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6"/>
  </p:notesMasterIdLst>
  <p:sldIdLst>
    <p:sldId id="256" r:id="rId2"/>
    <p:sldId id="335" r:id="rId3"/>
    <p:sldId id="377" r:id="rId4"/>
    <p:sldId id="394" r:id="rId5"/>
    <p:sldId id="406" r:id="rId6"/>
    <p:sldId id="405" r:id="rId7"/>
    <p:sldId id="401" r:id="rId8"/>
    <p:sldId id="395" r:id="rId9"/>
    <p:sldId id="388" r:id="rId10"/>
    <p:sldId id="389" r:id="rId11"/>
    <p:sldId id="390" r:id="rId12"/>
    <p:sldId id="391" r:id="rId13"/>
    <p:sldId id="392" r:id="rId14"/>
    <p:sldId id="393" r:id="rId15"/>
    <p:sldId id="396" r:id="rId16"/>
    <p:sldId id="398" r:id="rId17"/>
    <p:sldId id="399" r:id="rId18"/>
    <p:sldId id="397" r:id="rId19"/>
    <p:sldId id="404" r:id="rId20"/>
    <p:sldId id="403" r:id="rId21"/>
    <p:sldId id="407" r:id="rId22"/>
    <p:sldId id="408" r:id="rId23"/>
    <p:sldId id="409" r:id="rId24"/>
    <p:sldId id="410" r:id="rId25"/>
    <p:sldId id="411" r:id="rId26"/>
    <p:sldId id="412" r:id="rId27"/>
    <p:sldId id="413" r:id="rId28"/>
    <p:sldId id="414" r:id="rId29"/>
    <p:sldId id="432" r:id="rId30"/>
    <p:sldId id="440" r:id="rId31"/>
    <p:sldId id="415" r:id="rId32"/>
    <p:sldId id="416" r:id="rId33"/>
    <p:sldId id="424" r:id="rId34"/>
    <p:sldId id="417" r:id="rId35"/>
    <p:sldId id="418" r:id="rId36"/>
    <p:sldId id="419" r:id="rId37"/>
    <p:sldId id="421" r:id="rId38"/>
    <p:sldId id="426" r:id="rId39"/>
    <p:sldId id="422" r:id="rId40"/>
    <p:sldId id="423" r:id="rId41"/>
    <p:sldId id="425" r:id="rId42"/>
    <p:sldId id="427" r:id="rId43"/>
    <p:sldId id="428" r:id="rId44"/>
    <p:sldId id="429" r:id="rId45"/>
    <p:sldId id="430" r:id="rId46"/>
    <p:sldId id="436" r:id="rId47"/>
    <p:sldId id="437" r:id="rId48"/>
    <p:sldId id="438" r:id="rId49"/>
    <p:sldId id="439" r:id="rId50"/>
    <p:sldId id="431" r:id="rId51"/>
    <p:sldId id="435" r:id="rId52"/>
    <p:sldId id="433" r:id="rId53"/>
    <p:sldId id="441" r:id="rId54"/>
    <p:sldId id="442" r:id="rId55"/>
    <p:sldId id="443" r:id="rId56"/>
    <p:sldId id="444" r:id="rId57"/>
    <p:sldId id="445" r:id="rId58"/>
    <p:sldId id="449" r:id="rId59"/>
    <p:sldId id="463" r:id="rId60"/>
    <p:sldId id="466" r:id="rId61"/>
    <p:sldId id="465" r:id="rId62"/>
    <p:sldId id="464" r:id="rId63"/>
    <p:sldId id="467" r:id="rId64"/>
    <p:sldId id="468" r:id="rId65"/>
    <p:sldId id="469" r:id="rId66"/>
    <p:sldId id="472" r:id="rId67"/>
    <p:sldId id="471" r:id="rId68"/>
    <p:sldId id="470" r:id="rId69"/>
    <p:sldId id="446" r:id="rId70"/>
    <p:sldId id="447" r:id="rId71"/>
    <p:sldId id="448" r:id="rId72"/>
    <p:sldId id="450" r:id="rId73"/>
    <p:sldId id="451" r:id="rId74"/>
    <p:sldId id="452" r:id="rId75"/>
    <p:sldId id="453" r:id="rId76"/>
    <p:sldId id="454" r:id="rId77"/>
    <p:sldId id="455" r:id="rId78"/>
    <p:sldId id="462" r:id="rId79"/>
    <p:sldId id="461" r:id="rId80"/>
    <p:sldId id="460" r:id="rId81"/>
    <p:sldId id="459" r:id="rId82"/>
    <p:sldId id="458" r:id="rId83"/>
    <p:sldId id="457" r:id="rId84"/>
    <p:sldId id="456" r:id="rId85"/>
    <p:sldId id="473" r:id="rId86"/>
    <p:sldId id="474" r:id="rId87"/>
    <p:sldId id="475" r:id="rId88"/>
    <p:sldId id="387" r:id="rId89"/>
    <p:sldId id="336" r:id="rId90"/>
    <p:sldId id="356" r:id="rId91"/>
    <p:sldId id="357" r:id="rId92"/>
    <p:sldId id="368" r:id="rId93"/>
    <p:sldId id="371" r:id="rId94"/>
    <p:sldId id="298" r:id="rId9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996" autoAdjust="0"/>
    <p:restoredTop sz="94660"/>
  </p:normalViewPr>
  <p:slideViewPr>
    <p:cSldViewPr snapToGrid="0">
      <p:cViewPr varScale="1">
        <p:scale>
          <a:sx n="103" d="100"/>
          <a:sy n="103" d="100"/>
        </p:scale>
        <p:origin x="144" y="1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Ylätunnisteen paikkamerkki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Päivämäärän paikkamerkki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19674A6-AE52-4650-90C3-47547F301181}" type="datetimeFigureOut">
              <a:rPr lang="en-GB" smtClean="0"/>
              <a:t>13/02/2018</a:t>
            </a:fld>
            <a:endParaRPr lang="en-GB"/>
          </a:p>
        </p:txBody>
      </p:sp>
      <p:sp>
        <p:nvSpPr>
          <p:cNvPr id="4" name="Dian kuvan paikkamerkki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Huomautusten paikkamerkki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i-FI"/>
              <a:t>Muokkaa tekstin perustyylejä</a:t>
            </a:r>
          </a:p>
          <a:p>
            <a:pPr lvl="1"/>
            <a:r>
              <a:rPr lang="fi-FI"/>
              <a:t>toinen taso</a:t>
            </a:r>
          </a:p>
          <a:p>
            <a:pPr lvl="2"/>
            <a:r>
              <a:rPr lang="fi-FI"/>
              <a:t>kolmas taso</a:t>
            </a:r>
          </a:p>
          <a:p>
            <a:pPr lvl="3"/>
            <a:r>
              <a:rPr lang="fi-FI"/>
              <a:t>neljäs taso</a:t>
            </a:r>
          </a:p>
          <a:p>
            <a:pPr lvl="4"/>
            <a:r>
              <a:rPr lang="fi-FI"/>
              <a:t>viides taso</a:t>
            </a:r>
            <a:endParaRPr lang="en-GB"/>
          </a:p>
        </p:txBody>
      </p:sp>
      <p:sp>
        <p:nvSpPr>
          <p:cNvPr id="6" name="Alatunnisteen paikkamerkki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Dian numeron paikkamerkki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B8A2AD9-3B6E-41EC-8D11-2E2F87A963CA}" type="slidenum">
              <a:rPr lang="en-GB" smtClean="0"/>
              <a:t>‹#›</a:t>
            </a:fld>
            <a:endParaRPr lang="en-GB"/>
          </a:p>
        </p:txBody>
      </p:sp>
    </p:spTree>
    <p:extLst>
      <p:ext uri="{BB962C8B-B14F-4D97-AF65-F5344CB8AC3E}">
        <p14:creationId xmlns:p14="http://schemas.microsoft.com/office/powerpoint/2010/main" val="37695460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Otsikkodia">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045619AD-4C03-4C97-B1A2-CEC03E5008AD}"/>
              </a:ext>
            </a:extLst>
          </p:cNvPr>
          <p:cNvSpPr>
            <a:spLocks noGrp="1"/>
          </p:cNvSpPr>
          <p:nvPr>
            <p:ph type="ctrTitle"/>
          </p:nvPr>
        </p:nvSpPr>
        <p:spPr>
          <a:xfrm>
            <a:off x="1524000" y="1122363"/>
            <a:ext cx="9144000" cy="2387600"/>
          </a:xfrm>
        </p:spPr>
        <p:txBody>
          <a:bodyPr anchor="b"/>
          <a:lstStyle>
            <a:lvl1pPr algn="ctr">
              <a:defRPr sz="6000"/>
            </a:lvl1pPr>
          </a:lstStyle>
          <a:p>
            <a:r>
              <a:rPr lang="fi-FI"/>
              <a:t>Muokkaa ots. perustyyl. napsautt.</a:t>
            </a:r>
            <a:endParaRPr lang="en-GB"/>
          </a:p>
        </p:txBody>
      </p:sp>
      <p:sp>
        <p:nvSpPr>
          <p:cNvPr id="3" name="Alaotsikko 2">
            <a:extLst>
              <a:ext uri="{FF2B5EF4-FFF2-40B4-BE49-F238E27FC236}">
                <a16:creationId xmlns:a16="http://schemas.microsoft.com/office/drawing/2014/main" id="{9C805F29-D415-42C3-A9CA-2D304409C94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i-FI"/>
              <a:t>Muokkaa alaotsikon perustyyliä napsautt.</a:t>
            </a:r>
            <a:endParaRPr lang="en-GB"/>
          </a:p>
        </p:txBody>
      </p:sp>
      <p:sp>
        <p:nvSpPr>
          <p:cNvPr id="4" name="Päivämäärän paikkamerkki 3">
            <a:extLst>
              <a:ext uri="{FF2B5EF4-FFF2-40B4-BE49-F238E27FC236}">
                <a16:creationId xmlns:a16="http://schemas.microsoft.com/office/drawing/2014/main" id="{3994E670-4156-41CD-89CE-A16832DFF527}"/>
              </a:ext>
            </a:extLst>
          </p:cNvPr>
          <p:cNvSpPr>
            <a:spLocks noGrp="1"/>
          </p:cNvSpPr>
          <p:nvPr>
            <p:ph type="dt" sz="half" idx="10"/>
          </p:nvPr>
        </p:nvSpPr>
        <p:spPr/>
        <p:txBody>
          <a:bodyPr/>
          <a:lstStyle/>
          <a:p>
            <a:fld id="{044A8A7F-4678-4ADA-A967-6C2095B09219}" type="datetimeFigureOut">
              <a:rPr lang="en-GB" smtClean="0"/>
              <a:t>13/02/2018</a:t>
            </a:fld>
            <a:endParaRPr lang="en-GB"/>
          </a:p>
        </p:txBody>
      </p:sp>
      <p:sp>
        <p:nvSpPr>
          <p:cNvPr id="5" name="Alatunnisteen paikkamerkki 4">
            <a:extLst>
              <a:ext uri="{FF2B5EF4-FFF2-40B4-BE49-F238E27FC236}">
                <a16:creationId xmlns:a16="http://schemas.microsoft.com/office/drawing/2014/main" id="{BD43BAA7-6C17-41AB-B576-A8F6B40140E8}"/>
              </a:ext>
            </a:extLst>
          </p:cNvPr>
          <p:cNvSpPr>
            <a:spLocks noGrp="1"/>
          </p:cNvSpPr>
          <p:nvPr>
            <p:ph type="ftr" sz="quarter" idx="11"/>
          </p:nvPr>
        </p:nvSpPr>
        <p:spPr/>
        <p:txBody>
          <a:bodyPr/>
          <a:lstStyle/>
          <a:p>
            <a:endParaRPr lang="en-GB"/>
          </a:p>
        </p:txBody>
      </p:sp>
      <p:sp>
        <p:nvSpPr>
          <p:cNvPr id="6" name="Dian numeron paikkamerkki 5">
            <a:extLst>
              <a:ext uri="{FF2B5EF4-FFF2-40B4-BE49-F238E27FC236}">
                <a16:creationId xmlns:a16="http://schemas.microsoft.com/office/drawing/2014/main" id="{53601941-1E16-4D93-9464-B3A49967D195}"/>
              </a:ext>
            </a:extLst>
          </p:cNvPr>
          <p:cNvSpPr>
            <a:spLocks noGrp="1"/>
          </p:cNvSpPr>
          <p:nvPr>
            <p:ph type="sldNum" sz="quarter" idx="12"/>
          </p:nvPr>
        </p:nvSpPr>
        <p:spPr/>
        <p:txBody>
          <a:bodyPr/>
          <a:lstStyle/>
          <a:p>
            <a:fld id="{0896B467-22A1-474A-B4AF-C54B96E3870C}" type="slidenum">
              <a:rPr lang="en-GB" smtClean="0"/>
              <a:t>‹#›</a:t>
            </a:fld>
            <a:endParaRPr lang="en-GB"/>
          </a:p>
        </p:txBody>
      </p:sp>
    </p:spTree>
    <p:extLst>
      <p:ext uri="{BB962C8B-B14F-4D97-AF65-F5344CB8AC3E}">
        <p14:creationId xmlns:p14="http://schemas.microsoft.com/office/powerpoint/2010/main" val="17606896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Otsikko ja pystysuora teksti">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64680E97-FE15-456F-9914-93B2CEA70544}"/>
              </a:ext>
            </a:extLst>
          </p:cNvPr>
          <p:cNvSpPr>
            <a:spLocks noGrp="1"/>
          </p:cNvSpPr>
          <p:nvPr>
            <p:ph type="title"/>
          </p:nvPr>
        </p:nvSpPr>
        <p:spPr/>
        <p:txBody>
          <a:bodyPr/>
          <a:lstStyle/>
          <a:p>
            <a:r>
              <a:rPr lang="fi-FI"/>
              <a:t>Muokkaa ots. perustyyl. napsautt.</a:t>
            </a:r>
            <a:endParaRPr lang="en-GB"/>
          </a:p>
        </p:txBody>
      </p:sp>
      <p:sp>
        <p:nvSpPr>
          <p:cNvPr id="3" name="Pystysuoran tekstin paikkamerkki 2">
            <a:extLst>
              <a:ext uri="{FF2B5EF4-FFF2-40B4-BE49-F238E27FC236}">
                <a16:creationId xmlns:a16="http://schemas.microsoft.com/office/drawing/2014/main" id="{25D99309-EE30-47F9-BFC1-8A7F2CBF4FAB}"/>
              </a:ext>
            </a:extLst>
          </p:cNvPr>
          <p:cNvSpPr>
            <a:spLocks noGrp="1"/>
          </p:cNvSpPr>
          <p:nvPr>
            <p:ph type="body" orient="vert" idx="1"/>
          </p:nvPr>
        </p:nvSpPr>
        <p:spPr/>
        <p:txBody>
          <a:bodyPr vert="eaVert"/>
          <a:lstStyle/>
          <a:p>
            <a:pPr lvl="0"/>
            <a:r>
              <a:rPr lang="fi-FI"/>
              <a:t>Muokkaa tekstin perustyylejä</a:t>
            </a:r>
          </a:p>
          <a:p>
            <a:pPr lvl="1"/>
            <a:r>
              <a:rPr lang="fi-FI"/>
              <a:t>toinen taso</a:t>
            </a:r>
          </a:p>
          <a:p>
            <a:pPr lvl="2"/>
            <a:r>
              <a:rPr lang="fi-FI"/>
              <a:t>kolmas taso</a:t>
            </a:r>
          </a:p>
          <a:p>
            <a:pPr lvl="3"/>
            <a:r>
              <a:rPr lang="fi-FI"/>
              <a:t>neljäs taso</a:t>
            </a:r>
          </a:p>
          <a:p>
            <a:pPr lvl="4"/>
            <a:r>
              <a:rPr lang="fi-FI"/>
              <a:t>viides taso</a:t>
            </a:r>
            <a:endParaRPr lang="en-GB"/>
          </a:p>
        </p:txBody>
      </p:sp>
      <p:sp>
        <p:nvSpPr>
          <p:cNvPr id="4" name="Päivämäärän paikkamerkki 3">
            <a:extLst>
              <a:ext uri="{FF2B5EF4-FFF2-40B4-BE49-F238E27FC236}">
                <a16:creationId xmlns:a16="http://schemas.microsoft.com/office/drawing/2014/main" id="{5CE1241F-262E-4C89-86CA-4476D5055CF3}"/>
              </a:ext>
            </a:extLst>
          </p:cNvPr>
          <p:cNvSpPr>
            <a:spLocks noGrp="1"/>
          </p:cNvSpPr>
          <p:nvPr>
            <p:ph type="dt" sz="half" idx="10"/>
          </p:nvPr>
        </p:nvSpPr>
        <p:spPr/>
        <p:txBody>
          <a:bodyPr/>
          <a:lstStyle/>
          <a:p>
            <a:fld id="{044A8A7F-4678-4ADA-A967-6C2095B09219}" type="datetimeFigureOut">
              <a:rPr lang="en-GB" smtClean="0"/>
              <a:t>13/02/2018</a:t>
            </a:fld>
            <a:endParaRPr lang="en-GB"/>
          </a:p>
        </p:txBody>
      </p:sp>
      <p:sp>
        <p:nvSpPr>
          <p:cNvPr id="5" name="Alatunnisteen paikkamerkki 4">
            <a:extLst>
              <a:ext uri="{FF2B5EF4-FFF2-40B4-BE49-F238E27FC236}">
                <a16:creationId xmlns:a16="http://schemas.microsoft.com/office/drawing/2014/main" id="{6904502A-37F4-4655-BACE-3D86B0212F43}"/>
              </a:ext>
            </a:extLst>
          </p:cNvPr>
          <p:cNvSpPr>
            <a:spLocks noGrp="1"/>
          </p:cNvSpPr>
          <p:nvPr>
            <p:ph type="ftr" sz="quarter" idx="11"/>
          </p:nvPr>
        </p:nvSpPr>
        <p:spPr/>
        <p:txBody>
          <a:bodyPr/>
          <a:lstStyle/>
          <a:p>
            <a:endParaRPr lang="en-GB"/>
          </a:p>
        </p:txBody>
      </p:sp>
      <p:sp>
        <p:nvSpPr>
          <p:cNvPr id="6" name="Dian numeron paikkamerkki 5">
            <a:extLst>
              <a:ext uri="{FF2B5EF4-FFF2-40B4-BE49-F238E27FC236}">
                <a16:creationId xmlns:a16="http://schemas.microsoft.com/office/drawing/2014/main" id="{761F5B60-F57C-4030-AD81-CB40AAD5990B}"/>
              </a:ext>
            </a:extLst>
          </p:cNvPr>
          <p:cNvSpPr>
            <a:spLocks noGrp="1"/>
          </p:cNvSpPr>
          <p:nvPr>
            <p:ph type="sldNum" sz="quarter" idx="12"/>
          </p:nvPr>
        </p:nvSpPr>
        <p:spPr/>
        <p:txBody>
          <a:bodyPr/>
          <a:lstStyle/>
          <a:p>
            <a:fld id="{0896B467-22A1-474A-B4AF-C54B96E3870C}" type="slidenum">
              <a:rPr lang="en-GB" smtClean="0"/>
              <a:t>‹#›</a:t>
            </a:fld>
            <a:endParaRPr lang="en-GB"/>
          </a:p>
        </p:txBody>
      </p:sp>
    </p:spTree>
    <p:extLst>
      <p:ext uri="{BB962C8B-B14F-4D97-AF65-F5344CB8AC3E}">
        <p14:creationId xmlns:p14="http://schemas.microsoft.com/office/powerpoint/2010/main" val="41651300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Pystysuora otsikko ja teksti">
    <p:spTree>
      <p:nvGrpSpPr>
        <p:cNvPr id="1" name=""/>
        <p:cNvGrpSpPr/>
        <p:nvPr/>
      </p:nvGrpSpPr>
      <p:grpSpPr>
        <a:xfrm>
          <a:off x="0" y="0"/>
          <a:ext cx="0" cy="0"/>
          <a:chOff x="0" y="0"/>
          <a:chExt cx="0" cy="0"/>
        </a:xfrm>
      </p:grpSpPr>
      <p:sp>
        <p:nvSpPr>
          <p:cNvPr id="2" name="Pystysuora otsikko 1">
            <a:extLst>
              <a:ext uri="{FF2B5EF4-FFF2-40B4-BE49-F238E27FC236}">
                <a16:creationId xmlns:a16="http://schemas.microsoft.com/office/drawing/2014/main" id="{F699F60B-46A0-41F8-8EBB-1D757CCAE906}"/>
              </a:ext>
            </a:extLst>
          </p:cNvPr>
          <p:cNvSpPr>
            <a:spLocks noGrp="1"/>
          </p:cNvSpPr>
          <p:nvPr>
            <p:ph type="title" orient="vert"/>
          </p:nvPr>
        </p:nvSpPr>
        <p:spPr>
          <a:xfrm>
            <a:off x="8724900" y="365125"/>
            <a:ext cx="2628900" cy="5811838"/>
          </a:xfrm>
        </p:spPr>
        <p:txBody>
          <a:bodyPr vert="eaVert"/>
          <a:lstStyle/>
          <a:p>
            <a:r>
              <a:rPr lang="fi-FI"/>
              <a:t>Muokkaa ots. perustyyl. napsautt.</a:t>
            </a:r>
            <a:endParaRPr lang="en-GB"/>
          </a:p>
        </p:txBody>
      </p:sp>
      <p:sp>
        <p:nvSpPr>
          <p:cNvPr id="3" name="Pystysuoran tekstin paikkamerkki 2">
            <a:extLst>
              <a:ext uri="{FF2B5EF4-FFF2-40B4-BE49-F238E27FC236}">
                <a16:creationId xmlns:a16="http://schemas.microsoft.com/office/drawing/2014/main" id="{17F35B8B-2908-4330-BCCA-0320689E4C61}"/>
              </a:ext>
            </a:extLst>
          </p:cNvPr>
          <p:cNvSpPr>
            <a:spLocks noGrp="1"/>
          </p:cNvSpPr>
          <p:nvPr>
            <p:ph type="body" orient="vert" idx="1"/>
          </p:nvPr>
        </p:nvSpPr>
        <p:spPr>
          <a:xfrm>
            <a:off x="838200" y="365125"/>
            <a:ext cx="7734300" cy="5811838"/>
          </a:xfrm>
        </p:spPr>
        <p:txBody>
          <a:bodyPr vert="eaVert"/>
          <a:lstStyle/>
          <a:p>
            <a:pPr lvl="0"/>
            <a:r>
              <a:rPr lang="fi-FI"/>
              <a:t>Muokkaa tekstin perustyylejä</a:t>
            </a:r>
          </a:p>
          <a:p>
            <a:pPr lvl="1"/>
            <a:r>
              <a:rPr lang="fi-FI"/>
              <a:t>toinen taso</a:t>
            </a:r>
          </a:p>
          <a:p>
            <a:pPr lvl="2"/>
            <a:r>
              <a:rPr lang="fi-FI"/>
              <a:t>kolmas taso</a:t>
            </a:r>
          </a:p>
          <a:p>
            <a:pPr lvl="3"/>
            <a:r>
              <a:rPr lang="fi-FI"/>
              <a:t>neljäs taso</a:t>
            </a:r>
          </a:p>
          <a:p>
            <a:pPr lvl="4"/>
            <a:r>
              <a:rPr lang="fi-FI"/>
              <a:t>viides taso</a:t>
            </a:r>
            <a:endParaRPr lang="en-GB"/>
          </a:p>
        </p:txBody>
      </p:sp>
      <p:sp>
        <p:nvSpPr>
          <p:cNvPr id="4" name="Päivämäärän paikkamerkki 3">
            <a:extLst>
              <a:ext uri="{FF2B5EF4-FFF2-40B4-BE49-F238E27FC236}">
                <a16:creationId xmlns:a16="http://schemas.microsoft.com/office/drawing/2014/main" id="{D6062A0E-6C8E-42C4-BC9C-69A10824E972}"/>
              </a:ext>
            </a:extLst>
          </p:cNvPr>
          <p:cNvSpPr>
            <a:spLocks noGrp="1"/>
          </p:cNvSpPr>
          <p:nvPr>
            <p:ph type="dt" sz="half" idx="10"/>
          </p:nvPr>
        </p:nvSpPr>
        <p:spPr/>
        <p:txBody>
          <a:bodyPr/>
          <a:lstStyle/>
          <a:p>
            <a:fld id="{044A8A7F-4678-4ADA-A967-6C2095B09219}" type="datetimeFigureOut">
              <a:rPr lang="en-GB" smtClean="0"/>
              <a:t>13/02/2018</a:t>
            </a:fld>
            <a:endParaRPr lang="en-GB"/>
          </a:p>
        </p:txBody>
      </p:sp>
      <p:sp>
        <p:nvSpPr>
          <p:cNvPr id="5" name="Alatunnisteen paikkamerkki 4">
            <a:extLst>
              <a:ext uri="{FF2B5EF4-FFF2-40B4-BE49-F238E27FC236}">
                <a16:creationId xmlns:a16="http://schemas.microsoft.com/office/drawing/2014/main" id="{6763B5D6-35EE-4CA6-B158-8AD1EB0767B8}"/>
              </a:ext>
            </a:extLst>
          </p:cNvPr>
          <p:cNvSpPr>
            <a:spLocks noGrp="1"/>
          </p:cNvSpPr>
          <p:nvPr>
            <p:ph type="ftr" sz="quarter" idx="11"/>
          </p:nvPr>
        </p:nvSpPr>
        <p:spPr/>
        <p:txBody>
          <a:bodyPr/>
          <a:lstStyle/>
          <a:p>
            <a:endParaRPr lang="en-GB"/>
          </a:p>
        </p:txBody>
      </p:sp>
      <p:sp>
        <p:nvSpPr>
          <p:cNvPr id="6" name="Dian numeron paikkamerkki 5">
            <a:extLst>
              <a:ext uri="{FF2B5EF4-FFF2-40B4-BE49-F238E27FC236}">
                <a16:creationId xmlns:a16="http://schemas.microsoft.com/office/drawing/2014/main" id="{46B977AF-AD34-4503-A73C-54714D2760A1}"/>
              </a:ext>
            </a:extLst>
          </p:cNvPr>
          <p:cNvSpPr>
            <a:spLocks noGrp="1"/>
          </p:cNvSpPr>
          <p:nvPr>
            <p:ph type="sldNum" sz="quarter" idx="12"/>
          </p:nvPr>
        </p:nvSpPr>
        <p:spPr/>
        <p:txBody>
          <a:bodyPr/>
          <a:lstStyle/>
          <a:p>
            <a:fld id="{0896B467-22A1-474A-B4AF-C54B96E3870C}" type="slidenum">
              <a:rPr lang="en-GB" smtClean="0"/>
              <a:t>‹#›</a:t>
            </a:fld>
            <a:endParaRPr lang="en-GB"/>
          </a:p>
        </p:txBody>
      </p:sp>
    </p:spTree>
    <p:extLst>
      <p:ext uri="{BB962C8B-B14F-4D97-AF65-F5344CB8AC3E}">
        <p14:creationId xmlns:p14="http://schemas.microsoft.com/office/powerpoint/2010/main" val="1789781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Otsikko ja sisältö">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0193A9A5-EE83-464B-A980-CC642A67A29E}"/>
              </a:ext>
            </a:extLst>
          </p:cNvPr>
          <p:cNvSpPr>
            <a:spLocks noGrp="1"/>
          </p:cNvSpPr>
          <p:nvPr>
            <p:ph type="title"/>
          </p:nvPr>
        </p:nvSpPr>
        <p:spPr/>
        <p:txBody>
          <a:bodyPr/>
          <a:lstStyle/>
          <a:p>
            <a:r>
              <a:rPr lang="fi-FI"/>
              <a:t>Muokkaa ots. perustyyl. napsautt.</a:t>
            </a:r>
            <a:endParaRPr lang="en-GB"/>
          </a:p>
        </p:txBody>
      </p:sp>
      <p:sp>
        <p:nvSpPr>
          <p:cNvPr id="3" name="Sisällön paikkamerkki 2">
            <a:extLst>
              <a:ext uri="{FF2B5EF4-FFF2-40B4-BE49-F238E27FC236}">
                <a16:creationId xmlns:a16="http://schemas.microsoft.com/office/drawing/2014/main" id="{DF5DF075-CD7E-4249-B64F-F5F1A7AAAE76}"/>
              </a:ext>
            </a:extLst>
          </p:cNvPr>
          <p:cNvSpPr>
            <a:spLocks noGrp="1"/>
          </p:cNvSpPr>
          <p:nvPr>
            <p:ph idx="1"/>
          </p:nvPr>
        </p:nvSpPr>
        <p:spPr/>
        <p:txBody>
          <a:bodyPr/>
          <a:lstStyle/>
          <a:p>
            <a:pPr lvl="0"/>
            <a:r>
              <a:rPr lang="fi-FI"/>
              <a:t>Muokkaa tekstin perustyylejä</a:t>
            </a:r>
          </a:p>
          <a:p>
            <a:pPr lvl="1"/>
            <a:r>
              <a:rPr lang="fi-FI"/>
              <a:t>toinen taso</a:t>
            </a:r>
          </a:p>
          <a:p>
            <a:pPr lvl="2"/>
            <a:r>
              <a:rPr lang="fi-FI"/>
              <a:t>kolmas taso</a:t>
            </a:r>
          </a:p>
          <a:p>
            <a:pPr lvl="3"/>
            <a:r>
              <a:rPr lang="fi-FI"/>
              <a:t>neljäs taso</a:t>
            </a:r>
          </a:p>
          <a:p>
            <a:pPr lvl="4"/>
            <a:r>
              <a:rPr lang="fi-FI"/>
              <a:t>viides taso</a:t>
            </a:r>
            <a:endParaRPr lang="en-GB"/>
          </a:p>
        </p:txBody>
      </p:sp>
      <p:sp>
        <p:nvSpPr>
          <p:cNvPr id="4" name="Päivämäärän paikkamerkki 3">
            <a:extLst>
              <a:ext uri="{FF2B5EF4-FFF2-40B4-BE49-F238E27FC236}">
                <a16:creationId xmlns:a16="http://schemas.microsoft.com/office/drawing/2014/main" id="{0717C454-417C-496E-A895-41A7A2D5E25C}"/>
              </a:ext>
            </a:extLst>
          </p:cNvPr>
          <p:cNvSpPr>
            <a:spLocks noGrp="1"/>
          </p:cNvSpPr>
          <p:nvPr>
            <p:ph type="dt" sz="half" idx="10"/>
          </p:nvPr>
        </p:nvSpPr>
        <p:spPr/>
        <p:txBody>
          <a:bodyPr/>
          <a:lstStyle/>
          <a:p>
            <a:fld id="{044A8A7F-4678-4ADA-A967-6C2095B09219}" type="datetimeFigureOut">
              <a:rPr lang="en-GB" smtClean="0"/>
              <a:t>13/02/2018</a:t>
            </a:fld>
            <a:endParaRPr lang="en-GB"/>
          </a:p>
        </p:txBody>
      </p:sp>
      <p:sp>
        <p:nvSpPr>
          <p:cNvPr id="5" name="Alatunnisteen paikkamerkki 4">
            <a:extLst>
              <a:ext uri="{FF2B5EF4-FFF2-40B4-BE49-F238E27FC236}">
                <a16:creationId xmlns:a16="http://schemas.microsoft.com/office/drawing/2014/main" id="{DDB8A788-936A-4D85-B9F1-0E2C04C51FE0}"/>
              </a:ext>
            </a:extLst>
          </p:cNvPr>
          <p:cNvSpPr>
            <a:spLocks noGrp="1"/>
          </p:cNvSpPr>
          <p:nvPr>
            <p:ph type="ftr" sz="quarter" idx="11"/>
          </p:nvPr>
        </p:nvSpPr>
        <p:spPr/>
        <p:txBody>
          <a:bodyPr/>
          <a:lstStyle/>
          <a:p>
            <a:endParaRPr lang="en-GB"/>
          </a:p>
        </p:txBody>
      </p:sp>
      <p:sp>
        <p:nvSpPr>
          <p:cNvPr id="6" name="Dian numeron paikkamerkki 5">
            <a:extLst>
              <a:ext uri="{FF2B5EF4-FFF2-40B4-BE49-F238E27FC236}">
                <a16:creationId xmlns:a16="http://schemas.microsoft.com/office/drawing/2014/main" id="{18B0B214-8A1E-429C-925A-31480DA19650}"/>
              </a:ext>
            </a:extLst>
          </p:cNvPr>
          <p:cNvSpPr>
            <a:spLocks noGrp="1"/>
          </p:cNvSpPr>
          <p:nvPr>
            <p:ph type="sldNum" sz="quarter" idx="12"/>
          </p:nvPr>
        </p:nvSpPr>
        <p:spPr/>
        <p:txBody>
          <a:bodyPr/>
          <a:lstStyle/>
          <a:p>
            <a:fld id="{0896B467-22A1-474A-B4AF-C54B96E3870C}" type="slidenum">
              <a:rPr lang="en-GB" smtClean="0"/>
              <a:t>‹#›</a:t>
            </a:fld>
            <a:endParaRPr lang="en-GB"/>
          </a:p>
        </p:txBody>
      </p:sp>
    </p:spTree>
    <p:extLst>
      <p:ext uri="{BB962C8B-B14F-4D97-AF65-F5344CB8AC3E}">
        <p14:creationId xmlns:p14="http://schemas.microsoft.com/office/powerpoint/2010/main" val="13364735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Osan ylätunniste">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0A0E6A84-1542-46A5-86C8-B4733C546864}"/>
              </a:ext>
            </a:extLst>
          </p:cNvPr>
          <p:cNvSpPr>
            <a:spLocks noGrp="1"/>
          </p:cNvSpPr>
          <p:nvPr>
            <p:ph type="title"/>
          </p:nvPr>
        </p:nvSpPr>
        <p:spPr>
          <a:xfrm>
            <a:off x="831850" y="1709738"/>
            <a:ext cx="10515600" cy="2852737"/>
          </a:xfrm>
        </p:spPr>
        <p:txBody>
          <a:bodyPr anchor="b"/>
          <a:lstStyle>
            <a:lvl1pPr>
              <a:defRPr sz="6000"/>
            </a:lvl1pPr>
          </a:lstStyle>
          <a:p>
            <a:r>
              <a:rPr lang="fi-FI"/>
              <a:t>Muokkaa ots. perustyyl. napsautt.</a:t>
            </a:r>
            <a:endParaRPr lang="en-GB"/>
          </a:p>
        </p:txBody>
      </p:sp>
      <p:sp>
        <p:nvSpPr>
          <p:cNvPr id="3" name="Tekstin paikkamerkki 2">
            <a:extLst>
              <a:ext uri="{FF2B5EF4-FFF2-40B4-BE49-F238E27FC236}">
                <a16:creationId xmlns:a16="http://schemas.microsoft.com/office/drawing/2014/main" id="{CCCBC647-E756-47EF-87C7-30C8FACDDFE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i-FI"/>
              <a:t>Muokkaa tekstin perustyylejä</a:t>
            </a:r>
          </a:p>
        </p:txBody>
      </p:sp>
      <p:sp>
        <p:nvSpPr>
          <p:cNvPr id="4" name="Päivämäärän paikkamerkki 3">
            <a:extLst>
              <a:ext uri="{FF2B5EF4-FFF2-40B4-BE49-F238E27FC236}">
                <a16:creationId xmlns:a16="http://schemas.microsoft.com/office/drawing/2014/main" id="{EA6147ED-8664-42A1-AD4F-28FEB3776A62}"/>
              </a:ext>
            </a:extLst>
          </p:cNvPr>
          <p:cNvSpPr>
            <a:spLocks noGrp="1"/>
          </p:cNvSpPr>
          <p:nvPr>
            <p:ph type="dt" sz="half" idx="10"/>
          </p:nvPr>
        </p:nvSpPr>
        <p:spPr/>
        <p:txBody>
          <a:bodyPr/>
          <a:lstStyle/>
          <a:p>
            <a:fld id="{044A8A7F-4678-4ADA-A967-6C2095B09219}" type="datetimeFigureOut">
              <a:rPr lang="en-GB" smtClean="0"/>
              <a:t>13/02/2018</a:t>
            </a:fld>
            <a:endParaRPr lang="en-GB"/>
          </a:p>
        </p:txBody>
      </p:sp>
      <p:sp>
        <p:nvSpPr>
          <p:cNvPr id="5" name="Alatunnisteen paikkamerkki 4">
            <a:extLst>
              <a:ext uri="{FF2B5EF4-FFF2-40B4-BE49-F238E27FC236}">
                <a16:creationId xmlns:a16="http://schemas.microsoft.com/office/drawing/2014/main" id="{5A8D0104-2358-4B28-BD74-2284FD3369F2}"/>
              </a:ext>
            </a:extLst>
          </p:cNvPr>
          <p:cNvSpPr>
            <a:spLocks noGrp="1"/>
          </p:cNvSpPr>
          <p:nvPr>
            <p:ph type="ftr" sz="quarter" idx="11"/>
          </p:nvPr>
        </p:nvSpPr>
        <p:spPr/>
        <p:txBody>
          <a:bodyPr/>
          <a:lstStyle/>
          <a:p>
            <a:endParaRPr lang="en-GB"/>
          </a:p>
        </p:txBody>
      </p:sp>
      <p:sp>
        <p:nvSpPr>
          <p:cNvPr id="6" name="Dian numeron paikkamerkki 5">
            <a:extLst>
              <a:ext uri="{FF2B5EF4-FFF2-40B4-BE49-F238E27FC236}">
                <a16:creationId xmlns:a16="http://schemas.microsoft.com/office/drawing/2014/main" id="{4ABE51ED-3A0F-40A1-87C0-7872DACB31D9}"/>
              </a:ext>
            </a:extLst>
          </p:cNvPr>
          <p:cNvSpPr>
            <a:spLocks noGrp="1"/>
          </p:cNvSpPr>
          <p:nvPr>
            <p:ph type="sldNum" sz="quarter" idx="12"/>
          </p:nvPr>
        </p:nvSpPr>
        <p:spPr/>
        <p:txBody>
          <a:bodyPr/>
          <a:lstStyle/>
          <a:p>
            <a:fld id="{0896B467-22A1-474A-B4AF-C54B96E3870C}" type="slidenum">
              <a:rPr lang="en-GB" smtClean="0"/>
              <a:t>‹#›</a:t>
            </a:fld>
            <a:endParaRPr lang="en-GB"/>
          </a:p>
        </p:txBody>
      </p:sp>
    </p:spTree>
    <p:extLst>
      <p:ext uri="{BB962C8B-B14F-4D97-AF65-F5344CB8AC3E}">
        <p14:creationId xmlns:p14="http://schemas.microsoft.com/office/powerpoint/2010/main" val="19353545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Kaksi sisältökohdetta">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1638849C-5E2B-4A16-B941-4F0F3EACDE16}"/>
              </a:ext>
            </a:extLst>
          </p:cNvPr>
          <p:cNvSpPr>
            <a:spLocks noGrp="1"/>
          </p:cNvSpPr>
          <p:nvPr>
            <p:ph type="title"/>
          </p:nvPr>
        </p:nvSpPr>
        <p:spPr/>
        <p:txBody>
          <a:bodyPr/>
          <a:lstStyle/>
          <a:p>
            <a:r>
              <a:rPr lang="fi-FI"/>
              <a:t>Muokkaa ots. perustyyl. napsautt.</a:t>
            </a:r>
            <a:endParaRPr lang="en-GB"/>
          </a:p>
        </p:txBody>
      </p:sp>
      <p:sp>
        <p:nvSpPr>
          <p:cNvPr id="3" name="Sisällön paikkamerkki 2">
            <a:extLst>
              <a:ext uri="{FF2B5EF4-FFF2-40B4-BE49-F238E27FC236}">
                <a16:creationId xmlns:a16="http://schemas.microsoft.com/office/drawing/2014/main" id="{EEF72B60-2A49-47B4-91C7-7FE0FCED8BAF}"/>
              </a:ext>
            </a:extLst>
          </p:cNvPr>
          <p:cNvSpPr>
            <a:spLocks noGrp="1"/>
          </p:cNvSpPr>
          <p:nvPr>
            <p:ph sz="half" idx="1"/>
          </p:nvPr>
        </p:nvSpPr>
        <p:spPr>
          <a:xfrm>
            <a:off x="838200" y="1825625"/>
            <a:ext cx="5181600" cy="4351338"/>
          </a:xfrm>
        </p:spPr>
        <p:txBody>
          <a:bodyPr/>
          <a:lstStyle/>
          <a:p>
            <a:pPr lvl="0"/>
            <a:r>
              <a:rPr lang="fi-FI"/>
              <a:t>Muokkaa tekstin perustyylejä</a:t>
            </a:r>
          </a:p>
          <a:p>
            <a:pPr lvl="1"/>
            <a:r>
              <a:rPr lang="fi-FI"/>
              <a:t>toinen taso</a:t>
            </a:r>
          </a:p>
          <a:p>
            <a:pPr lvl="2"/>
            <a:r>
              <a:rPr lang="fi-FI"/>
              <a:t>kolmas taso</a:t>
            </a:r>
          </a:p>
          <a:p>
            <a:pPr lvl="3"/>
            <a:r>
              <a:rPr lang="fi-FI"/>
              <a:t>neljäs taso</a:t>
            </a:r>
          </a:p>
          <a:p>
            <a:pPr lvl="4"/>
            <a:r>
              <a:rPr lang="fi-FI"/>
              <a:t>viides taso</a:t>
            </a:r>
            <a:endParaRPr lang="en-GB"/>
          </a:p>
        </p:txBody>
      </p:sp>
      <p:sp>
        <p:nvSpPr>
          <p:cNvPr id="4" name="Sisällön paikkamerkki 3">
            <a:extLst>
              <a:ext uri="{FF2B5EF4-FFF2-40B4-BE49-F238E27FC236}">
                <a16:creationId xmlns:a16="http://schemas.microsoft.com/office/drawing/2014/main" id="{4167EA60-7634-4045-A553-E5AA296496C6}"/>
              </a:ext>
            </a:extLst>
          </p:cNvPr>
          <p:cNvSpPr>
            <a:spLocks noGrp="1"/>
          </p:cNvSpPr>
          <p:nvPr>
            <p:ph sz="half" idx="2"/>
          </p:nvPr>
        </p:nvSpPr>
        <p:spPr>
          <a:xfrm>
            <a:off x="6172200" y="1825625"/>
            <a:ext cx="5181600" cy="4351338"/>
          </a:xfrm>
        </p:spPr>
        <p:txBody>
          <a:bodyPr/>
          <a:lstStyle/>
          <a:p>
            <a:pPr lvl="0"/>
            <a:r>
              <a:rPr lang="fi-FI"/>
              <a:t>Muokkaa tekstin perustyylejä</a:t>
            </a:r>
          </a:p>
          <a:p>
            <a:pPr lvl="1"/>
            <a:r>
              <a:rPr lang="fi-FI"/>
              <a:t>toinen taso</a:t>
            </a:r>
          </a:p>
          <a:p>
            <a:pPr lvl="2"/>
            <a:r>
              <a:rPr lang="fi-FI"/>
              <a:t>kolmas taso</a:t>
            </a:r>
          </a:p>
          <a:p>
            <a:pPr lvl="3"/>
            <a:r>
              <a:rPr lang="fi-FI"/>
              <a:t>neljäs taso</a:t>
            </a:r>
          </a:p>
          <a:p>
            <a:pPr lvl="4"/>
            <a:r>
              <a:rPr lang="fi-FI"/>
              <a:t>viides taso</a:t>
            </a:r>
            <a:endParaRPr lang="en-GB"/>
          </a:p>
        </p:txBody>
      </p:sp>
      <p:sp>
        <p:nvSpPr>
          <p:cNvPr id="5" name="Päivämäärän paikkamerkki 4">
            <a:extLst>
              <a:ext uri="{FF2B5EF4-FFF2-40B4-BE49-F238E27FC236}">
                <a16:creationId xmlns:a16="http://schemas.microsoft.com/office/drawing/2014/main" id="{3BF95800-CC67-48C6-883C-D2CB10576413}"/>
              </a:ext>
            </a:extLst>
          </p:cNvPr>
          <p:cNvSpPr>
            <a:spLocks noGrp="1"/>
          </p:cNvSpPr>
          <p:nvPr>
            <p:ph type="dt" sz="half" idx="10"/>
          </p:nvPr>
        </p:nvSpPr>
        <p:spPr/>
        <p:txBody>
          <a:bodyPr/>
          <a:lstStyle/>
          <a:p>
            <a:fld id="{044A8A7F-4678-4ADA-A967-6C2095B09219}" type="datetimeFigureOut">
              <a:rPr lang="en-GB" smtClean="0"/>
              <a:t>13/02/2018</a:t>
            </a:fld>
            <a:endParaRPr lang="en-GB"/>
          </a:p>
        </p:txBody>
      </p:sp>
      <p:sp>
        <p:nvSpPr>
          <p:cNvPr id="6" name="Alatunnisteen paikkamerkki 5">
            <a:extLst>
              <a:ext uri="{FF2B5EF4-FFF2-40B4-BE49-F238E27FC236}">
                <a16:creationId xmlns:a16="http://schemas.microsoft.com/office/drawing/2014/main" id="{45C27344-F518-42B9-A80B-414F970471BE}"/>
              </a:ext>
            </a:extLst>
          </p:cNvPr>
          <p:cNvSpPr>
            <a:spLocks noGrp="1"/>
          </p:cNvSpPr>
          <p:nvPr>
            <p:ph type="ftr" sz="quarter" idx="11"/>
          </p:nvPr>
        </p:nvSpPr>
        <p:spPr/>
        <p:txBody>
          <a:bodyPr/>
          <a:lstStyle/>
          <a:p>
            <a:endParaRPr lang="en-GB"/>
          </a:p>
        </p:txBody>
      </p:sp>
      <p:sp>
        <p:nvSpPr>
          <p:cNvPr id="7" name="Dian numeron paikkamerkki 6">
            <a:extLst>
              <a:ext uri="{FF2B5EF4-FFF2-40B4-BE49-F238E27FC236}">
                <a16:creationId xmlns:a16="http://schemas.microsoft.com/office/drawing/2014/main" id="{D7BCF28C-AC09-4E48-BDBD-8ADECD7BDB22}"/>
              </a:ext>
            </a:extLst>
          </p:cNvPr>
          <p:cNvSpPr>
            <a:spLocks noGrp="1"/>
          </p:cNvSpPr>
          <p:nvPr>
            <p:ph type="sldNum" sz="quarter" idx="12"/>
          </p:nvPr>
        </p:nvSpPr>
        <p:spPr/>
        <p:txBody>
          <a:bodyPr/>
          <a:lstStyle/>
          <a:p>
            <a:fld id="{0896B467-22A1-474A-B4AF-C54B96E3870C}" type="slidenum">
              <a:rPr lang="en-GB" smtClean="0"/>
              <a:t>‹#›</a:t>
            </a:fld>
            <a:endParaRPr lang="en-GB"/>
          </a:p>
        </p:txBody>
      </p:sp>
    </p:spTree>
    <p:extLst>
      <p:ext uri="{BB962C8B-B14F-4D97-AF65-F5344CB8AC3E}">
        <p14:creationId xmlns:p14="http://schemas.microsoft.com/office/powerpoint/2010/main" val="23487577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tailu">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104795BC-E549-43F7-A57D-6D9FDA45FE9F}"/>
              </a:ext>
            </a:extLst>
          </p:cNvPr>
          <p:cNvSpPr>
            <a:spLocks noGrp="1"/>
          </p:cNvSpPr>
          <p:nvPr>
            <p:ph type="title"/>
          </p:nvPr>
        </p:nvSpPr>
        <p:spPr>
          <a:xfrm>
            <a:off x="839788" y="365125"/>
            <a:ext cx="10515600" cy="1325563"/>
          </a:xfrm>
        </p:spPr>
        <p:txBody>
          <a:bodyPr/>
          <a:lstStyle/>
          <a:p>
            <a:r>
              <a:rPr lang="fi-FI"/>
              <a:t>Muokkaa ots. perustyyl. napsautt.</a:t>
            </a:r>
            <a:endParaRPr lang="en-GB"/>
          </a:p>
        </p:txBody>
      </p:sp>
      <p:sp>
        <p:nvSpPr>
          <p:cNvPr id="3" name="Tekstin paikkamerkki 2">
            <a:extLst>
              <a:ext uri="{FF2B5EF4-FFF2-40B4-BE49-F238E27FC236}">
                <a16:creationId xmlns:a16="http://schemas.microsoft.com/office/drawing/2014/main" id="{28146493-E18A-41C8-A4F5-7440301C70B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i-FI"/>
              <a:t>Muokkaa tekstin perustyylejä</a:t>
            </a:r>
          </a:p>
        </p:txBody>
      </p:sp>
      <p:sp>
        <p:nvSpPr>
          <p:cNvPr id="4" name="Sisällön paikkamerkki 3">
            <a:extLst>
              <a:ext uri="{FF2B5EF4-FFF2-40B4-BE49-F238E27FC236}">
                <a16:creationId xmlns:a16="http://schemas.microsoft.com/office/drawing/2014/main" id="{3CD57C54-1640-4512-B3B8-2C3E01BDED13}"/>
              </a:ext>
            </a:extLst>
          </p:cNvPr>
          <p:cNvSpPr>
            <a:spLocks noGrp="1"/>
          </p:cNvSpPr>
          <p:nvPr>
            <p:ph sz="half" idx="2"/>
          </p:nvPr>
        </p:nvSpPr>
        <p:spPr>
          <a:xfrm>
            <a:off x="839788" y="2505075"/>
            <a:ext cx="5157787" cy="3684588"/>
          </a:xfrm>
        </p:spPr>
        <p:txBody>
          <a:bodyPr/>
          <a:lstStyle/>
          <a:p>
            <a:pPr lvl="0"/>
            <a:r>
              <a:rPr lang="fi-FI"/>
              <a:t>Muokkaa tekstin perustyylejä</a:t>
            </a:r>
          </a:p>
          <a:p>
            <a:pPr lvl="1"/>
            <a:r>
              <a:rPr lang="fi-FI"/>
              <a:t>toinen taso</a:t>
            </a:r>
          </a:p>
          <a:p>
            <a:pPr lvl="2"/>
            <a:r>
              <a:rPr lang="fi-FI"/>
              <a:t>kolmas taso</a:t>
            </a:r>
          </a:p>
          <a:p>
            <a:pPr lvl="3"/>
            <a:r>
              <a:rPr lang="fi-FI"/>
              <a:t>neljäs taso</a:t>
            </a:r>
          </a:p>
          <a:p>
            <a:pPr lvl="4"/>
            <a:r>
              <a:rPr lang="fi-FI"/>
              <a:t>viides taso</a:t>
            </a:r>
            <a:endParaRPr lang="en-GB"/>
          </a:p>
        </p:txBody>
      </p:sp>
      <p:sp>
        <p:nvSpPr>
          <p:cNvPr id="5" name="Tekstin paikkamerkki 4">
            <a:extLst>
              <a:ext uri="{FF2B5EF4-FFF2-40B4-BE49-F238E27FC236}">
                <a16:creationId xmlns:a16="http://schemas.microsoft.com/office/drawing/2014/main" id="{B0B93C9E-8A66-4B62-B855-EF9C0CBDDAF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i-FI"/>
              <a:t>Muokkaa tekstin perustyylejä</a:t>
            </a:r>
          </a:p>
        </p:txBody>
      </p:sp>
      <p:sp>
        <p:nvSpPr>
          <p:cNvPr id="6" name="Sisällön paikkamerkki 5">
            <a:extLst>
              <a:ext uri="{FF2B5EF4-FFF2-40B4-BE49-F238E27FC236}">
                <a16:creationId xmlns:a16="http://schemas.microsoft.com/office/drawing/2014/main" id="{3E0653D3-5347-4933-8CA4-0592B43508EB}"/>
              </a:ext>
            </a:extLst>
          </p:cNvPr>
          <p:cNvSpPr>
            <a:spLocks noGrp="1"/>
          </p:cNvSpPr>
          <p:nvPr>
            <p:ph sz="quarter" idx="4"/>
          </p:nvPr>
        </p:nvSpPr>
        <p:spPr>
          <a:xfrm>
            <a:off x="6172200" y="2505075"/>
            <a:ext cx="5183188" cy="3684588"/>
          </a:xfrm>
        </p:spPr>
        <p:txBody>
          <a:bodyPr/>
          <a:lstStyle/>
          <a:p>
            <a:pPr lvl="0"/>
            <a:r>
              <a:rPr lang="fi-FI"/>
              <a:t>Muokkaa tekstin perustyylejä</a:t>
            </a:r>
          </a:p>
          <a:p>
            <a:pPr lvl="1"/>
            <a:r>
              <a:rPr lang="fi-FI"/>
              <a:t>toinen taso</a:t>
            </a:r>
          </a:p>
          <a:p>
            <a:pPr lvl="2"/>
            <a:r>
              <a:rPr lang="fi-FI"/>
              <a:t>kolmas taso</a:t>
            </a:r>
          </a:p>
          <a:p>
            <a:pPr lvl="3"/>
            <a:r>
              <a:rPr lang="fi-FI"/>
              <a:t>neljäs taso</a:t>
            </a:r>
          </a:p>
          <a:p>
            <a:pPr lvl="4"/>
            <a:r>
              <a:rPr lang="fi-FI"/>
              <a:t>viides taso</a:t>
            </a:r>
            <a:endParaRPr lang="en-GB"/>
          </a:p>
        </p:txBody>
      </p:sp>
      <p:sp>
        <p:nvSpPr>
          <p:cNvPr id="7" name="Päivämäärän paikkamerkki 6">
            <a:extLst>
              <a:ext uri="{FF2B5EF4-FFF2-40B4-BE49-F238E27FC236}">
                <a16:creationId xmlns:a16="http://schemas.microsoft.com/office/drawing/2014/main" id="{0A4CB4FB-DA1C-428A-8911-BCE3BDD2F5B7}"/>
              </a:ext>
            </a:extLst>
          </p:cNvPr>
          <p:cNvSpPr>
            <a:spLocks noGrp="1"/>
          </p:cNvSpPr>
          <p:nvPr>
            <p:ph type="dt" sz="half" idx="10"/>
          </p:nvPr>
        </p:nvSpPr>
        <p:spPr/>
        <p:txBody>
          <a:bodyPr/>
          <a:lstStyle/>
          <a:p>
            <a:fld id="{044A8A7F-4678-4ADA-A967-6C2095B09219}" type="datetimeFigureOut">
              <a:rPr lang="en-GB" smtClean="0"/>
              <a:t>13/02/2018</a:t>
            </a:fld>
            <a:endParaRPr lang="en-GB"/>
          </a:p>
        </p:txBody>
      </p:sp>
      <p:sp>
        <p:nvSpPr>
          <p:cNvPr id="8" name="Alatunnisteen paikkamerkki 7">
            <a:extLst>
              <a:ext uri="{FF2B5EF4-FFF2-40B4-BE49-F238E27FC236}">
                <a16:creationId xmlns:a16="http://schemas.microsoft.com/office/drawing/2014/main" id="{04D0208E-7482-45FC-B93A-B36A39A113B6}"/>
              </a:ext>
            </a:extLst>
          </p:cNvPr>
          <p:cNvSpPr>
            <a:spLocks noGrp="1"/>
          </p:cNvSpPr>
          <p:nvPr>
            <p:ph type="ftr" sz="quarter" idx="11"/>
          </p:nvPr>
        </p:nvSpPr>
        <p:spPr/>
        <p:txBody>
          <a:bodyPr/>
          <a:lstStyle/>
          <a:p>
            <a:endParaRPr lang="en-GB"/>
          </a:p>
        </p:txBody>
      </p:sp>
      <p:sp>
        <p:nvSpPr>
          <p:cNvPr id="9" name="Dian numeron paikkamerkki 8">
            <a:extLst>
              <a:ext uri="{FF2B5EF4-FFF2-40B4-BE49-F238E27FC236}">
                <a16:creationId xmlns:a16="http://schemas.microsoft.com/office/drawing/2014/main" id="{E941291C-368E-47D4-A40E-1F26011F62B3}"/>
              </a:ext>
            </a:extLst>
          </p:cNvPr>
          <p:cNvSpPr>
            <a:spLocks noGrp="1"/>
          </p:cNvSpPr>
          <p:nvPr>
            <p:ph type="sldNum" sz="quarter" idx="12"/>
          </p:nvPr>
        </p:nvSpPr>
        <p:spPr/>
        <p:txBody>
          <a:bodyPr/>
          <a:lstStyle/>
          <a:p>
            <a:fld id="{0896B467-22A1-474A-B4AF-C54B96E3870C}" type="slidenum">
              <a:rPr lang="en-GB" smtClean="0"/>
              <a:t>‹#›</a:t>
            </a:fld>
            <a:endParaRPr lang="en-GB"/>
          </a:p>
        </p:txBody>
      </p:sp>
    </p:spTree>
    <p:extLst>
      <p:ext uri="{BB962C8B-B14F-4D97-AF65-F5344CB8AC3E}">
        <p14:creationId xmlns:p14="http://schemas.microsoft.com/office/powerpoint/2010/main" val="4560415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Vain otsikko">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4496DA11-6D23-4EAD-9AC5-E3A1D78EC381}"/>
              </a:ext>
            </a:extLst>
          </p:cNvPr>
          <p:cNvSpPr>
            <a:spLocks noGrp="1"/>
          </p:cNvSpPr>
          <p:nvPr>
            <p:ph type="title"/>
          </p:nvPr>
        </p:nvSpPr>
        <p:spPr/>
        <p:txBody>
          <a:bodyPr/>
          <a:lstStyle/>
          <a:p>
            <a:r>
              <a:rPr lang="fi-FI"/>
              <a:t>Muokkaa ots. perustyyl. napsautt.</a:t>
            </a:r>
            <a:endParaRPr lang="en-GB"/>
          </a:p>
        </p:txBody>
      </p:sp>
      <p:sp>
        <p:nvSpPr>
          <p:cNvPr id="3" name="Päivämäärän paikkamerkki 2">
            <a:extLst>
              <a:ext uri="{FF2B5EF4-FFF2-40B4-BE49-F238E27FC236}">
                <a16:creationId xmlns:a16="http://schemas.microsoft.com/office/drawing/2014/main" id="{52774094-F0D4-42FF-B309-E6A9292469BA}"/>
              </a:ext>
            </a:extLst>
          </p:cNvPr>
          <p:cNvSpPr>
            <a:spLocks noGrp="1"/>
          </p:cNvSpPr>
          <p:nvPr>
            <p:ph type="dt" sz="half" idx="10"/>
          </p:nvPr>
        </p:nvSpPr>
        <p:spPr/>
        <p:txBody>
          <a:bodyPr/>
          <a:lstStyle/>
          <a:p>
            <a:fld id="{044A8A7F-4678-4ADA-A967-6C2095B09219}" type="datetimeFigureOut">
              <a:rPr lang="en-GB" smtClean="0"/>
              <a:t>13/02/2018</a:t>
            </a:fld>
            <a:endParaRPr lang="en-GB"/>
          </a:p>
        </p:txBody>
      </p:sp>
      <p:sp>
        <p:nvSpPr>
          <p:cNvPr id="4" name="Alatunnisteen paikkamerkki 3">
            <a:extLst>
              <a:ext uri="{FF2B5EF4-FFF2-40B4-BE49-F238E27FC236}">
                <a16:creationId xmlns:a16="http://schemas.microsoft.com/office/drawing/2014/main" id="{EF3042B9-C6F1-4DB0-B43E-97DBB3E95C86}"/>
              </a:ext>
            </a:extLst>
          </p:cNvPr>
          <p:cNvSpPr>
            <a:spLocks noGrp="1"/>
          </p:cNvSpPr>
          <p:nvPr>
            <p:ph type="ftr" sz="quarter" idx="11"/>
          </p:nvPr>
        </p:nvSpPr>
        <p:spPr/>
        <p:txBody>
          <a:bodyPr/>
          <a:lstStyle/>
          <a:p>
            <a:endParaRPr lang="en-GB"/>
          </a:p>
        </p:txBody>
      </p:sp>
      <p:sp>
        <p:nvSpPr>
          <p:cNvPr id="5" name="Dian numeron paikkamerkki 4">
            <a:extLst>
              <a:ext uri="{FF2B5EF4-FFF2-40B4-BE49-F238E27FC236}">
                <a16:creationId xmlns:a16="http://schemas.microsoft.com/office/drawing/2014/main" id="{CDB604EC-1354-4CDA-A399-24EECC3BEEC2}"/>
              </a:ext>
            </a:extLst>
          </p:cNvPr>
          <p:cNvSpPr>
            <a:spLocks noGrp="1"/>
          </p:cNvSpPr>
          <p:nvPr>
            <p:ph type="sldNum" sz="quarter" idx="12"/>
          </p:nvPr>
        </p:nvSpPr>
        <p:spPr/>
        <p:txBody>
          <a:bodyPr/>
          <a:lstStyle/>
          <a:p>
            <a:fld id="{0896B467-22A1-474A-B4AF-C54B96E3870C}" type="slidenum">
              <a:rPr lang="en-GB" smtClean="0"/>
              <a:t>‹#›</a:t>
            </a:fld>
            <a:endParaRPr lang="en-GB"/>
          </a:p>
        </p:txBody>
      </p:sp>
    </p:spTree>
    <p:extLst>
      <p:ext uri="{BB962C8B-B14F-4D97-AF65-F5344CB8AC3E}">
        <p14:creationId xmlns:p14="http://schemas.microsoft.com/office/powerpoint/2010/main" val="3464958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Tyhjä">
    <p:spTree>
      <p:nvGrpSpPr>
        <p:cNvPr id="1" name=""/>
        <p:cNvGrpSpPr/>
        <p:nvPr/>
      </p:nvGrpSpPr>
      <p:grpSpPr>
        <a:xfrm>
          <a:off x="0" y="0"/>
          <a:ext cx="0" cy="0"/>
          <a:chOff x="0" y="0"/>
          <a:chExt cx="0" cy="0"/>
        </a:xfrm>
      </p:grpSpPr>
      <p:sp>
        <p:nvSpPr>
          <p:cNvPr id="2" name="Päivämäärän paikkamerkki 1">
            <a:extLst>
              <a:ext uri="{FF2B5EF4-FFF2-40B4-BE49-F238E27FC236}">
                <a16:creationId xmlns:a16="http://schemas.microsoft.com/office/drawing/2014/main" id="{DBEE9CBA-A87F-4403-8D29-93BDBCD7CF8A}"/>
              </a:ext>
            </a:extLst>
          </p:cNvPr>
          <p:cNvSpPr>
            <a:spLocks noGrp="1"/>
          </p:cNvSpPr>
          <p:nvPr>
            <p:ph type="dt" sz="half" idx="10"/>
          </p:nvPr>
        </p:nvSpPr>
        <p:spPr/>
        <p:txBody>
          <a:bodyPr/>
          <a:lstStyle/>
          <a:p>
            <a:fld id="{044A8A7F-4678-4ADA-A967-6C2095B09219}" type="datetimeFigureOut">
              <a:rPr lang="en-GB" smtClean="0"/>
              <a:t>13/02/2018</a:t>
            </a:fld>
            <a:endParaRPr lang="en-GB"/>
          </a:p>
        </p:txBody>
      </p:sp>
      <p:sp>
        <p:nvSpPr>
          <p:cNvPr id="3" name="Alatunnisteen paikkamerkki 2">
            <a:extLst>
              <a:ext uri="{FF2B5EF4-FFF2-40B4-BE49-F238E27FC236}">
                <a16:creationId xmlns:a16="http://schemas.microsoft.com/office/drawing/2014/main" id="{438DCD5C-28BC-42EC-8390-2777F3A91A11}"/>
              </a:ext>
            </a:extLst>
          </p:cNvPr>
          <p:cNvSpPr>
            <a:spLocks noGrp="1"/>
          </p:cNvSpPr>
          <p:nvPr>
            <p:ph type="ftr" sz="quarter" idx="11"/>
          </p:nvPr>
        </p:nvSpPr>
        <p:spPr/>
        <p:txBody>
          <a:bodyPr/>
          <a:lstStyle/>
          <a:p>
            <a:endParaRPr lang="en-GB"/>
          </a:p>
        </p:txBody>
      </p:sp>
      <p:sp>
        <p:nvSpPr>
          <p:cNvPr id="4" name="Dian numeron paikkamerkki 3">
            <a:extLst>
              <a:ext uri="{FF2B5EF4-FFF2-40B4-BE49-F238E27FC236}">
                <a16:creationId xmlns:a16="http://schemas.microsoft.com/office/drawing/2014/main" id="{D97D7EBE-9CF0-4A03-B076-609CFED140E4}"/>
              </a:ext>
            </a:extLst>
          </p:cNvPr>
          <p:cNvSpPr>
            <a:spLocks noGrp="1"/>
          </p:cNvSpPr>
          <p:nvPr>
            <p:ph type="sldNum" sz="quarter" idx="12"/>
          </p:nvPr>
        </p:nvSpPr>
        <p:spPr/>
        <p:txBody>
          <a:bodyPr/>
          <a:lstStyle/>
          <a:p>
            <a:fld id="{0896B467-22A1-474A-B4AF-C54B96E3870C}" type="slidenum">
              <a:rPr lang="en-GB" smtClean="0"/>
              <a:t>‹#›</a:t>
            </a:fld>
            <a:endParaRPr lang="en-GB"/>
          </a:p>
        </p:txBody>
      </p:sp>
    </p:spTree>
    <p:extLst>
      <p:ext uri="{BB962C8B-B14F-4D97-AF65-F5344CB8AC3E}">
        <p14:creationId xmlns:p14="http://schemas.microsoft.com/office/powerpoint/2010/main" val="3207340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Otsikollinen sisältö">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1CA48A2E-1ED1-4D42-A042-2A14C56009FD}"/>
              </a:ext>
            </a:extLst>
          </p:cNvPr>
          <p:cNvSpPr>
            <a:spLocks noGrp="1"/>
          </p:cNvSpPr>
          <p:nvPr>
            <p:ph type="title"/>
          </p:nvPr>
        </p:nvSpPr>
        <p:spPr>
          <a:xfrm>
            <a:off x="839788" y="457200"/>
            <a:ext cx="3932237" cy="1600200"/>
          </a:xfrm>
        </p:spPr>
        <p:txBody>
          <a:bodyPr anchor="b"/>
          <a:lstStyle>
            <a:lvl1pPr>
              <a:defRPr sz="3200"/>
            </a:lvl1pPr>
          </a:lstStyle>
          <a:p>
            <a:r>
              <a:rPr lang="fi-FI"/>
              <a:t>Muokkaa ots. perustyyl. napsautt.</a:t>
            </a:r>
            <a:endParaRPr lang="en-GB"/>
          </a:p>
        </p:txBody>
      </p:sp>
      <p:sp>
        <p:nvSpPr>
          <p:cNvPr id="3" name="Sisällön paikkamerkki 2">
            <a:extLst>
              <a:ext uri="{FF2B5EF4-FFF2-40B4-BE49-F238E27FC236}">
                <a16:creationId xmlns:a16="http://schemas.microsoft.com/office/drawing/2014/main" id="{0E16441F-68AD-402C-B49B-23429FAEBD6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i-FI"/>
              <a:t>Muokkaa tekstin perustyylejä</a:t>
            </a:r>
          </a:p>
          <a:p>
            <a:pPr lvl="1"/>
            <a:r>
              <a:rPr lang="fi-FI"/>
              <a:t>toinen taso</a:t>
            </a:r>
          </a:p>
          <a:p>
            <a:pPr lvl="2"/>
            <a:r>
              <a:rPr lang="fi-FI"/>
              <a:t>kolmas taso</a:t>
            </a:r>
          </a:p>
          <a:p>
            <a:pPr lvl="3"/>
            <a:r>
              <a:rPr lang="fi-FI"/>
              <a:t>neljäs taso</a:t>
            </a:r>
          </a:p>
          <a:p>
            <a:pPr lvl="4"/>
            <a:r>
              <a:rPr lang="fi-FI"/>
              <a:t>viides taso</a:t>
            </a:r>
            <a:endParaRPr lang="en-GB"/>
          </a:p>
        </p:txBody>
      </p:sp>
      <p:sp>
        <p:nvSpPr>
          <p:cNvPr id="4" name="Tekstin paikkamerkki 3">
            <a:extLst>
              <a:ext uri="{FF2B5EF4-FFF2-40B4-BE49-F238E27FC236}">
                <a16:creationId xmlns:a16="http://schemas.microsoft.com/office/drawing/2014/main" id="{E55FB7BF-7B34-45EE-BC3F-27BF56DEFF8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i-FI"/>
              <a:t>Muokkaa tekstin perustyylejä</a:t>
            </a:r>
          </a:p>
        </p:txBody>
      </p:sp>
      <p:sp>
        <p:nvSpPr>
          <p:cNvPr id="5" name="Päivämäärän paikkamerkki 4">
            <a:extLst>
              <a:ext uri="{FF2B5EF4-FFF2-40B4-BE49-F238E27FC236}">
                <a16:creationId xmlns:a16="http://schemas.microsoft.com/office/drawing/2014/main" id="{553AB85C-030E-4F0D-BABD-FB64FC9F6C5C}"/>
              </a:ext>
            </a:extLst>
          </p:cNvPr>
          <p:cNvSpPr>
            <a:spLocks noGrp="1"/>
          </p:cNvSpPr>
          <p:nvPr>
            <p:ph type="dt" sz="half" idx="10"/>
          </p:nvPr>
        </p:nvSpPr>
        <p:spPr/>
        <p:txBody>
          <a:bodyPr/>
          <a:lstStyle/>
          <a:p>
            <a:fld id="{044A8A7F-4678-4ADA-A967-6C2095B09219}" type="datetimeFigureOut">
              <a:rPr lang="en-GB" smtClean="0"/>
              <a:t>13/02/2018</a:t>
            </a:fld>
            <a:endParaRPr lang="en-GB"/>
          </a:p>
        </p:txBody>
      </p:sp>
      <p:sp>
        <p:nvSpPr>
          <p:cNvPr id="6" name="Alatunnisteen paikkamerkki 5">
            <a:extLst>
              <a:ext uri="{FF2B5EF4-FFF2-40B4-BE49-F238E27FC236}">
                <a16:creationId xmlns:a16="http://schemas.microsoft.com/office/drawing/2014/main" id="{EB2A63C2-CEBF-48F1-A125-7B268ABE4212}"/>
              </a:ext>
            </a:extLst>
          </p:cNvPr>
          <p:cNvSpPr>
            <a:spLocks noGrp="1"/>
          </p:cNvSpPr>
          <p:nvPr>
            <p:ph type="ftr" sz="quarter" idx="11"/>
          </p:nvPr>
        </p:nvSpPr>
        <p:spPr/>
        <p:txBody>
          <a:bodyPr/>
          <a:lstStyle/>
          <a:p>
            <a:endParaRPr lang="en-GB"/>
          </a:p>
        </p:txBody>
      </p:sp>
      <p:sp>
        <p:nvSpPr>
          <p:cNvPr id="7" name="Dian numeron paikkamerkki 6">
            <a:extLst>
              <a:ext uri="{FF2B5EF4-FFF2-40B4-BE49-F238E27FC236}">
                <a16:creationId xmlns:a16="http://schemas.microsoft.com/office/drawing/2014/main" id="{5CB719F4-63B6-45C9-82E4-A9D30D19F4D6}"/>
              </a:ext>
            </a:extLst>
          </p:cNvPr>
          <p:cNvSpPr>
            <a:spLocks noGrp="1"/>
          </p:cNvSpPr>
          <p:nvPr>
            <p:ph type="sldNum" sz="quarter" idx="12"/>
          </p:nvPr>
        </p:nvSpPr>
        <p:spPr/>
        <p:txBody>
          <a:bodyPr/>
          <a:lstStyle/>
          <a:p>
            <a:fld id="{0896B467-22A1-474A-B4AF-C54B96E3870C}" type="slidenum">
              <a:rPr lang="en-GB" smtClean="0"/>
              <a:t>‹#›</a:t>
            </a:fld>
            <a:endParaRPr lang="en-GB"/>
          </a:p>
        </p:txBody>
      </p:sp>
    </p:spTree>
    <p:extLst>
      <p:ext uri="{BB962C8B-B14F-4D97-AF65-F5344CB8AC3E}">
        <p14:creationId xmlns:p14="http://schemas.microsoft.com/office/powerpoint/2010/main" val="12152397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Otsikollinen kuva">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0E968623-61EC-4CB7-AB6C-4D22A588E5DF}"/>
              </a:ext>
            </a:extLst>
          </p:cNvPr>
          <p:cNvSpPr>
            <a:spLocks noGrp="1"/>
          </p:cNvSpPr>
          <p:nvPr>
            <p:ph type="title"/>
          </p:nvPr>
        </p:nvSpPr>
        <p:spPr>
          <a:xfrm>
            <a:off x="839788" y="457200"/>
            <a:ext cx="3932237" cy="1600200"/>
          </a:xfrm>
        </p:spPr>
        <p:txBody>
          <a:bodyPr anchor="b"/>
          <a:lstStyle>
            <a:lvl1pPr>
              <a:defRPr sz="3200"/>
            </a:lvl1pPr>
          </a:lstStyle>
          <a:p>
            <a:r>
              <a:rPr lang="fi-FI"/>
              <a:t>Muokkaa ots. perustyyl. napsautt.</a:t>
            </a:r>
            <a:endParaRPr lang="en-GB"/>
          </a:p>
        </p:txBody>
      </p:sp>
      <p:sp>
        <p:nvSpPr>
          <p:cNvPr id="3" name="Kuvan paikkamerkki 2">
            <a:extLst>
              <a:ext uri="{FF2B5EF4-FFF2-40B4-BE49-F238E27FC236}">
                <a16:creationId xmlns:a16="http://schemas.microsoft.com/office/drawing/2014/main" id="{3A3B849F-399C-4366-8A46-FB5CB3BBA1B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kstin paikkamerkki 3">
            <a:extLst>
              <a:ext uri="{FF2B5EF4-FFF2-40B4-BE49-F238E27FC236}">
                <a16:creationId xmlns:a16="http://schemas.microsoft.com/office/drawing/2014/main" id="{2BC62343-1AEE-434C-B11E-0AA112517C0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i-FI"/>
              <a:t>Muokkaa tekstin perustyylejä</a:t>
            </a:r>
          </a:p>
        </p:txBody>
      </p:sp>
      <p:sp>
        <p:nvSpPr>
          <p:cNvPr id="5" name="Päivämäärän paikkamerkki 4">
            <a:extLst>
              <a:ext uri="{FF2B5EF4-FFF2-40B4-BE49-F238E27FC236}">
                <a16:creationId xmlns:a16="http://schemas.microsoft.com/office/drawing/2014/main" id="{150C7535-D2A8-40EF-832C-81A9D529A3EE}"/>
              </a:ext>
            </a:extLst>
          </p:cNvPr>
          <p:cNvSpPr>
            <a:spLocks noGrp="1"/>
          </p:cNvSpPr>
          <p:nvPr>
            <p:ph type="dt" sz="half" idx="10"/>
          </p:nvPr>
        </p:nvSpPr>
        <p:spPr/>
        <p:txBody>
          <a:bodyPr/>
          <a:lstStyle/>
          <a:p>
            <a:fld id="{044A8A7F-4678-4ADA-A967-6C2095B09219}" type="datetimeFigureOut">
              <a:rPr lang="en-GB" smtClean="0"/>
              <a:t>13/02/2018</a:t>
            </a:fld>
            <a:endParaRPr lang="en-GB"/>
          </a:p>
        </p:txBody>
      </p:sp>
      <p:sp>
        <p:nvSpPr>
          <p:cNvPr id="6" name="Alatunnisteen paikkamerkki 5">
            <a:extLst>
              <a:ext uri="{FF2B5EF4-FFF2-40B4-BE49-F238E27FC236}">
                <a16:creationId xmlns:a16="http://schemas.microsoft.com/office/drawing/2014/main" id="{A0594F3F-0918-4D74-89EC-EF4AC58FA25C}"/>
              </a:ext>
            </a:extLst>
          </p:cNvPr>
          <p:cNvSpPr>
            <a:spLocks noGrp="1"/>
          </p:cNvSpPr>
          <p:nvPr>
            <p:ph type="ftr" sz="quarter" idx="11"/>
          </p:nvPr>
        </p:nvSpPr>
        <p:spPr/>
        <p:txBody>
          <a:bodyPr/>
          <a:lstStyle/>
          <a:p>
            <a:endParaRPr lang="en-GB"/>
          </a:p>
        </p:txBody>
      </p:sp>
      <p:sp>
        <p:nvSpPr>
          <p:cNvPr id="7" name="Dian numeron paikkamerkki 6">
            <a:extLst>
              <a:ext uri="{FF2B5EF4-FFF2-40B4-BE49-F238E27FC236}">
                <a16:creationId xmlns:a16="http://schemas.microsoft.com/office/drawing/2014/main" id="{C76D7820-ED6C-4DD0-985D-3E88C23EB85B}"/>
              </a:ext>
            </a:extLst>
          </p:cNvPr>
          <p:cNvSpPr>
            <a:spLocks noGrp="1"/>
          </p:cNvSpPr>
          <p:nvPr>
            <p:ph type="sldNum" sz="quarter" idx="12"/>
          </p:nvPr>
        </p:nvSpPr>
        <p:spPr/>
        <p:txBody>
          <a:bodyPr/>
          <a:lstStyle/>
          <a:p>
            <a:fld id="{0896B467-22A1-474A-B4AF-C54B96E3870C}" type="slidenum">
              <a:rPr lang="en-GB" smtClean="0"/>
              <a:t>‹#›</a:t>
            </a:fld>
            <a:endParaRPr lang="en-GB"/>
          </a:p>
        </p:txBody>
      </p:sp>
    </p:spTree>
    <p:extLst>
      <p:ext uri="{BB962C8B-B14F-4D97-AF65-F5344CB8AC3E}">
        <p14:creationId xmlns:p14="http://schemas.microsoft.com/office/powerpoint/2010/main" val="10391085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Otsikon paikkamerkki 1">
            <a:extLst>
              <a:ext uri="{FF2B5EF4-FFF2-40B4-BE49-F238E27FC236}">
                <a16:creationId xmlns:a16="http://schemas.microsoft.com/office/drawing/2014/main" id="{D409BDCB-9122-4B46-8C41-3093F89D5CE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i-FI"/>
              <a:t>Muokkaa ots. perustyyl. napsautt.</a:t>
            </a:r>
            <a:endParaRPr lang="en-GB"/>
          </a:p>
        </p:txBody>
      </p:sp>
      <p:sp>
        <p:nvSpPr>
          <p:cNvPr id="3" name="Tekstin paikkamerkki 2">
            <a:extLst>
              <a:ext uri="{FF2B5EF4-FFF2-40B4-BE49-F238E27FC236}">
                <a16:creationId xmlns:a16="http://schemas.microsoft.com/office/drawing/2014/main" id="{5D4FAAB6-3695-4885-AE71-F18D8B561E4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i-FI"/>
              <a:t>Muokkaa tekstin perustyylejä</a:t>
            </a:r>
          </a:p>
          <a:p>
            <a:pPr lvl="1"/>
            <a:r>
              <a:rPr lang="fi-FI"/>
              <a:t>toinen taso</a:t>
            </a:r>
          </a:p>
          <a:p>
            <a:pPr lvl="2"/>
            <a:r>
              <a:rPr lang="fi-FI"/>
              <a:t>kolmas taso</a:t>
            </a:r>
          </a:p>
          <a:p>
            <a:pPr lvl="3"/>
            <a:r>
              <a:rPr lang="fi-FI"/>
              <a:t>neljäs taso</a:t>
            </a:r>
          </a:p>
          <a:p>
            <a:pPr lvl="4"/>
            <a:r>
              <a:rPr lang="fi-FI"/>
              <a:t>viides taso</a:t>
            </a:r>
            <a:endParaRPr lang="en-GB"/>
          </a:p>
        </p:txBody>
      </p:sp>
      <p:sp>
        <p:nvSpPr>
          <p:cNvPr id="4" name="Päivämäärän paikkamerkki 3">
            <a:extLst>
              <a:ext uri="{FF2B5EF4-FFF2-40B4-BE49-F238E27FC236}">
                <a16:creationId xmlns:a16="http://schemas.microsoft.com/office/drawing/2014/main" id="{6E630464-B26F-4649-8F1C-33DDE2A754D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44A8A7F-4678-4ADA-A967-6C2095B09219}" type="datetimeFigureOut">
              <a:rPr lang="en-GB" smtClean="0"/>
              <a:t>13/02/2018</a:t>
            </a:fld>
            <a:endParaRPr lang="en-GB"/>
          </a:p>
        </p:txBody>
      </p:sp>
      <p:sp>
        <p:nvSpPr>
          <p:cNvPr id="5" name="Alatunnisteen paikkamerkki 4">
            <a:extLst>
              <a:ext uri="{FF2B5EF4-FFF2-40B4-BE49-F238E27FC236}">
                <a16:creationId xmlns:a16="http://schemas.microsoft.com/office/drawing/2014/main" id="{F0D30808-FC63-4AF4-ABCE-603D73C9276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Dian numeron paikkamerkki 5">
            <a:extLst>
              <a:ext uri="{FF2B5EF4-FFF2-40B4-BE49-F238E27FC236}">
                <a16:creationId xmlns:a16="http://schemas.microsoft.com/office/drawing/2014/main" id="{353A503B-A9E5-41ED-BCA3-1CFBB50C558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896B467-22A1-474A-B4AF-C54B96E3870C}" type="slidenum">
              <a:rPr lang="en-GB" smtClean="0"/>
              <a:t>‹#›</a:t>
            </a:fld>
            <a:endParaRPr lang="en-GB"/>
          </a:p>
        </p:txBody>
      </p:sp>
    </p:spTree>
    <p:extLst>
      <p:ext uri="{BB962C8B-B14F-4D97-AF65-F5344CB8AC3E}">
        <p14:creationId xmlns:p14="http://schemas.microsoft.com/office/powerpoint/2010/main" val="85638616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 Id="rId9" Type="http://schemas.openxmlformats.org/officeDocument/2006/relationships/image" Target="../media/image4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7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0.png"/><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9.png"/></Relationships>
</file>

<file path=ppt/slides/_rels/slide3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5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jpeg"/><Relationship Id="rId1" Type="http://schemas.openxmlformats.org/officeDocument/2006/relationships/slideLayout" Target="../slideLayouts/slideLayout2.xml"/><Relationship Id="rId5" Type="http://schemas.openxmlformats.org/officeDocument/2006/relationships/image" Target="../media/image76.png"/><Relationship Id="rId4" Type="http://schemas.openxmlformats.org/officeDocument/2006/relationships/image" Target="../media/image75.png"/></Relationships>
</file>

<file path=ppt/slides/_rels/slide5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 Id="rId5" Type="http://schemas.openxmlformats.org/officeDocument/2006/relationships/image" Target="../media/image80.png"/><Relationship Id="rId4" Type="http://schemas.openxmlformats.org/officeDocument/2006/relationships/image" Target="../media/image79.png"/></Relationships>
</file>

<file path=ppt/slides/_rels/slide57.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s>
</file>

<file path=ppt/slides/_rels/slide5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2.xml"/><Relationship Id="rId5" Type="http://schemas.openxmlformats.org/officeDocument/2006/relationships/image" Target="../media/image92.png"/><Relationship Id="rId4" Type="http://schemas.openxmlformats.org/officeDocument/2006/relationships/image" Target="../media/image91.png"/></Relationships>
</file>

<file path=ppt/slides/_rels/slide61.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2.xml"/><Relationship Id="rId4" Type="http://schemas.openxmlformats.org/officeDocument/2006/relationships/image" Target="../media/image95.png"/></Relationships>
</file>

<file path=ppt/slides/_rels/slide62.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2.xml"/><Relationship Id="rId4" Type="http://schemas.openxmlformats.org/officeDocument/2006/relationships/image" Target="../media/image98.png"/></Relationships>
</file>

<file path=ppt/slides/_rels/slide63.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2.xml"/><Relationship Id="rId4" Type="http://schemas.openxmlformats.org/officeDocument/2006/relationships/image" Target="../media/image101.png"/></Relationships>
</file>

<file path=ppt/slides/_rels/slide64.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2.xml"/><Relationship Id="rId4" Type="http://schemas.openxmlformats.org/officeDocument/2006/relationships/image" Target="../media/image104.png"/></Relationships>
</file>

<file path=ppt/slides/_rels/slide65.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2.xml"/><Relationship Id="rId4" Type="http://schemas.openxmlformats.org/officeDocument/2006/relationships/image" Target="../media/image107.png"/></Relationships>
</file>

<file path=ppt/slides/_rels/slide66.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2.xml"/><Relationship Id="rId4" Type="http://schemas.openxmlformats.org/officeDocument/2006/relationships/image" Target="../media/image110.png"/></Relationships>
</file>

<file path=ppt/slides/_rels/slide67.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2.xml"/><Relationship Id="rId4" Type="http://schemas.openxmlformats.org/officeDocument/2006/relationships/image" Target="../media/image113.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891.png"/><Relationship Id="rId2" Type="http://schemas.openxmlformats.org/officeDocument/2006/relationships/image" Target="../media/image881.png"/><Relationship Id="rId1" Type="http://schemas.openxmlformats.org/officeDocument/2006/relationships/slideLayout" Target="../slideLayouts/slideLayout2.xml"/><Relationship Id="rId6" Type="http://schemas.openxmlformats.org/officeDocument/2006/relationships/image" Target="../media/image921.png"/><Relationship Id="rId5" Type="http://schemas.openxmlformats.org/officeDocument/2006/relationships/image" Target="../media/image911.png"/><Relationship Id="rId4" Type="http://schemas.openxmlformats.org/officeDocument/2006/relationships/image" Target="../media/image901.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890.png"/><Relationship Id="rId2" Type="http://schemas.openxmlformats.org/officeDocument/2006/relationships/image" Target="../media/image880.png"/><Relationship Id="rId1" Type="http://schemas.openxmlformats.org/officeDocument/2006/relationships/slideLayout" Target="../slideLayouts/slideLayout2.xml"/><Relationship Id="rId5" Type="http://schemas.openxmlformats.org/officeDocument/2006/relationships/image" Target="../media/image910.png"/><Relationship Id="rId4" Type="http://schemas.openxmlformats.org/officeDocument/2006/relationships/image" Target="../media/image900.png"/></Relationships>
</file>

<file path=ppt/slides/_rels/slide71.xml.rels><?xml version="1.0" encoding="UTF-8" standalone="yes"?>
<Relationships xmlns="http://schemas.openxmlformats.org/package/2006/relationships"><Relationship Id="rId3" Type="http://schemas.openxmlformats.org/officeDocument/2006/relationships/image" Target="../media/image930.png"/><Relationship Id="rId2" Type="http://schemas.openxmlformats.org/officeDocument/2006/relationships/image" Target="../media/image920.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88.png"/><Relationship Id="rId1" Type="http://schemas.openxmlformats.org/officeDocument/2006/relationships/slideLayout" Target="../slideLayouts/slideLayout2.xml"/><Relationship Id="rId5" Type="http://schemas.openxmlformats.org/officeDocument/2006/relationships/image" Target="../media/image131.png"/><Relationship Id="rId4" Type="http://schemas.openxmlformats.org/officeDocument/2006/relationships/image" Target="../media/image130.png"/></Relationships>
</file>

<file path=ppt/slides/_rels/slide86.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2.xml"/><Relationship Id="rId6" Type="http://schemas.openxmlformats.org/officeDocument/2006/relationships/image" Target="../media/image137.png"/><Relationship Id="rId5" Type="http://schemas.openxmlformats.org/officeDocument/2006/relationships/image" Target="../media/image136.png"/><Relationship Id="rId4" Type="http://schemas.openxmlformats.org/officeDocument/2006/relationships/image" Target="../media/image135.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hyperlink" Target="https://github.com/SakariLampola/Thesis" TargetMode="External"/><Relationship Id="rId2" Type="http://schemas.openxmlformats.org/officeDocument/2006/relationships/hyperlink" Target="mailto:lampola@student.tut.fi" TargetMode="Externa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59AE206-7EBA-4D33-8BC9-9D8158553F0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0" name="Straight Connector 9">
            <a:extLst>
              <a:ext uri="{FF2B5EF4-FFF2-40B4-BE49-F238E27FC236}">
                <a16:creationId xmlns:a16="http://schemas.microsoft.com/office/drawing/2014/main" id="{9E8E38ED-369A-44C2-B635-0BED0E48A6E8}"/>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00392" y="4525347"/>
            <a:ext cx="0" cy="1737360"/>
          </a:xfrm>
          <a:prstGeom prst="line">
            <a:avLst/>
          </a:prstGeom>
          <a:ln w="19050" cap="sq">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B672F332-AF08-46C6-94F0-77684310D7B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95001" y="2466604"/>
            <a:ext cx="962395" cy="96239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34244EF8-D73A-40E1-BE73-D46E6B4B04E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5829" y="2327988"/>
            <a:ext cx="293695" cy="29369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AB84D7E8-4ECB-42D7-ADBF-01689B0F24A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92113" y="0"/>
            <a:ext cx="5699887" cy="4059244"/>
          </a:xfrm>
          <a:custGeom>
            <a:avLst/>
            <a:gdLst>
              <a:gd name="connsiteX0" fmla="*/ 0 w 5699887"/>
              <a:gd name="connsiteY0" fmla="*/ 0 h 4059244"/>
              <a:gd name="connsiteX1" fmla="*/ 5699887 w 5699887"/>
              <a:gd name="connsiteY1" fmla="*/ 0 h 4059244"/>
              <a:gd name="connsiteX2" fmla="*/ 5699887 w 5699887"/>
              <a:gd name="connsiteY2" fmla="*/ 3944096 h 4059244"/>
              <a:gd name="connsiteX3" fmla="*/ 5525775 w 5699887"/>
              <a:gd name="connsiteY3" fmla="*/ 3980429 h 4059244"/>
              <a:gd name="connsiteX4" fmla="*/ 4663256 w 5699887"/>
              <a:gd name="connsiteY4" fmla="*/ 4059244 h 4059244"/>
              <a:gd name="connsiteX5" fmla="*/ 8566 w 5699887"/>
              <a:gd name="connsiteY5" fmla="*/ 67422 h 4059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99887" h="4059244">
                <a:moveTo>
                  <a:pt x="0" y="0"/>
                </a:moveTo>
                <a:lnTo>
                  <a:pt x="5699887" y="0"/>
                </a:lnTo>
                <a:lnTo>
                  <a:pt x="5699887" y="3944096"/>
                </a:lnTo>
                <a:lnTo>
                  <a:pt x="5525775" y="3980429"/>
                </a:lnTo>
                <a:cubicBezTo>
                  <a:pt x="5246154" y="4032190"/>
                  <a:pt x="4957865" y="4059244"/>
                  <a:pt x="4663256" y="4059244"/>
                </a:cubicBezTo>
                <a:cubicBezTo>
                  <a:pt x="2306390" y="4059244"/>
                  <a:pt x="353936" y="2327747"/>
                  <a:pt x="8566" y="67422"/>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Oval 17">
            <a:extLst>
              <a:ext uri="{FF2B5EF4-FFF2-40B4-BE49-F238E27FC236}">
                <a16:creationId xmlns:a16="http://schemas.microsoft.com/office/drawing/2014/main" id="{6437D937-A7F1-4011-92B4-328E5BE1B166}"/>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8567" y="620480"/>
            <a:ext cx="2243800" cy="22437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Otsikko 1">
            <a:extLst>
              <a:ext uri="{FF2B5EF4-FFF2-40B4-BE49-F238E27FC236}">
                <a16:creationId xmlns:a16="http://schemas.microsoft.com/office/drawing/2014/main" id="{49E609EE-A375-424B-9FE9-E5C311FC51C5}"/>
              </a:ext>
            </a:extLst>
          </p:cNvPr>
          <p:cNvSpPr>
            <a:spLocks noGrp="1"/>
          </p:cNvSpPr>
          <p:nvPr>
            <p:ph type="ctrTitle"/>
          </p:nvPr>
        </p:nvSpPr>
        <p:spPr>
          <a:xfrm>
            <a:off x="653143" y="4018911"/>
            <a:ext cx="6928835" cy="2243796"/>
          </a:xfrm>
        </p:spPr>
        <p:txBody>
          <a:bodyPr anchor="ctr">
            <a:normAutofit fontScale="90000"/>
          </a:bodyPr>
          <a:lstStyle/>
          <a:p>
            <a:pPr algn="r"/>
            <a:r>
              <a:rPr lang="fi-FI" dirty="0"/>
              <a:t>Image-</a:t>
            </a:r>
            <a:r>
              <a:rPr lang="fi-FI" dirty="0" err="1"/>
              <a:t>Based</a:t>
            </a:r>
            <a:r>
              <a:rPr lang="fi-FI" dirty="0"/>
              <a:t> </a:t>
            </a:r>
            <a:r>
              <a:rPr lang="fi-FI" dirty="0" err="1"/>
              <a:t>Situation</a:t>
            </a:r>
            <a:r>
              <a:rPr lang="fi-FI" dirty="0"/>
              <a:t> </a:t>
            </a:r>
            <a:r>
              <a:rPr lang="fi-FI" dirty="0" err="1"/>
              <a:t>Awareness</a:t>
            </a:r>
            <a:br>
              <a:rPr lang="fi-FI" dirty="0"/>
            </a:br>
            <a:r>
              <a:rPr lang="fi-FI"/>
              <a:t>Audit 28.2.2018</a:t>
            </a:r>
            <a:endParaRPr lang="en-GB" dirty="0"/>
          </a:p>
        </p:txBody>
      </p:sp>
      <p:sp>
        <p:nvSpPr>
          <p:cNvPr id="3" name="Alaotsikko 2">
            <a:extLst>
              <a:ext uri="{FF2B5EF4-FFF2-40B4-BE49-F238E27FC236}">
                <a16:creationId xmlns:a16="http://schemas.microsoft.com/office/drawing/2014/main" id="{0CE0A981-7DF5-42A0-8595-349664CEDA97}"/>
              </a:ext>
            </a:extLst>
          </p:cNvPr>
          <p:cNvSpPr>
            <a:spLocks noGrp="1"/>
          </p:cNvSpPr>
          <p:nvPr>
            <p:ph type="subTitle" idx="1"/>
          </p:nvPr>
        </p:nvSpPr>
        <p:spPr>
          <a:xfrm>
            <a:off x="8050762" y="4525347"/>
            <a:ext cx="3211288" cy="1737360"/>
          </a:xfrm>
        </p:spPr>
        <p:txBody>
          <a:bodyPr anchor="ctr">
            <a:normAutofit/>
          </a:bodyPr>
          <a:lstStyle/>
          <a:p>
            <a:pPr algn="l"/>
            <a:r>
              <a:rPr lang="fi-FI" dirty="0"/>
              <a:t>Sakari Lampola</a:t>
            </a:r>
            <a:endParaRPr lang="en-GB"/>
          </a:p>
        </p:txBody>
      </p:sp>
    </p:spTree>
    <p:extLst>
      <p:ext uri="{BB962C8B-B14F-4D97-AF65-F5344CB8AC3E}">
        <p14:creationId xmlns:p14="http://schemas.microsoft.com/office/powerpoint/2010/main" val="15583863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Image Object Velocity Estimation</a:t>
            </a:r>
            <a:endParaRPr lang="en-US" sz="4800" kern="1200" dirty="0">
              <a:solidFill>
                <a:schemeClr val="bg1"/>
              </a:solidFill>
              <a:latin typeface="+mj-lt"/>
              <a:ea typeface="+mj-ea"/>
              <a:cs typeface="+mj-cs"/>
            </a:endParaRPr>
          </a:p>
        </p:txBody>
      </p:sp>
      <p:sp>
        <p:nvSpPr>
          <p:cNvPr id="8" name="Tekstiruutu 7">
            <a:extLst>
              <a:ext uri="{FF2B5EF4-FFF2-40B4-BE49-F238E27FC236}">
                <a16:creationId xmlns:a16="http://schemas.microsoft.com/office/drawing/2014/main" id="{9B206AA3-16A3-48F3-A1A4-0A4F62824601}"/>
              </a:ext>
            </a:extLst>
          </p:cNvPr>
          <p:cNvSpPr txBox="1"/>
          <p:nvPr/>
        </p:nvSpPr>
        <p:spPr>
          <a:xfrm>
            <a:off x="5210629" y="277635"/>
            <a:ext cx="2012346" cy="369332"/>
          </a:xfrm>
          <a:prstGeom prst="rect">
            <a:avLst/>
          </a:prstGeom>
          <a:noFill/>
        </p:spPr>
        <p:txBody>
          <a:bodyPr wrap="none" rtlCol="0">
            <a:spAutoFit/>
          </a:bodyPr>
          <a:lstStyle/>
          <a:p>
            <a:r>
              <a:rPr lang="fi-FI" dirty="0" err="1"/>
              <a:t>Moving</a:t>
            </a:r>
            <a:r>
              <a:rPr lang="fi-FI" dirty="0"/>
              <a:t> </a:t>
            </a:r>
            <a:r>
              <a:rPr lang="fi-FI" dirty="0" err="1"/>
              <a:t>object</a:t>
            </a:r>
            <a:r>
              <a:rPr lang="fi-FI" dirty="0"/>
              <a:t> (</a:t>
            </a:r>
            <a:r>
              <a:rPr lang="fi-FI" dirty="0" err="1"/>
              <a:t>car</a:t>
            </a:r>
            <a:r>
              <a:rPr lang="fi-FI" dirty="0"/>
              <a:t>)</a:t>
            </a:r>
            <a:endParaRPr lang="en-GB" dirty="0"/>
          </a:p>
        </p:txBody>
      </p:sp>
      <p:sp>
        <p:nvSpPr>
          <p:cNvPr id="16" name="Tekstiruutu 15">
            <a:extLst>
              <a:ext uri="{FF2B5EF4-FFF2-40B4-BE49-F238E27FC236}">
                <a16:creationId xmlns:a16="http://schemas.microsoft.com/office/drawing/2014/main" id="{65803031-0CCF-453A-B280-A6410B1621CD}"/>
              </a:ext>
            </a:extLst>
          </p:cNvPr>
          <p:cNvSpPr txBox="1"/>
          <p:nvPr/>
        </p:nvSpPr>
        <p:spPr>
          <a:xfrm>
            <a:off x="6639666" y="5645178"/>
            <a:ext cx="1717137" cy="215444"/>
          </a:xfrm>
          <a:prstGeom prst="rect">
            <a:avLst/>
          </a:prstGeom>
          <a:noFill/>
        </p:spPr>
        <p:txBody>
          <a:bodyPr wrap="none" rtlCol="0">
            <a:spAutoFit/>
          </a:bodyPr>
          <a:lstStyle/>
          <a:p>
            <a:r>
              <a:rPr lang="fi-FI" sz="800" dirty="0"/>
              <a:t>10 </a:t>
            </a:r>
            <a:r>
              <a:rPr lang="fi-FI" sz="800" dirty="0" err="1"/>
              <a:t>step</a:t>
            </a:r>
            <a:r>
              <a:rPr lang="fi-FI" sz="800" dirty="0"/>
              <a:t> </a:t>
            </a:r>
            <a:r>
              <a:rPr lang="fi-FI" sz="800" dirty="0" err="1"/>
              <a:t>ahead</a:t>
            </a:r>
            <a:r>
              <a:rPr lang="fi-FI" sz="800" dirty="0"/>
              <a:t> </a:t>
            </a:r>
            <a:r>
              <a:rPr lang="fi-FI" sz="800" dirty="0" err="1"/>
              <a:t>mean</a:t>
            </a:r>
            <a:r>
              <a:rPr lang="fi-FI" sz="800" dirty="0"/>
              <a:t> </a:t>
            </a:r>
            <a:r>
              <a:rPr lang="fi-FI" sz="800" dirty="0" err="1"/>
              <a:t>prediction</a:t>
            </a:r>
            <a:r>
              <a:rPr lang="fi-FI" sz="800" dirty="0"/>
              <a:t> </a:t>
            </a:r>
            <a:r>
              <a:rPr lang="fi-FI" sz="800" dirty="0" err="1"/>
              <a:t>error</a:t>
            </a:r>
            <a:endParaRPr lang="en-GB" sz="800" dirty="0"/>
          </a:p>
        </p:txBody>
      </p:sp>
      <p:pic>
        <p:nvPicPr>
          <p:cNvPr id="4" name="Kuva 3">
            <a:extLst>
              <a:ext uri="{FF2B5EF4-FFF2-40B4-BE49-F238E27FC236}">
                <a16:creationId xmlns:a16="http://schemas.microsoft.com/office/drawing/2014/main" id="{5D4DD590-44E2-4751-9866-9ACC9C3B16E7}"/>
              </a:ext>
            </a:extLst>
          </p:cNvPr>
          <p:cNvPicPr>
            <a:picLocks noChangeAspect="1"/>
          </p:cNvPicPr>
          <p:nvPr/>
        </p:nvPicPr>
        <p:blipFill>
          <a:blip r:embed="rId2"/>
          <a:stretch>
            <a:fillRect/>
          </a:stretch>
        </p:blipFill>
        <p:spPr>
          <a:xfrm>
            <a:off x="6556663" y="1226691"/>
            <a:ext cx="3109486" cy="4313774"/>
          </a:xfrm>
          <a:prstGeom prst="rect">
            <a:avLst/>
          </a:prstGeom>
        </p:spPr>
      </p:pic>
    </p:spTree>
    <p:extLst>
      <p:ext uri="{BB962C8B-B14F-4D97-AF65-F5344CB8AC3E}">
        <p14:creationId xmlns:p14="http://schemas.microsoft.com/office/powerpoint/2010/main" val="34982176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Image Object Velocity Estimation</a:t>
            </a:r>
            <a:endParaRPr lang="en-US" sz="4800" kern="1200" dirty="0">
              <a:solidFill>
                <a:schemeClr val="bg1"/>
              </a:solidFill>
              <a:latin typeface="+mj-lt"/>
              <a:ea typeface="+mj-ea"/>
              <a:cs typeface="+mj-cs"/>
            </a:endParaRPr>
          </a:p>
        </p:txBody>
      </p:sp>
      <p:sp>
        <p:nvSpPr>
          <p:cNvPr id="8" name="Tekstiruutu 7">
            <a:extLst>
              <a:ext uri="{FF2B5EF4-FFF2-40B4-BE49-F238E27FC236}">
                <a16:creationId xmlns:a16="http://schemas.microsoft.com/office/drawing/2014/main" id="{9B206AA3-16A3-48F3-A1A4-0A4F62824601}"/>
              </a:ext>
            </a:extLst>
          </p:cNvPr>
          <p:cNvSpPr txBox="1"/>
          <p:nvPr/>
        </p:nvSpPr>
        <p:spPr>
          <a:xfrm>
            <a:off x="5210629" y="277635"/>
            <a:ext cx="1869166" cy="369332"/>
          </a:xfrm>
          <a:prstGeom prst="rect">
            <a:avLst/>
          </a:prstGeom>
          <a:noFill/>
        </p:spPr>
        <p:txBody>
          <a:bodyPr wrap="none" rtlCol="0">
            <a:spAutoFit/>
          </a:bodyPr>
          <a:lstStyle/>
          <a:p>
            <a:r>
              <a:rPr lang="fi-FI" dirty="0" err="1"/>
              <a:t>Static</a:t>
            </a:r>
            <a:r>
              <a:rPr lang="fi-FI" dirty="0"/>
              <a:t> </a:t>
            </a:r>
            <a:r>
              <a:rPr lang="fi-FI" dirty="0" err="1"/>
              <a:t>object</a:t>
            </a:r>
            <a:r>
              <a:rPr lang="fi-FI" dirty="0"/>
              <a:t> (</a:t>
            </a:r>
            <a:r>
              <a:rPr lang="fi-FI" dirty="0" err="1"/>
              <a:t>calf</a:t>
            </a:r>
            <a:r>
              <a:rPr lang="fi-FI" dirty="0"/>
              <a:t>)</a:t>
            </a:r>
            <a:endParaRPr lang="en-GB" dirty="0"/>
          </a:p>
        </p:txBody>
      </p:sp>
      <p:sp>
        <p:nvSpPr>
          <p:cNvPr id="3" name="Tekstiruutu 2">
            <a:extLst>
              <a:ext uri="{FF2B5EF4-FFF2-40B4-BE49-F238E27FC236}">
                <a16:creationId xmlns:a16="http://schemas.microsoft.com/office/drawing/2014/main" id="{E022C834-D3DD-42C3-A8A3-5F3C71A7619D}"/>
              </a:ext>
            </a:extLst>
          </p:cNvPr>
          <p:cNvSpPr txBox="1"/>
          <p:nvPr/>
        </p:nvSpPr>
        <p:spPr>
          <a:xfrm>
            <a:off x="5356054" y="2939584"/>
            <a:ext cx="2295821" cy="215444"/>
          </a:xfrm>
          <a:prstGeom prst="rect">
            <a:avLst/>
          </a:prstGeom>
          <a:noFill/>
        </p:spPr>
        <p:txBody>
          <a:bodyPr wrap="none" rtlCol="0">
            <a:spAutoFit/>
          </a:bodyPr>
          <a:lstStyle/>
          <a:p>
            <a:r>
              <a:rPr lang="fi-FI" sz="800" dirty="0" err="1"/>
              <a:t>Measured</a:t>
            </a:r>
            <a:r>
              <a:rPr lang="fi-FI" sz="800" dirty="0"/>
              <a:t> and </a:t>
            </a:r>
            <a:r>
              <a:rPr lang="fi-FI" sz="800" dirty="0" err="1"/>
              <a:t>filtered</a:t>
            </a:r>
            <a:r>
              <a:rPr lang="fi-FI" sz="800" dirty="0"/>
              <a:t> </a:t>
            </a:r>
            <a:r>
              <a:rPr lang="fi-FI" sz="800" dirty="0" err="1"/>
              <a:t>location</a:t>
            </a:r>
            <a:r>
              <a:rPr lang="fi-FI" sz="800" dirty="0"/>
              <a:t>  (</a:t>
            </a:r>
            <a:r>
              <a:rPr lang="fi-FI" sz="800" dirty="0" err="1"/>
              <a:t>upper</a:t>
            </a:r>
            <a:r>
              <a:rPr lang="fi-FI" sz="800" dirty="0"/>
              <a:t> </a:t>
            </a:r>
            <a:r>
              <a:rPr lang="fi-FI" sz="800" dirty="0" err="1"/>
              <a:t>left</a:t>
            </a:r>
            <a:r>
              <a:rPr lang="fi-FI" sz="800" dirty="0"/>
              <a:t> </a:t>
            </a:r>
            <a:r>
              <a:rPr lang="fi-FI" sz="800" dirty="0" err="1"/>
              <a:t>corner</a:t>
            </a:r>
            <a:r>
              <a:rPr lang="fi-FI" sz="800" dirty="0"/>
              <a:t>)</a:t>
            </a:r>
            <a:endParaRPr lang="en-GB" sz="800" dirty="0"/>
          </a:p>
        </p:txBody>
      </p:sp>
      <p:sp>
        <p:nvSpPr>
          <p:cNvPr id="14" name="Tekstiruutu 13">
            <a:extLst>
              <a:ext uri="{FF2B5EF4-FFF2-40B4-BE49-F238E27FC236}">
                <a16:creationId xmlns:a16="http://schemas.microsoft.com/office/drawing/2014/main" id="{6D849E38-B2E4-4FC2-85B3-B39442565905}"/>
              </a:ext>
            </a:extLst>
          </p:cNvPr>
          <p:cNvSpPr txBox="1"/>
          <p:nvPr/>
        </p:nvSpPr>
        <p:spPr>
          <a:xfrm>
            <a:off x="8450037" y="2955830"/>
            <a:ext cx="949299" cy="215444"/>
          </a:xfrm>
          <a:prstGeom prst="rect">
            <a:avLst/>
          </a:prstGeom>
          <a:noFill/>
        </p:spPr>
        <p:txBody>
          <a:bodyPr wrap="none" rtlCol="0">
            <a:spAutoFit/>
          </a:bodyPr>
          <a:lstStyle/>
          <a:p>
            <a:r>
              <a:rPr lang="fi-FI" sz="800" dirty="0" err="1"/>
              <a:t>Estimated</a:t>
            </a:r>
            <a:r>
              <a:rPr lang="fi-FI" sz="800" dirty="0"/>
              <a:t> </a:t>
            </a:r>
            <a:r>
              <a:rPr lang="fi-FI" sz="800" dirty="0" err="1"/>
              <a:t>velocity</a:t>
            </a:r>
            <a:endParaRPr lang="en-GB" sz="800" dirty="0"/>
          </a:p>
        </p:txBody>
      </p:sp>
      <p:sp>
        <p:nvSpPr>
          <p:cNvPr id="16" name="Tekstiruutu 15">
            <a:extLst>
              <a:ext uri="{FF2B5EF4-FFF2-40B4-BE49-F238E27FC236}">
                <a16:creationId xmlns:a16="http://schemas.microsoft.com/office/drawing/2014/main" id="{65803031-0CCF-453A-B280-A6410B1621CD}"/>
              </a:ext>
            </a:extLst>
          </p:cNvPr>
          <p:cNvSpPr txBox="1"/>
          <p:nvPr/>
        </p:nvSpPr>
        <p:spPr>
          <a:xfrm>
            <a:off x="5356054" y="5752056"/>
            <a:ext cx="918841" cy="215444"/>
          </a:xfrm>
          <a:prstGeom prst="rect">
            <a:avLst/>
          </a:prstGeom>
          <a:noFill/>
        </p:spPr>
        <p:txBody>
          <a:bodyPr wrap="none" rtlCol="0">
            <a:spAutoFit/>
          </a:bodyPr>
          <a:lstStyle/>
          <a:p>
            <a:r>
              <a:rPr lang="fi-FI" sz="800" dirty="0" err="1"/>
              <a:t>Location</a:t>
            </a:r>
            <a:r>
              <a:rPr lang="fi-FI" sz="800" dirty="0"/>
              <a:t> </a:t>
            </a:r>
            <a:r>
              <a:rPr lang="fi-FI" sz="800" dirty="0" err="1"/>
              <a:t>variance</a:t>
            </a:r>
            <a:endParaRPr lang="en-GB" sz="800" dirty="0"/>
          </a:p>
        </p:txBody>
      </p:sp>
      <p:sp>
        <p:nvSpPr>
          <p:cNvPr id="18" name="Tekstiruutu 17">
            <a:extLst>
              <a:ext uri="{FF2B5EF4-FFF2-40B4-BE49-F238E27FC236}">
                <a16:creationId xmlns:a16="http://schemas.microsoft.com/office/drawing/2014/main" id="{BD3E7608-9966-4A17-8503-C32F66CAF62D}"/>
              </a:ext>
            </a:extLst>
          </p:cNvPr>
          <p:cNvSpPr txBox="1"/>
          <p:nvPr/>
        </p:nvSpPr>
        <p:spPr>
          <a:xfrm>
            <a:off x="8476486" y="5752056"/>
            <a:ext cx="896399" cy="215444"/>
          </a:xfrm>
          <a:prstGeom prst="rect">
            <a:avLst/>
          </a:prstGeom>
          <a:noFill/>
        </p:spPr>
        <p:txBody>
          <a:bodyPr wrap="none" rtlCol="0">
            <a:spAutoFit/>
          </a:bodyPr>
          <a:lstStyle/>
          <a:p>
            <a:r>
              <a:rPr lang="fi-FI" sz="800" dirty="0" err="1"/>
              <a:t>Velocity</a:t>
            </a:r>
            <a:r>
              <a:rPr lang="fi-FI" sz="800" dirty="0"/>
              <a:t> </a:t>
            </a:r>
            <a:r>
              <a:rPr lang="fi-FI" sz="800" dirty="0" err="1"/>
              <a:t>variance</a:t>
            </a:r>
            <a:endParaRPr lang="en-GB" sz="800" dirty="0"/>
          </a:p>
        </p:txBody>
      </p:sp>
      <p:pic>
        <p:nvPicPr>
          <p:cNvPr id="4" name="Kuva 3">
            <a:extLst>
              <a:ext uri="{FF2B5EF4-FFF2-40B4-BE49-F238E27FC236}">
                <a16:creationId xmlns:a16="http://schemas.microsoft.com/office/drawing/2014/main" id="{41B6ACB0-3712-49D4-A87D-F5FCDD838C59}"/>
              </a:ext>
            </a:extLst>
          </p:cNvPr>
          <p:cNvPicPr>
            <a:picLocks noChangeAspect="1"/>
          </p:cNvPicPr>
          <p:nvPr/>
        </p:nvPicPr>
        <p:blipFill>
          <a:blip r:embed="rId2"/>
          <a:stretch>
            <a:fillRect/>
          </a:stretch>
        </p:blipFill>
        <p:spPr>
          <a:xfrm>
            <a:off x="5263491" y="952761"/>
            <a:ext cx="2906732" cy="2017897"/>
          </a:xfrm>
          <a:prstGeom prst="rect">
            <a:avLst/>
          </a:prstGeom>
        </p:spPr>
      </p:pic>
      <p:pic>
        <p:nvPicPr>
          <p:cNvPr id="7" name="Kuva 6">
            <a:extLst>
              <a:ext uri="{FF2B5EF4-FFF2-40B4-BE49-F238E27FC236}">
                <a16:creationId xmlns:a16="http://schemas.microsoft.com/office/drawing/2014/main" id="{45ECB15C-09C2-4C20-A152-AE82CF21322B}"/>
              </a:ext>
            </a:extLst>
          </p:cNvPr>
          <p:cNvPicPr>
            <a:picLocks noChangeAspect="1"/>
          </p:cNvPicPr>
          <p:nvPr/>
        </p:nvPicPr>
        <p:blipFill>
          <a:blip r:embed="rId3"/>
          <a:stretch>
            <a:fillRect/>
          </a:stretch>
        </p:blipFill>
        <p:spPr>
          <a:xfrm>
            <a:off x="8450037" y="965346"/>
            <a:ext cx="2827805" cy="1974237"/>
          </a:xfrm>
          <a:prstGeom prst="rect">
            <a:avLst/>
          </a:prstGeom>
        </p:spPr>
      </p:pic>
      <p:pic>
        <p:nvPicPr>
          <p:cNvPr id="9" name="Kuva 8">
            <a:extLst>
              <a:ext uri="{FF2B5EF4-FFF2-40B4-BE49-F238E27FC236}">
                <a16:creationId xmlns:a16="http://schemas.microsoft.com/office/drawing/2014/main" id="{71584006-4A44-47C1-9E84-8A58538880D8}"/>
              </a:ext>
            </a:extLst>
          </p:cNvPr>
          <p:cNvPicPr>
            <a:picLocks noChangeAspect="1"/>
          </p:cNvPicPr>
          <p:nvPr/>
        </p:nvPicPr>
        <p:blipFill>
          <a:blip r:embed="rId4"/>
          <a:stretch>
            <a:fillRect/>
          </a:stretch>
        </p:blipFill>
        <p:spPr>
          <a:xfrm>
            <a:off x="5263491" y="3665549"/>
            <a:ext cx="2906732" cy="2004020"/>
          </a:xfrm>
          <a:prstGeom prst="rect">
            <a:avLst/>
          </a:prstGeom>
        </p:spPr>
      </p:pic>
      <p:pic>
        <p:nvPicPr>
          <p:cNvPr id="11" name="Kuva 10">
            <a:extLst>
              <a:ext uri="{FF2B5EF4-FFF2-40B4-BE49-F238E27FC236}">
                <a16:creationId xmlns:a16="http://schemas.microsoft.com/office/drawing/2014/main" id="{CA10D589-848C-4899-A650-2FE43DBBB24D}"/>
              </a:ext>
            </a:extLst>
          </p:cNvPr>
          <p:cNvPicPr>
            <a:picLocks noChangeAspect="1"/>
          </p:cNvPicPr>
          <p:nvPr/>
        </p:nvPicPr>
        <p:blipFill>
          <a:blip r:embed="rId5"/>
          <a:stretch>
            <a:fillRect/>
          </a:stretch>
        </p:blipFill>
        <p:spPr>
          <a:xfrm>
            <a:off x="8450037" y="3665549"/>
            <a:ext cx="2827805" cy="1887092"/>
          </a:xfrm>
          <a:prstGeom prst="rect">
            <a:avLst/>
          </a:prstGeom>
        </p:spPr>
      </p:pic>
    </p:spTree>
    <p:extLst>
      <p:ext uri="{BB962C8B-B14F-4D97-AF65-F5344CB8AC3E}">
        <p14:creationId xmlns:p14="http://schemas.microsoft.com/office/powerpoint/2010/main" val="3955098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Image Object Velocity Estimation</a:t>
            </a:r>
            <a:endParaRPr lang="en-US" sz="4800" kern="1200" dirty="0">
              <a:solidFill>
                <a:schemeClr val="bg1"/>
              </a:solidFill>
              <a:latin typeface="+mj-lt"/>
              <a:ea typeface="+mj-ea"/>
              <a:cs typeface="+mj-cs"/>
            </a:endParaRPr>
          </a:p>
        </p:txBody>
      </p:sp>
      <p:sp>
        <p:nvSpPr>
          <p:cNvPr id="16" name="Tekstiruutu 15">
            <a:extLst>
              <a:ext uri="{FF2B5EF4-FFF2-40B4-BE49-F238E27FC236}">
                <a16:creationId xmlns:a16="http://schemas.microsoft.com/office/drawing/2014/main" id="{65803031-0CCF-453A-B280-A6410B1621CD}"/>
              </a:ext>
            </a:extLst>
          </p:cNvPr>
          <p:cNvSpPr txBox="1"/>
          <p:nvPr/>
        </p:nvSpPr>
        <p:spPr>
          <a:xfrm>
            <a:off x="6639666" y="5645178"/>
            <a:ext cx="1717137" cy="215444"/>
          </a:xfrm>
          <a:prstGeom prst="rect">
            <a:avLst/>
          </a:prstGeom>
          <a:noFill/>
        </p:spPr>
        <p:txBody>
          <a:bodyPr wrap="none" rtlCol="0">
            <a:spAutoFit/>
          </a:bodyPr>
          <a:lstStyle/>
          <a:p>
            <a:r>
              <a:rPr lang="fi-FI" sz="800" dirty="0"/>
              <a:t>10 </a:t>
            </a:r>
            <a:r>
              <a:rPr lang="fi-FI" sz="800" dirty="0" err="1"/>
              <a:t>step</a:t>
            </a:r>
            <a:r>
              <a:rPr lang="fi-FI" sz="800" dirty="0"/>
              <a:t> </a:t>
            </a:r>
            <a:r>
              <a:rPr lang="fi-FI" sz="800" dirty="0" err="1"/>
              <a:t>ahead</a:t>
            </a:r>
            <a:r>
              <a:rPr lang="fi-FI" sz="800" dirty="0"/>
              <a:t> </a:t>
            </a:r>
            <a:r>
              <a:rPr lang="fi-FI" sz="800" dirty="0" err="1"/>
              <a:t>mean</a:t>
            </a:r>
            <a:r>
              <a:rPr lang="fi-FI" sz="800" dirty="0"/>
              <a:t> </a:t>
            </a:r>
            <a:r>
              <a:rPr lang="fi-FI" sz="800" dirty="0" err="1"/>
              <a:t>prediction</a:t>
            </a:r>
            <a:r>
              <a:rPr lang="fi-FI" sz="800" dirty="0"/>
              <a:t> </a:t>
            </a:r>
            <a:r>
              <a:rPr lang="fi-FI" sz="800" dirty="0" err="1"/>
              <a:t>error</a:t>
            </a:r>
            <a:endParaRPr lang="en-GB" sz="800" dirty="0"/>
          </a:p>
        </p:txBody>
      </p:sp>
      <p:sp>
        <p:nvSpPr>
          <p:cNvPr id="9" name="Tekstiruutu 8">
            <a:extLst>
              <a:ext uri="{FF2B5EF4-FFF2-40B4-BE49-F238E27FC236}">
                <a16:creationId xmlns:a16="http://schemas.microsoft.com/office/drawing/2014/main" id="{C2CD9C32-91F1-45A6-BFBF-309C2678CFEA}"/>
              </a:ext>
            </a:extLst>
          </p:cNvPr>
          <p:cNvSpPr txBox="1"/>
          <p:nvPr/>
        </p:nvSpPr>
        <p:spPr>
          <a:xfrm>
            <a:off x="5210629" y="277635"/>
            <a:ext cx="1869166" cy="369332"/>
          </a:xfrm>
          <a:prstGeom prst="rect">
            <a:avLst/>
          </a:prstGeom>
          <a:noFill/>
        </p:spPr>
        <p:txBody>
          <a:bodyPr wrap="none" rtlCol="0">
            <a:spAutoFit/>
          </a:bodyPr>
          <a:lstStyle/>
          <a:p>
            <a:r>
              <a:rPr lang="fi-FI" dirty="0" err="1"/>
              <a:t>Static</a:t>
            </a:r>
            <a:r>
              <a:rPr lang="fi-FI" dirty="0"/>
              <a:t> </a:t>
            </a:r>
            <a:r>
              <a:rPr lang="fi-FI" dirty="0" err="1"/>
              <a:t>object</a:t>
            </a:r>
            <a:r>
              <a:rPr lang="fi-FI" dirty="0"/>
              <a:t> (</a:t>
            </a:r>
            <a:r>
              <a:rPr lang="fi-FI" dirty="0" err="1"/>
              <a:t>calf</a:t>
            </a:r>
            <a:r>
              <a:rPr lang="fi-FI" dirty="0"/>
              <a:t>)</a:t>
            </a:r>
            <a:endParaRPr lang="en-GB" dirty="0"/>
          </a:p>
        </p:txBody>
      </p:sp>
      <p:pic>
        <p:nvPicPr>
          <p:cNvPr id="2" name="Kuva 1">
            <a:extLst>
              <a:ext uri="{FF2B5EF4-FFF2-40B4-BE49-F238E27FC236}">
                <a16:creationId xmlns:a16="http://schemas.microsoft.com/office/drawing/2014/main" id="{02A59E30-85E0-45D1-961A-09D1FE641097}"/>
              </a:ext>
            </a:extLst>
          </p:cNvPr>
          <p:cNvPicPr>
            <a:picLocks noChangeAspect="1"/>
          </p:cNvPicPr>
          <p:nvPr/>
        </p:nvPicPr>
        <p:blipFill>
          <a:blip r:embed="rId2"/>
          <a:stretch>
            <a:fillRect/>
          </a:stretch>
        </p:blipFill>
        <p:spPr>
          <a:xfrm>
            <a:off x="6639666" y="781367"/>
            <a:ext cx="3469008" cy="4812538"/>
          </a:xfrm>
          <a:prstGeom prst="rect">
            <a:avLst/>
          </a:prstGeom>
        </p:spPr>
      </p:pic>
    </p:spTree>
    <p:extLst>
      <p:ext uri="{BB962C8B-B14F-4D97-AF65-F5344CB8AC3E}">
        <p14:creationId xmlns:p14="http://schemas.microsoft.com/office/powerpoint/2010/main" val="24849631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Speech Synthesis</a:t>
            </a:r>
          </a:p>
        </p:txBody>
      </p:sp>
      <p:sp>
        <p:nvSpPr>
          <p:cNvPr id="9" name="Tekstiruutu 8">
            <a:extLst>
              <a:ext uri="{FF2B5EF4-FFF2-40B4-BE49-F238E27FC236}">
                <a16:creationId xmlns:a16="http://schemas.microsoft.com/office/drawing/2014/main" id="{C2CD9C32-91F1-45A6-BFBF-309C2678CFEA}"/>
              </a:ext>
            </a:extLst>
          </p:cNvPr>
          <p:cNvSpPr txBox="1"/>
          <p:nvPr/>
        </p:nvSpPr>
        <p:spPr>
          <a:xfrm>
            <a:off x="5210629" y="277635"/>
            <a:ext cx="2239652" cy="369332"/>
          </a:xfrm>
          <a:prstGeom prst="rect">
            <a:avLst/>
          </a:prstGeom>
          <a:noFill/>
        </p:spPr>
        <p:txBody>
          <a:bodyPr wrap="none" rtlCol="0">
            <a:spAutoFit/>
          </a:bodyPr>
          <a:lstStyle/>
          <a:p>
            <a:r>
              <a:rPr lang="fi-FI" dirty="0"/>
              <a:t>Software Architecture</a:t>
            </a:r>
            <a:endParaRPr lang="en-GB" dirty="0"/>
          </a:p>
        </p:txBody>
      </p:sp>
      <p:sp>
        <p:nvSpPr>
          <p:cNvPr id="8" name="Vuokaavio: Prosessi 7">
            <a:extLst>
              <a:ext uri="{FF2B5EF4-FFF2-40B4-BE49-F238E27FC236}">
                <a16:creationId xmlns:a16="http://schemas.microsoft.com/office/drawing/2014/main" id="{9B0F1D01-B770-434F-806E-F0CEF12089EB}"/>
              </a:ext>
            </a:extLst>
          </p:cNvPr>
          <p:cNvSpPr/>
          <p:nvPr/>
        </p:nvSpPr>
        <p:spPr>
          <a:xfrm>
            <a:off x="7410078" y="2071909"/>
            <a:ext cx="4445038" cy="1673804"/>
          </a:xfrm>
          <a:prstGeom prst="flowChartProcess">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dirty="0"/>
          </a:p>
          <a:p>
            <a:pPr algn="ctr"/>
            <a:endParaRPr lang="fi-FI" dirty="0"/>
          </a:p>
          <a:p>
            <a:pPr algn="ctr"/>
            <a:endParaRPr lang="fi-FI" dirty="0"/>
          </a:p>
          <a:p>
            <a:pPr algn="ctr"/>
            <a:endParaRPr lang="fi-FI" dirty="0"/>
          </a:p>
          <a:p>
            <a:pPr algn="ctr"/>
            <a:r>
              <a:rPr lang="fi-FI" dirty="0" err="1"/>
              <a:t>OpenCV</a:t>
            </a:r>
            <a:endParaRPr lang="en-GB" dirty="0"/>
          </a:p>
        </p:txBody>
      </p:sp>
      <p:sp>
        <p:nvSpPr>
          <p:cNvPr id="10" name="Vuokaavio: Prosessi 9">
            <a:extLst>
              <a:ext uri="{FF2B5EF4-FFF2-40B4-BE49-F238E27FC236}">
                <a16:creationId xmlns:a16="http://schemas.microsoft.com/office/drawing/2014/main" id="{221B7058-47BD-4459-AE45-7E105F78352B}"/>
              </a:ext>
            </a:extLst>
          </p:cNvPr>
          <p:cNvSpPr/>
          <p:nvPr/>
        </p:nvSpPr>
        <p:spPr>
          <a:xfrm>
            <a:off x="7660543" y="2631644"/>
            <a:ext cx="1820849" cy="532813"/>
          </a:xfrm>
          <a:prstGeom prst="flowChartProcess">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err="1"/>
              <a:t>AnalyzeVideo</a:t>
            </a:r>
            <a:endParaRPr lang="en-GB" dirty="0"/>
          </a:p>
        </p:txBody>
      </p:sp>
      <p:sp>
        <p:nvSpPr>
          <p:cNvPr id="11" name="Vuokaavio: Prosessi 10">
            <a:extLst>
              <a:ext uri="{FF2B5EF4-FFF2-40B4-BE49-F238E27FC236}">
                <a16:creationId xmlns:a16="http://schemas.microsoft.com/office/drawing/2014/main" id="{3CC64709-DE92-4C5F-9641-02122D97504F}"/>
              </a:ext>
            </a:extLst>
          </p:cNvPr>
          <p:cNvSpPr/>
          <p:nvPr/>
        </p:nvSpPr>
        <p:spPr>
          <a:xfrm>
            <a:off x="7676445" y="893787"/>
            <a:ext cx="1765189" cy="613979"/>
          </a:xfrm>
          <a:prstGeom prst="flowChartProcess">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a:t>Video </a:t>
            </a:r>
            <a:r>
              <a:rPr lang="fi-FI" dirty="0" err="1"/>
              <a:t>file</a:t>
            </a:r>
            <a:endParaRPr lang="en-GB" dirty="0"/>
          </a:p>
        </p:txBody>
      </p:sp>
      <p:sp>
        <p:nvSpPr>
          <p:cNvPr id="12" name="Vuokaavio: Prosessi 11">
            <a:extLst>
              <a:ext uri="{FF2B5EF4-FFF2-40B4-BE49-F238E27FC236}">
                <a16:creationId xmlns:a16="http://schemas.microsoft.com/office/drawing/2014/main" id="{663DB49F-C92D-4E88-88A0-C3B917DD6613}"/>
              </a:ext>
            </a:extLst>
          </p:cNvPr>
          <p:cNvSpPr/>
          <p:nvPr/>
        </p:nvSpPr>
        <p:spPr>
          <a:xfrm>
            <a:off x="9572832" y="899777"/>
            <a:ext cx="1765189" cy="613979"/>
          </a:xfrm>
          <a:prstGeom prst="flowChartProcess">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err="1"/>
              <a:t>Camera</a:t>
            </a:r>
            <a:endParaRPr lang="en-GB" dirty="0"/>
          </a:p>
        </p:txBody>
      </p:sp>
      <p:cxnSp>
        <p:nvCxnSpPr>
          <p:cNvPr id="13" name="Suora nuoliyhdysviiva 12">
            <a:extLst>
              <a:ext uri="{FF2B5EF4-FFF2-40B4-BE49-F238E27FC236}">
                <a16:creationId xmlns:a16="http://schemas.microsoft.com/office/drawing/2014/main" id="{BB11B938-C21A-4CBD-A9C2-56E141848255}"/>
              </a:ext>
            </a:extLst>
          </p:cNvPr>
          <p:cNvCxnSpPr>
            <a:cxnSpLocks/>
            <a:stCxn id="12" idx="2"/>
            <a:endCxn id="10" idx="0"/>
          </p:cNvCxnSpPr>
          <p:nvPr/>
        </p:nvCxnSpPr>
        <p:spPr>
          <a:xfrm flipH="1">
            <a:off x="8570968" y="1513756"/>
            <a:ext cx="1884459" cy="11178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uora nuoliyhdysviiva 13">
            <a:extLst>
              <a:ext uri="{FF2B5EF4-FFF2-40B4-BE49-F238E27FC236}">
                <a16:creationId xmlns:a16="http://schemas.microsoft.com/office/drawing/2014/main" id="{F8D097F4-CB3C-49B4-B08F-2E4FD49FF156}"/>
              </a:ext>
            </a:extLst>
          </p:cNvPr>
          <p:cNvCxnSpPr>
            <a:cxnSpLocks/>
            <a:stCxn id="11" idx="2"/>
            <a:endCxn id="10" idx="0"/>
          </p:cNvCxnSpPr>
          <p:nvPr/>
        </p:nvCxnSpPr>
        <p:spPr>
          <a:xfrm>
            <a:off x="8559040" y="1507766"/>
            <a:ext cx="11928" cy="11238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Vuokaavio: Prosessi 14">
            <a:extLst>
              <a:ext uri="{FF2B5EF4-FFF2-40B4-BE49-F238E27FC236}">
                <a16:creationId xmlns:a16="http://schemas.microsoft.com/office/drawing/2014/main" id="{5F7E00C2-EA69-4E57-8388-CCA1B63E9D80}"/>
              </a:ext>
            </a:extLst>
          </p:cNvPr>
          <p:cNvSpPr/>
          <p:nvPr/>
        </p:nvSpPr>
        <p:spPr>
          <a:xfrm>
            <a:off x="9872331" y="2631644"/>
            <a:ext cx="1820849" cy="532813"/>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err="1"/>
              <a:t>ObjectDetection</a:t>
            </a:r>
            <a:endParaRPr lang="en-GB" dirty="0"/>
          </a:p>
        </p:txBody>
      </p:sp>
      <p:sp>
        <p:nvSpPr>
          <p:cNvPr id="17" name="Vuokaavio: Prosessi 16">
            <a:extLst>
              <a:ext uri="{FF2B5EF4-FFF2-40B4-BE49-F238E27FC236}">
                <a16:creationId xmlns:a16="http://schemas.microsoft.com/office/drawing/2014/main" id="{54A0D06C-BC01-463F-B4F3-0FAA46F203F8}"/>
              </a:ext>
            </a:extLst>
          </p:cNvPr>
          <p:cNvSpPr/>
          <p:nvPr/>
        </p:nvSpPr>
        <p:spPr>
          <a:xfrm>
            <a:off x="9857754" y="4248769"/>
            <a:ext cx="1820849" cy="613979"/>
          </a:xfrm>
          <a:prstGeom prst="flowChartProcess">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err="1"/>
              <a:t>MobileNetSSD</a:t>
            </a:r>
            <a:r>
              <a:rPr lang="fi-FI" dirty="0"/>
              <a:t> (</a:t>
            </a:r>
            <a:r>
              <a:rPr lang="fi-FI" dirty="0" err="1"/>
              <a:t>caffe</a:t>
            </a:r>
            <a:r>
              <a:rPr lang="fi-FI" dirty="0"/>
              <a:t>)</a:t>
            </a:r>
            <a:endParaRPr lang="en-GB" dirty="0"/>
          </a:p>
        </p:txBody>
      </p:sp>
      <p:cxnSp>
        <p:nvCxnSpPr>
          <p:cNvPr id="18" name="Suora nuoliyhdysviiva 17">
            <a:extLst>
              <a:ext uri="{FF2B5EF4-FFF2-40B4-BE49-F238E27FC236}">
                <a16:creationId xmlns:a16="http://schemas.microsoft.com/office/drawing/2014/main" id="{B672591E-58A5-4A5D-BD7F-F8C97C2CEA23}"/>
              </a:ext>
            </a:extLst>
          </p:cNvPr>
          <p:cNvCxnSpPr>
            <a:cxnSpLocks/>
            <a:stCxn id="15" idx="2"/>
            <a:endCxn id="17" idx="0"/>
          </p:cNvCxnSpPr>
          <p:nvPr/>
        </p:nvCxnSpPr>
        <p:spPr>
          <a:xfrm flipH="1">
            <a:off x="10768179" y="3164457"/>
            <a:ext cx="14577" cy="108431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 name="Suora nuoliyhdysviiva 18">
            <a:extLst>
              <a:ext uri="{FF2B5EF4-FFF2-40B4-BE49-F238E27FC236}">
                <a16:creationId xmlns:a16="http://schemas.microsoft.com/office/drawing/2014/main" id="{B42B8341-735A-4787-8210-416DBC3F57D2}"/>
              </a:ext>
            </a:extLst>
          </p:cNvPr>
          <p:cNvCxnSpPr>
            <a:cxnSpLocks/>
            <a:stCxn id="10" idx="3"/>
            <a:endCxn id="15" idx="1"/>
          </p:cNvCxnSpPr>
          <p:nvPr/>
        </p:nvCxnSpPr>
        <p:spPr>
          <a:xfrm>
            <a:off x="9481392" y="2898051"/>
            <a:ext cx="390939"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0" name="Vuokaavio: Prosessi 19">
            <a:extLst>
              <a:ext uri="{FF2B5EF4-FFF2-40B4-BE49-F238E27FC236}">
                <a16:creationId xmlns:a16="http://schemas.microsoft.com/office/drawing/2014/main" id="{1822400F-C531-4B9C-B1B7-CB7ABB7ECBC6}"/>
              </a:ext>
            </a:extLst>
          </p:cNvPr>
          <p:cNvSpPr/>
          <p:nvPr/>
        </p:nvSpPr>
        <p:spPr>
          <a:xfrm>
            <a:off x="7660543" y="4248769"/>
            <a:ext cx="1820849" cy="1640990"/>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err="1"/>
              <a:t>ImageClasses</a:t>
            </a:r>
            <a:endParaRPr lang="en-GB" dirty="0"/>
          </a:p>
        </p:txBody>
      </p:sp>
      <p:cxnSp>
        <p:nvCxnSpPr>
          <p:cNvPr id="21" name="Suora nuoliyhdysviiva 20">
            <a:extLst>
              <a:ext uri="{FF2B5EF4-FFF2-40B4-BE49-F238E27FC236}">
                <a16:creationId xmlns:a16="http://schemas.microsoft.com/office/drawing/2014/main" id="{2D3C30C0-588B-40AA-99D6-83DC6FE8A9DA}"/>
              </a:ext>
            </a:extLst>
          </p:cNvPr>
          <p:cNvCxnSpPr>
            <a:cxnSpLocks/>
            <a:stCxn id="10" idx="2"/>
            <a:endCxn id="20" idx="0"/>
          </p:cNvCxnSpPr>
          <p:nvPr/>
        </p:nvCxnSpPr>
        <p:spPr>
          <a:xfrm>
            <a:off x="8570968" y="3164457"/>
            <a:ext cx="0" cy="108431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2" name="Vuokaavio: Prosessi 21">
            <a:extLst>
              <a:ext uri="{FF2B5EF4-FFF2-40B4-BE49-F238E27FC236}">
                <a16:creationId xmlns:a16="http://schemas.microsoft.com/office/drawing/2014/main" id="{2BF92122-8B3E-4F67-A7C8-00C19C7BAB4E}"/>
              </a:ext>
            </a:extLst>
          </p:cNvPr>
          <p:cNvSpPr/>
          <p:nvPr/>
        </p:nvSpPr>
        <p:spPr>
          <a:xfrm>
            <a:off x="4919808" y="4487514"/>
            <a:ext cx="2239651" cy="1224517"/>
          </a:xfrm>
          <a:prstGeom prst="flowChartProcess">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dirty="0"/>
          </a:p>
          <a:p>
            <a:pPr algn="ctr"/>
            <a:endParaRPr lang="fi-FI" dirty="0"/>
          </a:p>
          <a:p>
            <a:pPr algn="ctr"/>
            <a:endParaRPr lang="fi-FI" dirty="0"/>
          </a:p>
          <a:p>
            <a:pPr algn="ctr"/>
            <a:r>
              <a:rPr lang="fi-FI" dirty="0"/>
              <a:t>pyttsx3</a:t>
            </a:r>
            <a:endParaRPr lang="en-GB" dirty="0"/>
          </a:p>
        </p:txBody>
      </p:sp>
      <p:sp>
        <p:nvSpPr>
          <p:cNvPr id="23" name="Vuokaavio: Prosessi 22">
            <a:extLst>
              <a:ext uri="{FF2B5EF4-FFF2-40B4-BE49-F238E27FC236}">
                <a16:creationId xmlns:a16="http://schemas.microsoft.com/office/drawing/2014/main" id="{675DD872-087B-4B59-B802-9579456AB012}"/>
              </a:ext>
            </a:extLst>
          </p:cNvPr>
          <p:cNvSpPr/>
          <p:nvPr/>
        </p:nvSpPr>
        <p:spPr>
          <a:xfrm>
            <a:off x="5129209" y="4803172"/>
            <a:ext cx="1820849" cy="532813"/>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err="1"/>
              <a:t>SpeechSynthesis</a:t>
            </a:r>
            <a:endParaRPr lang="en-GB" dirty="0"/>
          </a:p>
        </p:txBody>
      </p:sp>
      <p:cxnSp>
        <p:nvCxnSpPr>
          <p:cNvPr id="24" name="Suora nuoliyhdysviiva 23">
            <a:extLst>
              <a:ext uri="{FF2B5EF4-FFF2-40B4-BE49-F238E27FC236}">
                <a16:creationId xmlns:a16="http://schemas.microsoft.com/office/drawing/2014/main" id="{936C1415-EC94-4919-8CA9-1968A8BA38E9}"/>
              </a:ext>
            </a:extLst>
          </p:cNvPr>
          <p:cNvCxnSpPr>
            <a:cxnSpLocks/>
            <a:stCxn id="20" idx="1"/>
            <a:endCxn id="23" idx="3"/>
          </p:cNvCxnSpPr>
          <p:nvPr/>
        </p:nvCxnSpPr>
        <p:spPr>
          <a:xfrm flipH="1">
            <a:off x="6950058" y="5069264"/>
            <a:ext cx="710485" cy="3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Vuokaavio: Prosessi 29">
            <a:extLst>
              <a:ext uri="{FF2B5EF4-FFF2-40B4-BE49-F238E27FC236}">
                <a16:creationId xmlns:a16="http://schemas.microsoft.com/office/drawing/2014/main" id="{3470D455-8EFC-458C-81EB-A5F429798F04}"/>
              </a:ext>
            </a:extLst>
          </p:cNvPr>
          <p:cNvSpPr/>
          <p:nvPr/>
        </p:nvSpPr>
        <p:spPr>
          <a:xfrm>
            <a:off x="5160587" y="3296288"/>
            <a:ext cx="1765189" cy="613979"/>
          </a:xfrm>
          <a:prstGeom prst="flowChartProcess">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err="1"/>
              <a:t>Speakers</a:t>
            </a:r>
            <a:endParaRPr lang="en-GB" dirty="0"/>
          </a:p>
        </p:txBody>
      </p:sp>
      <p:cxnSp>
        <p:nvCxnSpPr>
          <p:cNvPr id="31" name="Suora nuoliyhdysviiva 30">
            <a:extLst>
              <a:ext uri="{FF2B5EF4-FFF2-40B4-BE49-F238E27FC236}">
                <a16:creationId xmlns:a16="http://schemas.microsoft.com/office/drawing/2014/main" id="{82C53833-2DAA-4814-B0EF-B5CB2FC24792}"/>
              </a:ext>
            </a:extLst>
          </p:cNvPr>
          <p:cNvCxnSpPr>
            <a:cxnSpLocks/>
            <a:stCxn id="23" idx="0"/>
            <a:endCxn id="30" idx="2"/>
          </p:cNvCxnSpPr>
          <p:nvPr/>
        </p:nvCxnSpPr>
        <p:spPr>
          <a:xfrm flipV="1">
            <a:off x="6039634" y="3910267"/>
            <a:ext cx="3548" cy="8929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31862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Speech Synthesis</a:t>
            </a:r>
          </a:p>
        </p:txBody>
      </p:sp>
      <p:sp>
        <p:nvSpPr>
          <p:cNvPr id="9" name="Tekstiruutu 8">
            <a:extLst>
              <a:ext uri="{FF2B5EF4-FFF2-40B4-BE49-F238E27FC236}">
                <a16:creationId xmlns:a16="http://schemas.microsoft.com/office/drawing/2014/main" id="{C2CD9C32-91F1-45A6-BFBF-309C2678CFEA}"/>
              </a:ext>
            </a:extLst>
          </p:cNvPr>
          <p:cNvSpPr txBox="1"/>
          <p:nvPr/>
        </p:nvSpPr>
        <p:spPr>
          <a:xfrm>
            <a:off x="5210629" y="277635"/>
            <a:ext cx="881460" cy="369332"/>
          </a:xfrm>
          <a:prstGeom prst="rect">
            <a:avLst/>
          </a:prstGeom>
          <a:noFill/>
        </p:spPr>
        <p:txBody>
          <a:bodyPr wrap="none" rtlCol="0">
            <a:spAutoFit/>
          </a:bodyPr>
          <a:lstStyle/>
          <a:p>
            <a:r>
              <a:rPr lang="fi-FI" dirty="0" err="1"/>
              <a:t>Entities</a:t>
            </a:r>
            <a:endParaRPr lang="en-GB" dirty="0"/>
          </a:p>
        </p:txBody>
      </p:sp>
      <p:sp>
        <p:nvSpPr>
          <p:cNvPr id="25" name="Vuokaavio: Prosessi 24">
            <a:extLst>
              <a:ext uri="{FF2B5EF4-FFF2-40B4-BE49-F238E27FC236}">
                <a16:creationId xmlns:a16="http://schemas.microsoft.com/office/drawing/2014/main" id="{52470BBC-1530-4F92-A58B-80AB9B85E8F0}"/>
              </a:ext>
            </a:extLst>
          </p:cNvPr>
          <p:cNvSpPr/>
          <p:nvPr/>
        </p:nvSpPr>
        <p:spPr>
          <a:xfrm>
            <a:off x="6901845" y="1127141"/>
            <a:ext cx="1799645" cy="63610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a:t>Image World</a:t>
            </a:r>
            <a:endParaRPr lang="en-GB" dirty="0"/>
          </a:p>
        </p:txBody>
      </p:sp>
      <p:sp>
        <p:nvSpPr>
          <p:cNvPr id="26" name="Vuokaavio: Prosessi 25">
            <a:extLst>
              <a:ext uri="{FF2B5EF4-FFF2-40B4-BE49-F238E27FC236}">
                <a16:creationId xmlns:a16="http://schemas.microsoft.com/office/drawing/2014/main" id="{1E081CA9-404F-42C9-8D5F-2D84D9D0C668}"/>
              </a:ext>
            </a:extLst>
          </p:cNvPr>
          <p:cNvSpPr/>
          <p:nvPr/>
        </p:nvSpPr>
        <p:spPr>
          <a:xfrm>
            <a:off x="5720251" y="2460546"/>
            <a:ext cx="1799645" cy="63610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a:t>Image Object</a:t>
            </a:r>
            <a:endParaRPr lang="en-GB" dirty="0"/>
          </a:p>
        </p:txBody>
      </p:sp>
      <p:sp>
        <p:nvSpPr>
          <p:cNvPr id="27" name="Vuokaavio: Prosessi 26">
            <a:extLst>
              <a:ext uri="{FF2B5EF4-FFF2-40B4-BE49-F238E27FC236}">
                <a16:creationId xmlns:a16="http://schemas.microsoft.com/office/drawing/2014/main" id="{20439A79-F2DB-4FBA-B91A-2B3C26728A8C}"/>
              </a:ext>
            </a:extLst>
          </p:cNvPr>
          <p:cNvSpPr/>
          <p:nvPr/>
        </p:nvSpPr>
        <p:spPr>
          <a:xfrm>
            <a:off x="8110520" y="2460546"/>
            <a:ext cx="1799645" cy="63610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err="1"/>
              <a:t>Event</a:t>
            </a:r>
            <a:endParaRPr lang="en-GB" dirty="0"/>
          </a:p>
        </p:txBody>
      </p:sp>
      <p:cxnSp>
        <p:nvCxnSpPr>
          <p:cNvPr id="28" name="Suora nuoliyhdysviiva 27">
            <a:extLst>
              <a:ext uri="{FF2B5EF4-FFF2-40B4-BE49-F238E27FC236}">
                <a16:creationId xmlns:a16="http://schemas.microsoft.com/office/drawing/2014/main" id="{95A38885-473D-4582-AE91-6FBB0EE3FDC8}"/>
              </a:ext>
            </a:extLst>
          </p:cNvPr>
          <p:cNvCxnSpPr>
            <a:cxnSpLocks/>
            <a:stCxn id="26" idx="0"/>
          </p:cNvCxnSpPr>
          <p:nvPr/>
        </p:nvCxnSpPr>
        <p:spPr>
          <a:xfrm flipV="1">
            <a:off x="6620074" y="1763245"/>
            <a:ext cx="730752" cy="6973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uora nuoliyhdysviiva 31">
            <a:extLst>
              <a:ext uri="{FF2B5EF4-FFF2-40B4-BE49-F238E27FC236}">
                <a16:creationId xmlns:a16="http://schemas.microsoft.com/office/drawing/2014/main" id="{787567FA-F210-4630-BD43-4CCD91DD7B60}"/>
              </a:ext>
            </a:extLst>
          </p:cNvPr>
          <p:cNvCxnSpPr>
            <a:cxnSpLocks/>
            <a:stCxn id="27" idx="0"/>
          </p:cNvCxnSpPr>
          <p:nvPr/>
        </p:nvCxnSpPr>
        <p:spPr>
          <a:xfrm flipH="1" flipV="1">
            <a:off x="8372104" y="1763245"/>
            <a:ext cx="638239" cy="6973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kstiruutu 15">
            <a:extLst>
              <a:ext uri="{FF2B5EF4-FFF2-40B4-BE49-F238E27FC236}">
                <a16:creationId xmlns:a16="http://schemas.microsoft.com/office/drawing/2014/main" id="{431A94FD-A4C1-4E86-A1CA-DBB4A3514B2D}"/>
              </a:ext>
            </a:extLst>
          </p:cNvPr>
          <p:cNvSpPr txBox="1"/>
          <p:nvPr/>
        </p:nvSpPr>
        <p:spPr>
          <a:xfrm>
            <a:off x="10245636" y="2501599"/>
            <a:ext cx="856325" cy="707886"/>
          </a:xfrm>
          <a:prstGeom prst="rect">
            <a:avLst/>
          </a:prstGeom>
          <a:noFill/>
        </p:spPr>
        <p:txBody>
          <a:bodyPr wrap="none" rtlCol="0">
            <a:spAutoFit/>
          </a:bodyPr>
          <a:lstStyle/>
          <a:p>
            <a:r>
              <a:rPr lang="fi-FI" sz="1000" dirty="0" err="1"/>
              <a:t>Event</a:t>
            </a:r>
            <a:endParaRPr lang="fi-FI" sz="1000" dirty="0"/>
          </a:p>
          <a:p>
            <a:pPr marL="285750" indent="-285750">
              <a:buFont typeface="Arial" panose="020B0604020202020204" pitchFamily="34" charset="0"/>
              <a:buChar char="•"/>
            </a:pPr>
            <a:r>
              <a:rPr lang="fi-FI" sz="1000" dirty="0" err="1"/>
              <a:t>time</a:t>
            </a:r>
            <a:endParaRPr lang="fi-FI" sz="1000" dirty="0"/>
          </a:p>
          <a:p>
            <a:pPr marL="285750" indent="-285750">
              <a:buFont typeface="Arial" panose="020B0604020202020204" pitchFamily="34" charset="0"/>
              <a:buChar char="•"/>
            </a:pPr>
            <a:r>
              <a:rPr lang="fi-FI" sz="1000" dirty="0" err="1"/>
              <a:t>text</a:t>
            </a:r>
            <a:endParaRPr lang="fi-FI" sz="1000" dirty="0"/>
          </a:p>
          <a:p>
            <a:pPr marL="285750" indent="-285750">
              <a:buFont typeface="Arial" panose="020B0604020202020204" pitchFamily="34" charset="0"/>
              <a:buChar char="•"/>
            </a:pPr>
            <a:r>
              <a:rPr lang="fi-FI" sz="1000" dirty="0" err="1"/>
              <a:t>priority</a:t>
            </a:r>
            <a:endParaRPr lang="en-GB" sz="1000" dirty="0"/>
          </a:p>
        </p:txBody>
      </p:sp>
      <p:cxnSp>
        <p:nvCxnSpPr>
          <p:cNvPr id="33" name="Suora yhdysviiva 32">
            <a:extLst>
              <a:ext uri="{FF2B5EF4-FFF2-40B4-BE49-F238E27FC236}">
                <a16:creationId xmlns:a16="http://schemas.microsoft.com/office/drawing/2014/main" id="{89A2CDEA-D7FD-46E7-96DD-493262639BCE}"/>
              </a:ext>
            </a:extLst>
          </p:cNvPr>
          <p:cNvCxnSpPr/>
          <p:nvPr/>
        </p:nvCxnSpPr>
        <p:spPr>
          <a:xfrm>
            <a:off x="6751122" y="2351314"/>
            <a:ext cx="59377" cy="109232"/>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Suora yhdysviiva 34">
            <a:extLst>
              <a:ext uri="{FF2B5EF4-FFF2-40B4-BE49-F238E27FC236}">
                <a16:creationId xmlns:a16="http://schemas.microsoft.com/office/drawing/2014/main" id="{7BF58A33-CAB7-4D72-93B2-502F1C6D2730}"/>
              </a:ext>
            </a:extLst>
          </p:cNvPr>
          <p:cNvCxnSpPr/>
          <p:nvPr/>
        </p:nvCxnSpPr>
        <p:spPr>
          <a:xfrm flipH="1">
            <a:off x="8829304" y="2327564"/>
            <a:ext cx="59377" cy="132982"/>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uora yhdysviiva 36">
            <a:extLst>
              <a:ext uri="{FF2B5EF4-FFF2-40B4-BE49-F238E27FC236}">
                <a16:creationId xmlns:a16="http://schemas.microsoft.com/office/drawing/2014/main" id="{FB00E1F1-61A2-4101-85AB-AA1F14B67868}"/>
              </a:ext>
            </a:extLst>
          </p:cNvPr>
          <p:cNvCxnSpPr/>
          <p:nvPr/>
        </p:nvCxnSpPr>
        <p:spPr>
          <a:xfrm flipH="1">
            <a:off x="6353299" y="2327564"/>
            <a:ext cx="397823" cy="174035"/>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uora yhdysviiva 38">
            <a:extLst>
              <a:ext uri="{FF2B5EF4-FFF2-40B4-BE49-F238E27FC236}">
                <a16:creationId xmlns:a16="http://schemas.microsoft.com/office/drawing/2014/main" id="{5C388D59-2A6C-46AE-99A2-9F0223673C95}"/>
              </a:ext>
            </a:extLst>
          </p:cNvPr>
          <p:cNvCxnSpPr/>
          <p:nvPr/>
        </p:nvCxnSpPr>
        <p:spPr>
          <a:xfrm>
            <a:off x="8888681" y="2327564"/>
            <a:ext cx="290945" cy="132982"/>
          </a:xfrm>
          <a:prstGeom prst="line">
            <a:avLst/>
          </a:prstGeom>
        </p:spPr>
        <p:style>
          <a:lnRef idx="1">
            <a:schemeClr val="accent1"/>
          </a:lnRef>
          <a:fillRef idx="0">
            <a:schemeClr val="accent1"/>
          </a:fillRef>
          <a:effectRef idx="0">
            <a:schemeClr val="accent1"/>
          </a:effectRef>
          <a:fontRef idx="minor">
            <a:schemeClr val="tx1"/>
          </a:fontRef>
        </p:style>
      </p:cxnSp>
      <p:sp>
        <p:nvSpPr>
          <p:cNvPr id="40" name="Tekstiruutu 39">
            <a:extLst>
              <a:ext uri="{FF2B5EF4-FFF2-40B4-BE49-F238E27FC236}">
                <a16:creationId xmlns:a16="http://schemas.microsoft.com/office/drawing/2014/main" id="{4368DEC3-C74A-421B-898C-2F0E909CFE05}"/>
              </a:ext>
            </a:extLst>
          </p:cNvPr>
          <p:cNvSpPr txBox="1"/>
          <p:nvPr/>
        </p:nvSpPr>
        <p:spPr>
          <a:xfrm>
            <a:off x="5651359" y="3976533"/>
            <a:ext cx="5009872" cy="1569660"/>
          </a:xfrm>
          <a:prstGeom prst="rect">
            <a:avLst/>
          </a:prstGeom>
          <a:noFill/>
        </p:spPr>
        <p:txBody>
          <a:bodyPr wrap="square" rtlCol="0">
            <a:spAutoFit/>
          </a:bodyPr>
          <a:lstStyle/>
          <a:p>
            <a:pPr marL="285750" indent="-285750">
              <a:buFont typeface="Arial" panose="020B0604020202020204" pitchFamily="34" charset="0"/>
              <a:buChar char="•"/>
            </a:pPr>
            <a:r>
              <a:rPr lang="fi-FI" sz="1600" dirty="0" err="1"/>
              <a:t>Event</a:t>
            </a:r>
            <a:r>
              <a:rPr lang="fi-FI" sz="1600" dirty="0"/>
              <a:t> is </a:t>
            </a:r>
            <a:r>
              <a:rPr lang="fi-FI" sz="1600" dirty="0" err="1"/>
              <a:t>generated</a:t>
            </a:r>
            <a:r>
              <a:rPr lang="fi-FI" sz="1600" dirty="0"/>
              <a:t> </a:t>
            </a:r>
            <a:r>
              <a:rPr lang="fi-FI" sz="1600" dirty="0" err="1"/>
              <a:t>when</a:t>
            </a:r>
            <a:r>
              <a:rPr lang="fi-FI" sz="1600" dirty="0"/>
              <a:t> </a:t>
            </a:r>
          </a:p>
          <a:p>
            <a:pPr marL="742950" lvl="1" indent="-285750">
              <a:buFont typeface="Arial" panose="020B0604020202020204" pitchFamily="34" charset="0"/>
              <a:buChar char="•"/>
            </a:pPr>
            <a:r>
              <a:rPr lang="fi-FI" sz="1600" dirty="0" err="1"/>
              <a:t>new</a:t>
            </a:r>
            <a:r>
              <a:rPr lang="fi-FI" sz="1600" dirty="0"/>
              <a:t> image </a:t>
            </a:r>
            <a:r>
              <a:rPr lang="fi-FI" sz="1600" dirty="0" err="1"/>
              <a:t>object</a:t>
            </a:r>
            <a:r>
              <a:rPr lang="fi-FI" sz="1600" dirty="0"/>
              <a:t> is </a:t>
            </a:r>
            <a:r>
              <a:rPr lang="fi-FI" sz="1600" dirty="0" err="1"/>
              <a:t>created</a:t>
            </a:r>
            <a:endParaRPr lang="fi-FI" sz="1600" dirty="0"/>
          </a:p>
          <a:p>
            <a:pPr marL="742950" lvl="1" indent="-285750">
              <a:buFont typeface="Arial" panose="020B0604020202020204" pitchFamily="34" charset="0"/>
              <a:buChar char="•"/>
            </a:pPr>
            <a:r>
              <a:rPr lang="fi-FI" sz="1600" dirty="0"/>
              <a:t>image </a:t>
            </a:r>
            <a:r>
              <a:rPr lang="fi-FI" sz="1600" dirty="0" err="1"/>
              <a:t>object</a:t>
            </a:r>
            <a:r>
              <a:rPr lang="fi-FI" sz="1600" dirty="0"/>
              <a:t> status is </a:t>
            </a:r>
            <a:r>
              <a:rPr lang="fi-FI" sz="1600" dirty="0" err="1"/>
              <a:t>changed</a:t>
            </a:r>
            <a:endParaRPr lang="fi-FI" sz="1600" dirty="0"/>
          </a:p>
          <a:p>
            <a:pPr marL="285750" indent="-285750">
              <a:buFont typeface="Arial" panose="020B0604020202020204" pitchFamily="34" charset="0"/>
              <a:buChar char="•"/>
            </a:pPr>
            <a:r>
              <a:rPr lang="fi-FI" sz="1600" dirty="0" err="1"/>
              <a:t>Event</a:t>
            </a:r>
            <a:r>
              <a:rPr lang="fi-FI" sz="1600" dirty="0"/>
              <a:t> </a:t>
            </a:r>
            <a:r>
              <a:rPr lang="fi-FI" sz="1600" dirty="0" err="1"/>
              <a:t>will</a:t>
            </a:r>
            <a:r>
              <a:rPr lang="fi-FI" sz="1600" dirty="0"/>
              <a:t> </a:t>
            </a:r>
            <a:r>
              <a:rPr lang="fi-FI" sz="1600" dirty="0" err="1"/>
              <a:t>pause</a:t>
            </a:r>
            <a:r>
              <a:rPr lang="fi-FI" sz="1600" dirty="0"/>
              <a:t> </a:t>
            </a:r>
            <a:r>
              <a:rPr lang="fi-FI" sz="1600" dirty="0" err="1"/>
              <a:t>the</a:t>
            </a:r>
            <a:r>
              <a:rPr lang="fi-FI" sz="1600" dirty="0"/>
              <a:t> video for </a:t>
            </a:r>
            <a:r>
              <a:rPr lang="fi-FI" sz="1600" dirty="0" err="1"/>
              <a:t>the</a:t>
            </a:r>
            <a:r>
              <a:rPr lang="fi-FI" sz="1600" dirty="0"/>
              <a:t> </a:t>
            </a:r>
            <a:r>
              <a:rPr lang="fi-FI" sz="1600" dirty="0" err="1"/>
              <a:t>duration</a:t>
            </a:r>
            <a:r>
              <a:rPr lang="fi-FI" sz="1600" dirty="0"/>
              <a:t> of </a:t>
            </a:r>
            <a:r>
              <a:rPr lang="fi-FI" sz="1600" dirty="0" err="1"/>
              <a:t>speech</a:t>
            </a:r>
            <a:r>
              <a:rPr lang="fi-FI" sz="1600" dirty="0"/>
              <a:t> (</a:t>
            </a:r>
            <a:r>
              <a:rPr lang="fi-FI" sz="1600" dirty="0" err="1"/>
              <a:t>not</a:t>
            </a:r>
            <a:r>
              <a:rPr lang="fi-FI" sz="1600" dirty="0"/>
              <a:t> in </a:t>
            </a:r>
            <a:r>
              <a:rPr lang="fi-FI" sz="1600" dirty="0" err="1"/>
              <a:t>the</a:t>
            </a:r>
            <a:r>
              <a:rPr lang="fi-FI" sz="1600" dirty="0"/>
              <a:t> </a:t>
            </a:r>
            <a:r>
              <a:rPr lang="fi-FI" sz="1600" dirty="0" err="1"/>
              <a:t>final</a:t>
            </a:r>
            <a:r>
              <a:rPr lang="fi-FI" sz="1600" dirty="0"/>
              <a:t> version)</a:t>
            </a:r>
          </a:p>
          <a:p>
            <a:pPr marL="285750" indent="-285750">
              <a:buFont typeface="Arial" panose="020B0604020202020204" pitchFamily="34" charset="0"/>
              <a:buChar char="•"/>
            </a:pPr>
            <a:r>
              <a:rPr lang="fi-FI" sz="1600" dirty="0" err="1"/>
              <a:t>Events</a:t>
            </a:r>
            <a:r>
              <a:rPr lang="fi-FI" sz="1600" dirty="0"/>
              <a:t> </a:t>
            </a:r>
            <a:r>
              <a:rPr lang="fi-FI" sz="1600" dirty="0" err="1"/>
              <a:t>are</a:t>
            </a:r>
            <a:r>
              <a:rPr lang="fi-FI" sz="1600" dirty="0"/>
              <a:t> </a:t>
            </a:r>
            <a:r>
              <a:rPr lang="fi-FI" sz="1600" dirty="0" err="1"/>
              <a:t>collected</a:t>
            </a:r>
            <a:r>
              <a:rPr lang="fi-FI" sz="1600" dirty="0"/>
              <a:t> (</a:t>
            </a:r>
            <a:r>
              <a:rPr lang="fi-FI" sz="1600" dirty="0" err="1"/>
              <a:t>history</a:t>
            </a:r>
            <a:r>
              <a:rPr lang="fi-FI" sz="1600" dirty="0"/>
              <a:t>)</a:t>
            </a:r>
          </a:p>
        </p:txBody>
      </p:sp>
    </p:spTree>
    <p:extLst>
      <p:ext uri="{BB962C8B-B14F-4D97-AF65-F5344CB8AC3E}">
        <p14:creationId xmlns:p14="http://schemas.microsoft.com/office/powerpoint/2010/main" val="21420908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Confidence Level</a:t>
            </a:r>
            <a:endParaRPr lang="en-US" sz="4800" kern="1200" dirty="0">
              <a:solidFill>
                <a:schemeClr val="bg1"/>
              </a:solidFill>
              <a:latin typeface="+mj-lt"/>
              <a:ea typeface="+mj-ea"/>
              <a:cs typeface="+mj-cs"/>
            </a:endParaRPr>
          </a:p>
        </p:txBody>
      </p:sp>
      <p:sp>
        <p:nvSpPr>
          <p:cNvPr id="4" name="Tekstiruutu 3">
            <a:extLst>
              <a:ext uri="{FF2B5EF4-FFF2-40B4-BE49-F238E27FC236}">
                <a16:creationId xmlns:a16="http://schemas.microsoft.com/office/drawing/2014/main" id="{E36EDCFD-3915-43A1-A86F-E6CD64EDFE11}"/>
              </a:ext>
            </a:extLst>
          </p:cNvPr>
          <p:cNvSpPr txBox="1"/>
          <p:nvPr/>
        </p:nvSpPr>
        <p:spPr>
          <a:xfrm>
            <a:off x="5122223" y="321177"/>
            <a:ext cx="6058395" cy="523220"/>
          </a:xfrm>
          <a:prstGeom prst="rect">
            <a:avLst/>
          </a:prstGeom>
          <a:noFill/>
        </p:spPr>
        <p:txBody>
          <a:bodyPr wrap="square" rtlCol="0">
            <a:spAutoFit/>
          </a:bodyPr>
          <a:lstStyle/>
          <a:p>
            <a:r>
              <a:rPr lang="fi-FI" sz="1400" dirty="0"/>
              <a:t>SSD Mobilenet </a:t>
            </a:r>
            <a:r>
              <a:rPr lang="fi-FI" sz="1400" dirty="0" err="1"/>
              <a:t>implementation</a:t>
            </a:r>
            <a:r>
              <a:rPr lang="fi-FI" sz="1400" dirty="0"/>
              <a:t>:</a:t>
            </a:r>
            <a:endParaRPr lang="en-GB" sz="1400" dirty="0"/>
          </a:p>
          <a:p>
            <a:r>
              <a:rPr lang="en-GB" sz="1400" dirty="0"/>
              <a:t># extract the confidence (i.e., probability) associated with the prediction</a:t>
            </a:r>
          </a:p>
        </p:txBody>
      </p:sp>
      <p:pic>
        <p:nvPicPr>
          <p:cNvPr id="6" name="Kuva 5">
            <a:extLst>
              <a:ext uri="{FF2B5EF4-FFF2-40B4-BE49-F238E27FC236}">
                <a16:creationId xmlns:a16="http://schemas.microsoft.com/office/drawing/2014/main" id="{C71374B1-2F93-4CBA-A773-17A4EB11DD98}"/>
              </a:ext>
            </a:extLst>
          </p:cNvPr>
          <p:cNvPicPr>
            <a:picLocks noChangeAspect="1"/>
          </p:cNvPicPr>
          <p:nvPr/>
        </p:nvPicPr>
        <p:blipFill>
          <a:blip r:embed="rId2"/>
          <a:stretch>
            <a:fillRect/>
          </a:stretch>
        </p:blipFill>
        <p:spPr>
          <a:xfrm>
            <a:off x="5080659" y="1593273"/>
            <a:ext cx="4769922" cy="2608219"/>
          </a:xfrm>
          <a:prstGeom prst="rect">
            <a:avLst/>
          </a:prstGeom>
        </p:spPr>
      </p:pic>
      <p:sp>
        <p:nvSpPr>
          <p:cNvPr id="7" name="Tekstiruutu 6">
            <a:extLst>
              <a:ext uri="{FF2B5EF4-FFF2-40B4-BE49-F238E27FC236}">
                <a16:creationId xmlns:a16="http://schemas.microsoft.com/office/drawing/2014/main" id="{0ED21B02-BB80-47F8-B5AD-87FD768A5F87}"/>
              </a:ext>
            </a:extLst>
          </p:cNvPr>
          <p:cNvSpPr txBox="1"/>
          <p:nvPr/>
        </p:nvSpPr>
        <p:spPr>
          <a:xfrm>
            <a:off x="5021283" y="4895395"/>
            <a:ext cx="5268686" cy="738664"/>
          </a:xfrm>
          <a:prstGeom prst="rect">
            <a:avLst/>
          </a:prstGeom>
          <a:noFill/>
        </p:spPr>
        <p:txBody>
          <a:bodyPr wrap="square" rtlCol="0">
            <a:spAutoFit/>
          </a:bodyPr>
          <a:lstStyle/>
          <a:p>
            <a:r>
              <a:rPr lang="fi-FI" sz="1400" dirty="0" err="1"/>
              <a:t>Good</a:t>
            </a:r>
            <a:r>
              <a:rPr lang="fi-FI" sz="1400" dirty="0"/>
              <a:t> </a:t>
            </a:r>
            <a:r>
              <a:rPr lang="fi-FI" sz="1400" dirty="0" err="1"/>
              <a:t>value</a:t>
            </a:r>
            <a:r>
              <a:rPr lang="fi-FI" sz="1400" dirty="0"/>
              <a:t> for </a:t>
            </a:r>
            <a:r>
              <a:rPr lang="fi-FI" sz="1400" dirty="0" err="1"/>
              <a:t>creating</a:t>
            </a:r>
            <a:r>
              <a:rPr lang="fi-FI" sz="1400" dirty="0"/>
              <a:t> a </a:t>
            </a:r>
            <a:r>
              <a:rPr lang="fi-FI" sz="1400" dirty="0" err="1"/>
              <a:t>new</a:t>
            </a:r>
            <a:r>
              <a:rPr lang="fi-FI" sz="1400" dirty="0"/>
              <a:t> image </a:t>
            </a:r>
            <a:r>
              <a:rPr lang="fi-FI" sz="1400" dirty="0" err="1"/>
              <a:t>object</a:t>
            </a:r>
            <a:r>
              <a:rPr lang="fi-FI" sz="1400" dirty="0"/>
              <a:t> is </a:t>
            </a:r>
            <a:r>
              <a:rPr lang="fi-FI" sz="1400" dirty="0" err="1"/>
              <a:t>between</a:t>
            </a:r>
            <a:r>
              <a:rPr lang="fi-FI" sz="1400" dirty="0"/>
              <a:t> 0.8 and 0.9.</a:t>
            </a:r>
          </a:p>
          <a:p>
            <a:endParaRPr lang="fi-FI" sz="1400" dirty="0"/>
          </a:p>
          <a:p>
            <a:r>
              <a:rPr lang="fi-FI" sz="1400" dirty="0" err="1"/>
              <a:t>The</a:t>
            </a:r>
            <a:r>
              <a:rPr lang="fi-FI" sz="1400" dirty="0"/>
              <a:t> ’</a:t>
            </a:r>
            <a:r>
              <a:rPr lang="fi-FI" sz="1400" dirty="0" err="1"/>
              <a:t>good</a:t>
            </a:r>
            <a:r>
              <a:rPr lang="fi-FI" sz="1400" dirty="0"/>
              <a:t>’ </a:t>
            </a:r>
            <a:r>
              <a:rPr lang="fi-FI" sz="1400" dirty="0" err="1"/>
              <a:t>value</a:t>
            </a:r>
            <a:r>
              <a:rPr lang="fi-FI" sz="1400" dirty="0"/>
              <a:t> </a:t>
            </a:r>
            <a:r>
              <a:rPr lang="fi-FI" sz="1400" dirty="0" err="1"/>
              <a:t>also</a:t>
            </a:r>
            <a:r>
              <a:rPr lang="fi-FI" sz="1400" dirty="0"/>
              <a:t> </a:t>
            </a:r>
            <a:r>
              <a:rPr lang="fi-FI" sz="1400" dirty="0" err="1"/>
              <a:t>depends</a:t>
            </a:r>
            <a:r>
              <a:rPr lang="fi-FI" sz="1400" dirty="0"/>
              <a:t> on </a:t>
            </a:r>
            <a:r>
              <a:rPr lang="fi-FI" sz="1400" dirty="0" err="1"/>
              <a:t>other</a:t>
            </a:r>
            <a:r>
              <a:rPr lang="fi-FI" sz="1400" dirty="0"/>
              <a:t> </a:t>
            </a:r>
            <a:r>
              <a:rPr lang="fi-FI" sz="1400" dirty="0" err="1"/>
              <a:t>hyperparameters</a:t>
            </a:r>
            <a:r>
              <a:rPr lang="fi-FI" sz="1400" dirty="0"/>
              <a:t>.</a:t>
            </a:r>
            <a:endParaRPr lang="en-GB" sz="1400" dirty="0"/>
          </a:p>
        </p:txBody>
      </p:sp>
    </p:spTree>
    <p:extLst>
      <p:ext uri="{BB962C8B-B14F-4D97-AF65-F5344CB8AC3E}">
        <p14:creationId xmlns:p14="http://schemas.microsoft.com/office/powerpoint/2010/main" val="31792739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Confidence Level</a:t>
            </a:r>
            <a:endParaRPr lang="en-US" sz="4800" kern="1200" dirty="0">
              <a:solidFill>
                <a:schemeClr val="bg1"/>
              </a:solidFill>
              <a:latin typeface="+mj-lt"/>
              <a:ea typeface="+mj-ea"/>
              <a:cs typeface="+mj-cs"/>
            </a:endParaRPr>
          </a:p>
        </p:txBody>
      </p:sp>
      <p:pic>
        <p:nvPicPr>
          <p:cNvPr id="2" name="Kuva 1">
            <a:extLst>
              <a:ext uri="{FF2B5EF4-FFF2-40B4-BE49-F238E27FC236}">
                <a16:creationId xmlns:a16="http://schemas.microsoft.com/office/drawing/2014/main" id="{7CE506C0-A0DE-4207-A7C6-607276EE149C}"/>
              </a:ext>
            </a:extLst>
          </p:cNvPr>
          <p:cNvPicPr>
            <a:picLocks noChangeAspect="1"/>
          </p:cNvPicPr>
          <p:nvPr/>
        </p:nvPicPr>
        <p:blipFill>
          <a:blip r:embed="rId2"/>
          <a:stretch>
            <a:fillRect/>
          </a:stretch>
        </p:blipFill>
        <p:spPr>
          <a:xfrm>
            <a:off x="5090551" y="321177"/>
            <a:ext cx="3789793" cy="2126188"/>
          </a:xfrm>
          <a:prstGeom prst="rect">
            <a:avLst/>
          </a:prstGeom>
        </p:spPr>
      </p:pic>
      <p:pic>
        <p:nvPicPr>
          <p:cNvPr id="3" name="Kuva 2">
            <a:extLst>
              <a:ext uri="{FF2B5EF4-FFF2-40B4-BE49-F238E27FC236}">
                <a16:creationId xmlns:a16="http://schemas.microsoft.com/office/drawing/2014/main" id="{984C6D52-983E-4507-A646-5F8D34444B80}"/>
              </a:ext>
            </a:extLst>
          </p:cNvPr>
          <p:cNvPicPr>
            <a:picLocks noChangeAspect="1"/>
          </p:cNvPicPr>
          <p:nvPr/>
        </p:nvPicPr>
        <p:blipFill>
          <a:blip r:embed="rId3"/>
          <a:stretch>
            <a:fillRect/>
          </a:stretch>
        </p:blipFill>
        <p:spPr>
          <a:xfrm>
            <a:off x="5090551" y="2675684"/>
            <a:ext cx="3826809" cy="2601282"/>
          </a:xfrm>
          <a:prstGeom prst="rect">
            <a:avLst/>
          </a:prstGeom>
        </p:spPr>
      </p:pic>
      <p:cxnSp>
        <p:nvCxnSpPr>
          <p:cNvPr id="9" name="Suora yhdysviiva 8">
            <a:extLst>
              <a:ext uri="{FF2B5EF4-FFF2-40B4-BE49-F238E27FC236}">
                <a16:creationId xmlns:a16="http://schemas.microsoft.com/office/drawing/2014/main" id="{CCB50BD9-5839-4BD3-82AB-5EE9D5732E16}"/>
              </a:ext>
            </a:extLst>
          </p:cNvPr>
          <p:cNvCxnSpPr>
            <a:cxnSpLocks/>
          </p:cNvCxnSpPr>
          <p:nvPr/>
        </p:nvCxnSpPr>
        <p:spPr>
          <a:xfrm>
            <a:off x="5090551" y="3313652"/>
            <a:ext cx="3892084"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0" name="Tekstiruutu 9">
            <a:extLst>
              <a:ext uri="{FF2B5EF4-FFF2-40B4-BE49-F238E27FC236}">
                <a16:creationId xmlns:a16="http://schemas.microsoft.com/office/drawing/2014/main" id="{74035977-A5A4-454B-8FAD-3A33A79C9905}"/>
              </a:ext>
            </a:extLst>
          </p:cNvPr>
          <p:cNvSpPr txBox="1"/>
          <p:nvPr/>
        </p:nvSpPr>
        <p:spPr>
          <a:xfrm>
            <a:off x="9006424" y="3976325"/>
            <a:ext cx="1125629" cy="246221"/>
          </a:xfrm>
          <a:prstGeom prst="rect">
            <a:avLst/>
          </a:prstGeom>
          <a:noFill/>
        </p:spPr>
        <p:txBody>
          <a:bodyPr wrap="none" rtlCol="0">
            <a:spAutoFit/>
          </a:bodyPr>
          <a:lstStyle/>
          <a:p>
            <a:r>
              <a:rPr lang="fi-FI" sz="1000" dirty="0"/>
              <a:t>Update (</a:t>
            </a:r>
            <a:r>
              <a:rPr lang="fi-FI" sz="1000" dirty="0" err="1"/>
              <a:t>not</a:t>
            </a:r>
            <a:r>
              <a:rPr lang="fi-FI" sz="1000" dirty="0"/>
              <a:t> </a:t>
            </a:r>
            <a:r>
              <a:rPr lang="fi-FI" sz="1000" dirty="0" err="1"/>
              <a:t>class</a:t>
            </a:r>
            <a:r>
              <a:rPr lang="fi-FI" sz="1000" dirty="0"/>
              <a:t>)</a:t>
            </a:r>
            <a:endParaRPr lang="en-GB" sz="1000" dirty="0"/>
          </a:p>
        </p:txBody>
      </p:sp>
      <p:sp>
        <p:nvSpPr>
          <p:cNvPr id="13" name="Tekstiruutu 12">
            <a:extLst>
              <a:ext uri="{FF2B5EF4-FFF2-40B4-BE49-F238E27FC236}">
                <a16:creationId xmlns:a16="http://schemas.microsoft.com/office/drawing/2014/main" id="{C39E7108-4F7C-414D-A568-C845016518B2}"/>
              </a:ext>
            </a:extLst>
          </p:cNvPr>
          <p:cNvSpPr txBox="1"/>
          <p:nvPr/>
        </p:nvSpPr>
        <p:spPr>
          <a:xfrm>
            <a:off x="9006424" y="2848566"/>
            <a:ext cx="516488" cy="246221"/>
          </a:xfrm>
          <a:prstGeom prst="rect">
            <a:avLst/>
          </a:prstGeom>
          <a:noFill/>
        </p:spPr>
        <p:txBody>
          <a:bodyPr wrap="none" rtlCol="0">
            <a:spAutoFit/>
          </a:bodyPr>
          <a:lstStyle/>
          <a:p>
            <a:r>
              <a:rPr lang="fi-FI" sz="1000" dirty="0" err="1"/>
              <a:t>create</a:t>
            </a:r>
            <a:endParaRPr lang="en-GB" sz="1000" dirty="0"/>
          </a:p>
        </p:txBody>
      </p:sp>
      <p:sp>
        <p:nvSpPr>
          <p:cNvPr id="4" name="Tekstiruutu 3">
            <a:extLst>
              <a:ext uri="{FF2B5EF4-FFF2-40B4-BE49-F238E27FC236}">
                <a16:creationId xmlns:a16="http://schemas.microsoft.com/office/drawing/2014/main" id="{AC18CE48-DBDC-4D7E-AD81-0D9C399BBEF7}"/>
              </a:ext>
            </a:extLst>
          </p:cNvPr>
          <p:cNvSpPr txBox="1"/>
          <p:nvPr/>
        </p:nvSpPr>
        <p:spPr>
          <a:xfrm>
            <a:off x="5090551" y="5576380"/>
            <a:ext cx="6319487" cy="830997"/>
          </a:xfrm>
          <a:prstGeom prst="rect">
            <a:avLst/>
          </a:prstGeom>
          <a:noFill/>
        </p:spPr>
        <p:txBody>
          <a:bodyPr wrap="none" rtlCol="0">
            <a:spAutoFit/>
          </a:bodyPr>
          <a:lstStyle/>
          <a:p>
            <a:r>
              <a:rPr lang="fi-FI" sz="1600" dirty="0" err="1"/>
              <a:t>Different</a:t>
            </a:r>
            <a:r>
              <a:rPr lang="fi-FI" sz="1600" dirty="0"/>
              <a:t> </a:t>
            </a:r>
            <a:r>
              <a:rPr lang="fi-FI" sz="1600" dirty="0" err="1"/>
              <a:t>levels</a:t>
            </a:r>
            <a:r>
              <a:rPr lang="fi-FI" sz="1600" dirty="0"/>
              <a:t> for </a:t>
            </a:r>
            <a:r>
              <a:rPr lang="fi-FI" sz="1600" dirty="0" err="1"/>
              <a:t>creating</a:t>
            </a:r>
            <a:r>
              <a:rPr lang="fi-FI" sz="1600" dirty="0"/>
              <a:t> and </a:t>
            </a:r>
            <a:r>
              <a:rPr lang="fi-FI" sz="1600" dirty="0" err="1"/>
              <a:t>updating</a:t>
            </a:r>
            <a:r>
              <a:rPr lang="fi-FI" sz="1600" dirty="0"/>
              <a:t> image </a:t>
            </a:r>
            <a:r>
              <a:rPr lang="fi-FI" sz="1600" dirty="0" err="1"/>
              <a:t>object</a:t>
            </a:r>
            <a:r>
              <a:rPr lang="fi-FI" sz="1600" dirty="0"/>
              <a:t>. </a:t>
            </a:r>
            <a:r>
              <a:rPr lang="fi-FI" sz="1600" dirty="0" err="1"/>
              <a:t>Hyperparameters</a:t>
            </a:r>
            <a:r>
              <a:rPr lang="fi-FI" sz="1600" dirty="0"/>
              <a:t>:</a:t>
            </a:r>
          </a:p>
          <a:p>
            <a:pPr marL="285750" indent="-285750">
              <a:buFont typeface="Arial" panose="020B0604020202020204" pitchFamily="34" charset="0"/>
              <a:buChar char="•"/>
            </a:pPr>
            <a:r>
              <a:rPr lang="fi-FI" sz="1600" dirty="0"/>
              <a:t>CONFIDENCE_LEVEL_CREATE (0.8)</a:t>
            </a:r>
          </a:p>
          <a:p>
            <a:pPr marL="285750" indent="-285750">
              <a:buFont typeface="Arial" panose="020B0604020202020204" pitchFamily="34" charset="0"/>
              <a:buChar char="•"/>
            </a:pPr>
            <a:r>
              <a:rPr lang="fi-FI" sz="1600" dirty="0"/>
              <a:t>CONFIDENCE_LEVEL_UPDATE (0.2)</a:t>
            </a:r>
          </a:p>
        </p:txBody>
      </p:sp>
      <p:sp>
        <p:nvSpPr>
          <p:cNvPr id="6" name="Tekstiruutu 5">
            <a:extLst>
              <a:ext uri="{FF2B5EF4-FFF2-40B4-BE49-F238E27FC236}">
                <a16:creationId xmlns:a16="http://schemas.microsoft.com/office/drawing/2014/main" id="{85D17DDE-BA94-4838-8EFC-919B15460063}"/>
              </a:ext>
            </a:extLst>
          </p:cNvPr>
          <p:cNvSpPr txBox="1"/>
          <p:nvPr/>
        </p:nvSpPr>
        <p:spPr>
          <a:xfrm>
            <a:off x="9079837" y="1175522"/>
            <a:ext cx="2089098" cy="276999"/>
          </a:xfrm>
          <a:prstGeom prst="rect">
            <a:avLst/>
          </a:prstGeom>
          <a:noFill/>
        </p:spPr>
        <p:txBody>
          <a:bodyPr wrap="none" rtlCol="0">
            <a:spAutoFit/>
          </a:bodyPr>
          <a:lstStyle/>
          <a:p>
            <a:r>
              <a:rPr lang="fi-FI" sz="1200" dirty="0" err="1"/>
              <a:t>Confidence</a:t>
            </a:r>
            <a:r>
              <a:rPr lang="fi-FI" sz="1200" dirty="0"/>
              <a:t> </a:t>
            </a:r>
            <a:r>
              <a:rPr lang="fi-FI" sz="1200" dirty="0" err="1"/>
              <a:t>level</a:t>
            </a:r>
            <a:r>
              <a:rPr lang="fi-FI" sz="1200" dirty="0"/>
              <a:t> </a:t>
            </a:r>
            <a:r>
              <a:rPr lang="fi-FI" sz="1200" dirty="0" err="1"/>
              <a:t>has</a:t>
            </a:r>
            <a:r>
              <a:rPr lang="fi-FI" sz="1200" dirty="0"/>
              <a:t> </a:t>
            </a:r>
            <a:r>
              <a:rPr lang="fi-FI" sz="1200" dirty="0" err="1"/>
              <a:t>dynamics</a:t>
            </a:r>
            <a:endParaRPr lang="en-GB" sz="1200" dirty="0"/>
          </a:p>
        </p:txBody>
      </p:sp>
      <p:cxnSp>
        <p:nvCxnSpPr>
          <p:cNvPr id="12" name="Suora yhdysviiva 11">
            <a:extLst>
              <a:ext uri="{FF2B5EF4-FFF2-40B4-BE49-F238E27FC236}">
                <a16:creationId xmlns:a16="http://schemas.microsoft.com/office/drawing/2014/main" id="{6D310BD6-163C-45CA-AB6A-6584DBE3AFB9}"/>
              </a:ext>
            </a:extLst>
          </p:cNvPr>
          <p:cNvCxnSpPr>
            <a:cxnSpLocks/>
          </p:cNvCxnSpPr>
          <p:nvPr/>
        </p:nvCxnSpPr>
        <p:spPr>
          <a:xfrm>
            <a:off x="5094333" y="5185247"/>
            <a:ext cx="3892084"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4" name="Tekstiruutu 13">
            <a:extLst>
              <a:ext uri="{FF2B5EF4-FFF2-40B4-BE49-F238E27FC236}">
                <a16:creationId xmlns:a16="http://schemas.microsoft.com/office/drawing/2014/main" id="{76182388-65A5-495B-9E99-FAD589698BA5}"/>
              </a:ext>
            </a:extLst>
          </p:cNvPr>
          <p:cNvSpPr txBox="1"/>
          <p:nvPr/>
        </p:nvSpPr>
        <p:spPr>
          <a:xfrm>
            <a:off x="9005623" y="4703471"/>
            <a:ext cx="518091" cy="246221"/>
          </a:xfrm>
          <a:prstGeom prst="rect">
            <a:avLst/>
          </a:prstGeom>
          <a:noFill/>
        </p:spPr>
        <p:txBody>
          <a:bodyPr wrap="none" rtlCol="0">
            <a:spAutoFit/>
          </a:bodyPr>
          <a:lstStyle/>
          <a:p>
            <a:r>
              <a:rPr lang="fi-FI" sz="1000" dirty="0" err="1"/>
              <a:t>ignore</a:t>
            </a:r>
            <a:endParaRPr lang="en-GB" sz="1000" dirty="0"/>
          </a:p>
        </p:txBody>
      </p:sp>
    </p:spTree>
    <p:extLst>
      <p:ext uri="{BB962C8B-B14F-4D97-AF65-F5344CB8AC3E}">
        <p14:creationId xmlns:p14="http://schemas.microsoft.com/office/powerpoint/2010/main" val="40945284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Confidence Level</a:t>
            </a:r>
            <a:endParaRPr lang="en-US" sz="4800" kern="1200" dirty="0">
              <a:solidFill>
                <a:schemeClr val="bg1"/>
              </a:solidFill>
              <a:latin typeface="+mj-lt"/>
              <a:ea typeface="+mj-ea"/>
              <a:cs typeface="+mj-cs"/>
            </a:endParaRPr>
          </a:p>
        </p:txBody>
      </p:sp>
      <p:pic>
        <p:nvPicPr>
          <p:cNvPr id="4" name="Kuva 3">
            <a:extLst>
              <a:ext uri="{FF2B5EF4-FFF2-40B4-BE49-F238E27FC236}">
                <a16:creationId xmlns:a16="http://schemas.microsoft.com/office/drawing/2014/main" id="{1BEC50EC-B31C-4A63-A31C-34584A8746A6}"/>
              </a:ext>
            </a:extLst>
          </p:cNvPr>
          <p:cNvPicPr>
            <a:picLocks noChangeAspect="1"/>
          </p:cNvPicPr>
          <p:nvPr/>
        </p:nvPicPr>
        <p:blipFill>
          <a:blip r:embed="rId2"/>
          <a:stretch>
            <a:fillRect/>
          </a:stretch>
        </p:blipFill>
        <p:spPr>
          <a:xfrm>
            <a:off x="10000308" y="398596"/>
            <a:ext cx="1036011" cy="1927328"/>
          </a:xfrm>
          <a:prstGeom prst="rect">
            <a:avLst/>
          </a:prstGeom>
        </p:spPr>
      </p:pic>
      <p:cxnSp>
        <p:nvCxnSpPr>
          <p:cNvPr id="9" name="Suora yhdysviiva 8">
            <a:extLst>
              <a:ext uri="{FF2B5EF4-FFF2-40B4-BE49-F238E27FC236}">
                <a16:creationId xmlns:a16="http://schemas.microsoft.com/office/drawing/2014/main" id="{CCB50BD9-5839-4BD3-82AB-5EE9D5732E16}"/>
              </a:ext>
            </a:extLst>
          </p:cNvPr>
          <p:cNvCxnSpPr>
            <a:cxnSpLocks/>
          </p:cNvCxnSpPr>
          <p:nvPr/>
        </p:nvCxnSpPr>
        <p:spPr>
          <a:xfrm>
            <a:off x="9863667" y="950469"/>
            <a:ext cx="1340701"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pic>
        <p:nvPicPr>
          <p:cNvPr id="6" name="Kuva 5">
            <a:extLst>
              <a:ext uri="{FF2B5EF4-FFF2-40B4-BE49-F238E27FC236}">
                <a16:creationId xmlns:a16="http://schemas.microsoft.com/office/drawing/2014/main" id="{B32F5735-D357-4D9E-A6BA-B197ADFB5C82}"/>
              </a:ext>
            </a:extLst>
          </p:cNvPr>
          <p:cNvPicPr>
            <a:picLocks noChangeAspect="1"/>
          </p:cNvPicPr>
          <p:nvPr/>
        </p:nvPicPr>
        <p:blipFill>
          <a:blip r:embed="rId3"/>
          <a:stretch>
            <a:fillRect/>
          </a:stretch>
        </p:blipFill>
        <p:spPr>
          <a:xfrm>
            <a:off x="5190564" y="266329"/>
            <a:ext cx="3885973" cy="2191863"/>
          </a:xfrm>
          <a:prstGeom prst="rect">
            <a:avLst/>
          </a:prstGeom>
        </p:spPr>
      </p:pic>
      <p:cxnSp>
        <p:nvCxnSpPr>
          <p:cNvPr id="8" name="Suora nuoliyhdysviiva 7">
            <a:extLst>
              <a:ext uri="{FF2B5EF4-FFF2-40B4-BE49-F238E27FC236}">
                <a16:creationId xmlns:a16="http://schemas.microsoft.com/office/drawing/2014/main" id="{ABDDF46C-A146-4BEB-83E4-1E1AA18A7DF3}"/>
              </a:ext>
            </a:extLst>
          </p:cNvPr>
          <p:cNvCxnSpPr>
            <a:cxnSpLocks/>
          </p:cNvCxnSpPr>
          <p:nvPr/>
        </p:nvCxnSpPr>
        <p:spPr>
          <a:xfrm flipH="1" flipV="1">
            <a:off x="7338951" y="1061330"/>
            <a:ext cx="1953492" cy="246221"/>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pic>
        <p:nvPicPr>
          <p:cNvPr id="14" name="Kuva 13">
            <a:extLst>
              <a:ext uri="{FF2B5EF4-FFF2-40B4-BE49-F238E27FC236}">
                <a16:creationId xmlns:a16="http://schemas.microsoft.com/office/drawing/2014/main" id="{0AF68B77-9DA2-49FF-A5D6-5DD16753698E}"/>
              </a:ext>
            </a:extLst>
          </p:cNvPr>
          <p:cNvPicPr>
            <a:picLocks noChangeAspect="1"/>
          </p:cNvPicPr>
          <p:nvPr/>
        </p:nvPicPr>
        <p:blipFill>
          <a:blip r:embed="rId4"/>
          <a:stretch>
            <a:fillRect/>
          </a:stretch>
        </p:blipFill>
        <p:spPr>
          <a:xfrm>
            <a:off x="5190564" y="3434288"/>
            <a:ext cx="3886870" cy="2174534"/>
          </a:xfrm>
          <a:prstGeom prst="rect">
            <a:avLst/>
          </a:prstGeom>
        </p:spPr>
      </p:pic>
      <p:pic>
        <p:nvPicPr>
          <p:cNvPr id="15" name="Kuva 14">
            <a:extLst>
              <a:ext uri="{FF2B5EF4-FFF2-40B4-BE49-F238E27FC236}">
                <a16:creationId xmlns:a16="http://schemas.microsoft.com/office/drawing/2014/main" id="{AA72E819-B61A-42C7-B859-0BA660F7D0A2}"/>
              </a:ext>
            </a:extLst>
          </p:cNvPr>
          <p:cNvPicPr>
            <a:picLocks noChangeAspect="1"/>
          </p:cNvPicPr>
          <p:nvPr/>
        </p:nvPicPr>
        <p:blipFill>
          <a:blip r:embed="rId5"/>
          <a:stretch>
            <a:fillRect/>
          </a:stretch>
        </p:blipFill>
        <p:spPr>
          <a:xfrm>
            <a:off x="9333096" y="3618464"/>
            <a:ext cx="2599212" cy="1736359"/>
          </a:xfrm>
          <a:prstGeom prst="rect">
            <a:avLst/>
          </a:prstGeom>
        </p:spPr>
      </p:pic>
      <p:cxnSp>
        <p:nvCxnSpPr>
          <p:cNvPr id="16" name="Suora yhdysviiva 15">
            <a:extLst>
              <a:ext uri="{FF2B5EF4-FFF2-40B4-BE49-F238E27FC236}">
                <a16:creationId xmlns:a16="http://schemas.microsoft.com/office/drawing/2014/main" id="{456E1A11-5C84-4EE4-A36E-62F7EF44C1DB}"/>
              </a:ext>
            </a:extLst>
          </p:cNvPr>
          <p:cNvCxnSpPr>
            <a:cxnSpLocks/>
          </p:cNvCxnSpPr>
          <p:nvPr/>
        </p:nvCxnSpPr>
        <p:spPr>
          <a:xfrm>
            <a:off x="9273717" y="4190764"/>
            <a:ext cx="2658591"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Suora yhdysviiva 18">
            <a:extLst>
              <a:ext uri="{FF2B5EF4-FFF2-40B4-BE49-F238E27FC236}">
                <a16:creationId xmlns:a16="http://schemas.microsoft.com/office/drawing/2014/main" id="{FDF3633A-6DAF-49B2-9E57-3E9F98A9D1B9}"/>
              </a:ext>
            </a:extLst>
          </p:cNvPr>
          <p:cNvCxnSpPr>
            <a:cxnSpLocks/>
          </p:cNvCxnSpPr>
          <p:nvPr/>
        </p:nvCxnSpPr>
        <p:spPr>
          <a:xfrm>
            <a:off x="9863667" y="2318920"/>
            <a:ext cx="1340701"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Suora yhdysviiva 19">
            <a:extLst>
              <a:ext uri="{FF2B5EF4-FFF2-40B4-BE49-F238E27FC236}">
                <a16:creationId xmlns:a16="http://schemas.microsoft.com/office/drawing/2014/main" id="{240E5EA5-4465-4923-A6A6-A6A742976930}"/>
              </a:ext>
            </a:extLst>
          </p:cNvPr>
          <p:cNvCxnSpPr>
            <a:cxnSpLocks/>
          </p:cNvCxnSpPr>
          <p:nvPr/>
        </p:nvCxnSpPr>
        <p:spPr>
          <a:xfrm>
            <a:off x="9273717" y="5781031"/>
            <a:ext cx="2658591"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909672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Border </a:t>
            </a:r>
            <a:r>
              <a:rPr lang="en-US" sz="4800" dirty="0" err="1">
                <a:solidFill>
                  <a:schemeClr val="bg1"/>
                </a:solidFill>
                <a:latin typeface="+mj-lt"/>
                <a:ea typeface="+mj-ea"/>
                <a:cs typeface="+mj-cs"/>
              </a:rPr>
              <a:t>Behaviour</a:t>
            </a:r>
            <a:endParaRPr lang="en-US" sz="4800" kern="1200" dirty="0">
              <a:solidFill>
                <a:schemeClr val="bg1"/>
              </a:solidFill>
              <a:latin typeface="+mj-lt"/>
              <a:ea typeface="+mj-ea"/>
              <a:cs typeface="+mj-cs"/>
            </a:endParaRPr>
          </a:p>
        </p:txBody>
      </p:sp>
      <p:pic>
        <p:nvPicPr>
          <p:cNvPr id="2" name="Kuva 1">
            <a:extLst>
              <a:ext uri="{FF2B5EF4-FFF2-40B4-BE49-F238E27FC236}">
                <a16:creationId xmlns:a16="http://schemas.microsoft.com/office/drawing/2014/main" id="{F41F5F0F-A0CF-49E2-B183-BA941B28DE8C}"/>
              </a:ext>
            </a:extLst>
          </p:cNvPr>
          <p:cNvPicPr>
            <a:picLocks noChangeAspect="1"/>
          </p:cNvPicPr>
          <p:nvPr/>
        </p:nvPicPr>
        <p:blipFill>
          <a:blip r:embed="rId2"/>
          <a:stretch>
            <a:fillRect/>
          </a:stretch>
        </p:blipFill>
        <p:spPr>
          <a:xfrm>
            <a:off x="5075984" y="321177"/>
            <a:ext cx="2857781" cy="1431014"/>
          </a:xfrm>
          <a:prstGeom prst="rect">
            <a:avLst/>
          </a:prstGeom>
        </p:spPr>
      </p:pic>
      <p:pic>
        <p:nvPicPr>
          <p:cNvPr id="6" name="Kuva 5">
            <a:extLst>
              <a:ext uri="{FF2B5EF4-FFF2-40B4-BE49-F238E27FC236}">
                <a16:creationId xmlns:a16="http://schemas.microsoft.com/office/drawing/2014/main" id="{55D43813-2D80-46EC-90C5-D101C3CBE547}"/>
              </a:ext>
            </a:extLst>
          </p:cNvPr>
          <p:cNvPicPr>
            <a:picLocks noChangeAspect="1"/>
          </p:cNvPicPr>
          <p:nvPr/>
        </p:nvPicPr>
        <p:blipFill>
          <a:blip r:embed="rId3"/>
          <a:stretch>
            <a:fillRect/>
          </a:stretch>
        </p:blipFill>
        <p:spPr>
          <a:xfrm>
            <a:off x="4881694" y="3410953"/>
            <a:ext cx="2548940" cy="3089776"/>
          </a:xfrm>
          <a:prstGeom prst="rect">
            <a:avLst/>
          </a:prstGeom>
        </p:spPr>
      </p:pic>
      <p:cxnSp>
        <p:nvCxnSpPr>
          <p:cNvPr id="8" name="Suora nuoliyhdysviiva 7">
            <a:extLst>
              <a:ext uri="{FF2B5EF4-FFF2-40B4-BE49-F238E27FC236}">
                <a16:creationId xmlns:a16="http://schemas.microsoft.com/office/drawing/2014/main" id="{7C331FD5-8527-495C-8ED3-8AFF93DEA994}"/>
              </a:ext>
            </a:extLst>
          </p:cNvPr>
          <p:cNvCxnSpPr>
            <a:cxnSpLocks/>
          </p:cNvCxnSpPr>
          <p:nvPr/>
        </p:nvCxnSpPr>
        <p:spPr>
          <a:xfrm flipH="1" flipV="1">
            <a:off x="7908007" y="1855498"/>
            <a:ext cx="628619" cy="5567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kstiruutu 8">
            <a:extLst>
              <a:ext uri="{FF2B5EF4-FFF2-40B4-BE49-F238E27FC236}">
                <a16:creationId xmlns:a16="http://schemas.microsoft.com/office/drawing/2014/main" id="{5AFED2C8-321D-4269-B830-37EFA2B4D650}"/>
              </a:ext>
            </a:extLst>
          </p:cNvPr>
          <p:cNvSpPr txBox="1"/>
          <p:nvPr/>
        </p:nvSpPr>
        <p:spPr>
          <a:xfrm>
            <a:off x="7555574" y="2511745"/>
            <a:ext cx="2492157" cy="338554"/>
          </a:xfrm>
          <a:prstGeom prst="rect">
            <a:avLst/>
          </a:prstGeom>
          <a:noFill/>
        </p:spPr>
        <p:txBody>
          <a:bodyPr wrap="none" rtlCol="0">
            <a:spAutoFit/>
          </a:bodyPr>
          <a:lstStyle/>
          <a:p>
            <a:r>
              <a:rPr lang="fi-FI" sz="1600" dirty="0"/>
              <a:t>Box </a:t>
            </a:r>
            <a:r>
              <a:rPr lang="fi-FI" sz="1600" dirty="0" err="1"/>
              <a:t>size</a:t>
            </a:r>
            <a:r>
              <a:rPr lang="fi-FI" sz="1600" dirty="0"/>
              <a:t> and </a:t>
            </a:r>
            <a:r>
              <a:rPr lang="fi-FI" sz="1600" dirty="0" err="1"/>
              <a:t>form</a:t>
            </a:r>
            <a:r>
              <a:rPr lang="fi-FI" sz="1600" dirty="0"/>
              <a:t> </a:t>
            </a:r>
            <a:r>
              <a:rPr lang="fi-FI" sz="1600" dirty="0" err="1"/>
              <a:t>distorded</a:t>
            </a:r>
            <a:endParaRPr lang="en-GB" sz="1600" dirty="0"/>
          </a:p>
        </p:txBody>
      </p:sp>
      <p:sp>
        <p:nvSpPr>
          <p:cNvPr id="12" name="Tekstiruutu 11">
            <a:extLst>
              <a:ext uri="{FF2B5EF4-FFF2-40B4-BE49-F238E27FC236}">
                <a16:creationId xmlns:a16="http://schemas.microsoft.com/office/drawing/2014/main" id="{05D4173B-ECC7-4626-8F9A-1F42F697BD12}"/>
              </a:ext>
            </a:extLst>
          </p:cNvPr>
          <p:cNvSpPr txBox="1"/>
          <p:nvPr/>
        </p:nvSpPr>
        <p:spPr>
          <a:xfrm>
            <a:off x="7908007" y="3678568"/>
            <a:ext cx="3380862" cy="338554"/>
          </a:xfrm>
          <a:prstGeom prst="rect">
            <a:avLst/>
          </a:prstGeom>
          <a:noFill/>
        </p:spPr>
        <p:txBody>
          <a:bodyPr wrap="none" rtlCol="0">
            <a:spAutoFit/>
          </a:bodyPr>
          <a:lstStyle/>
          <a:p>
            <a:r>
              <a:rPr lang="fi-FI" sz="1600" dirty="0" err="1"/>
              <a:t>Hyperparameter</a:t>
            </a:r>
            <a:r>
              <a:rPr lang="fi-FI" sz="1600" dirty="0"/>
              <a:t> BORDER_WIDTH (30)</a:t>
            </a:r>
          </a:p>
        </p:txBody>
      </p:sp>
    </p:spTree>
    <p:extLst>
      <p:ext uri="{BB962C8B-B14F-4D97-AF65-F5344CB8AC3E}">
        <p14:creationId xmlns:p14="http://schemas.microsoft.com/office/powerpoint/2010/main" val="27112125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Border </a:t>
            </a:r>
            <a:r>
              <a:rPr lang="en-US" sz="4800" dirty="0" err="1">
                <a:solidFill>
                  <a:schemeClr val="bg1"/>
                </a:solidFill>
                <a:latin typeface="+mj-lt"/>
                <a:ea typeface="+mj-ea"/>
                <a:cs typeface="+mj-cs"/>
              </a:rPr>
              <a:t>Behaviour</a:t>
            </a:r>
            <a:endParaRPr lang="en-US" sz="4800" kern="1200" dirty="0">
              <a:solidFill>
                <a:schemeClr val="bg1"/>
              </a:solidFill>
              <a:latin typeface="+mj-lt"/>
              <a:ea typeface="+mj-ea"/>
              <a:cs typeface="+mj-cs"/>
            </a:endParaRPr>
          </a:p>
        </p:txBody>
      </p:sp>
      <p:sp>
        <p:nvSpPr>
          <p:cNvPr id="3" name="Suorakulmio 2">
            <a:extLst>
              <a:ext uri="{FF2B5EF4-FFF2-40B4-BE49-F238E27FC236}">
                <a16:creationId xmlns:a16="http://schemas.microsoft.com/office/drawing/2014/main" id="{545E925B-5CCC-4282-AD12-6BA66CC52B4F}"/>
              </a:ext>
            </a:extLst>
          </p:cNvPr>
          <p:cNvSpPr/>
          <p:nvPr/>
        </p:nvSpPr>
        <p:spPr>
          <a:xfrm>
            <a:off x="5130140" y="321177"/>
            <a:ext cx="6363920" cy="3426575"/>
          </a:xfrm>
          <a:prstGeom prst="rect">
            <a:avLst/>
          </a:prstGeom>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Suorakulmio 9">
            <a:extLst>
              <a:ext uri="{FF2B5EF4-FFF2-40B4-BE49-F238E27FC236}">
                <a16:creationId xmlns:a16="http://schemas.microsoft.com/office/drawing/2014/main" id="{4CA7FC85-04BF-41C2-AA36-75972BB7DE52}"/>
              </a:ext>
            </a:extLst>
          </p:cNvPr>
          <p:cNvSpPr/>
          <p:nvPr/>
        </p:nvSpPr>
        <p:spPr>
          <a:xfrm>
            <a:off x="5569526" y="713064"/>
            <a:ext cx="5468589" cy="2565613"/>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Suorakulmio 10">
            <a:extLst>
              <a:ext uri="{FF2B5EF4-FFF2-40B4-BE49-F238E27FC236}">
                <a16:creationId xmlns:a16="http://schemas.microsoft.com/office/drawing/2014/main" id="{146CBA5D-9C26-4108-BDDC-870E1788562A}"/>
              </a:ext>
            </a:extLst>
          </p:cNvPr>
          <p:cNvSpPr/>
          <p:nvPr/>
        </p:nvSpPr>
        <p:spPr>
          <a:xfrm>
            <a:off x="6476211" y="1676873"/>
            <a:ext cx="498764" cy="599704"/>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a:t>1</a:t>
            </a:r>
            <a:endParaRPr lang="en-GB" dirty="0"/>
          </a:p>
        </p:txBody>
      </p:sp>
      <p:sp>
        <p:nvSpPr>
          <p:cNvPr id="15" name="Suorakulmio 14">
            <a:extLst>
              <a:ext uri="{FF2B5EF4-FFF2-40B4-BE49-F238E27FC236}">
                <a16:creationId xmlns:a16="http://schemas.microsoft.com/office/drawing/2014/main" id="{70BED21D-899F-4671-96BB-81D1307FA40A}"/>
              </a:ext>
            </a:extLst>
          </p:cNvPr>
          <p:cNvSpPr/>
          <p:nvPr/>
        </p:nvSpPr>
        <p:spPr>
          <a:xfrm>
            <a:off x="7214570" y="2884292"/>
            <a:ext cx="498764" cy="599704"/>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a:t>2</a:t>
            </a:r>
            <a:endParaRPr lang="en-GB" dirty="0"/>
          </a:p>
        </p:txBody>
      </p:sp>
      <p:sp>
        <p:nvSpPr>
          <p:cNvPr id="16" name="Suorakulmio 15">
            <a:extLst>
              <a:ext uri="{FF2B5EF4-FFF2-40B4-BE49-F238E27FC236}">
                <a16:creationId xmlns:a16="http://schemas.microsoft.com/office/drawing/2014/main" id="{7FCADB2E-B55F-4560-918A-11AEA07EDB35}"/>
              </a:ext>
            </a:extLst>
          </p:cNvPr>
          <p:cNvSpPr/>
          <p:nvPr/>
        </p:nvSpPr>
        <p:spPr>
          <a:xfrm>
            <a:off x="8666824" y="3327976"/>
            <a:ext cx="498764" cy="338447"/>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a:t>4</a:t>
            </a:r>
            <a:endParaRPr lang="en-GB" dirty="0"/>
          </a:p>
        </p:txBody>
      </p:sp>
      <p:sp>
        <p:nvSpPr>
          <p:cNvPr id="17" name="Suorakulmio 16">
            <a:extLst>
              <a:ext uri="{FF2B5EF4-FFF2-40B4-BE49-F238E27FC236}">
                <a16:creationId xmlns:a16="http://schemas.microsoft.com/office/drawing/2014/main" id="{6EB1A833-9041-45AE-AE18-41051816A147}"/>
              </a:ext>
            </a:extLst>
          </p:cNvPr>
          <p:cNvSpPr/>
          <p:nvPr/>
        </p:nvSpPr>
        <p:spPr>
          <a:xfrm>
            <a:off x="7982885" y="3071174"/>
            <a:ext cx="498764" cy="852053"/>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a:t>3</a:t>
            </a:r>
            <a:endParaRPr lang="en-GB" dirty="0"/>
          </a:p>
        </p:txBody>
      </p:sp>
      <p:sp>
        <p:nvSpPr>
          <p:cNvPr id="18" name="Suorakulmio 17">
            <a:extLst>
              <a:ext uri="{FF2B5EF4-FFF2-40B4-BE49-F238E27FC236}">
                <a16:creationId xmlns:a16="http://schemas.microsoft.com/office/drawing/2014/main" id="{4CB31E66-0DC4-4DC3-96DB-278E28DB49F7}"/>
              </a:ext>
            </a:extLst>
          </p:cNvPr>
          <p:cNvSpPr/>
          <p:nvPr/>
        </p:nvSpPr>
        <p:spPr>
          <a:xfrm>
            <a:off x="10215217" y="3832523"/>
            <a:ext cx="498764" cy="599704"/>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a:t>6</a:t>
            </a:r>
            <a:endParaRPr lang="en-GB" dirty="0"/>
          </a:p>
        </p:txBody>
      </p:sp>
      <p:sp>
        <p:nvSpPr>
          <p:cNvPr id="19" name="Suorakulmio 18">
            <a:extLst>
              <a:ext uri="{FF2B5EF4-FFF2-40B4-BE49-F238E27FC236}">
                <a16:creationId xmlns:a16="http://schemas.microsoft.com/office/drawing/2014/main" id="{7411CD8C-E17F-48CB-B5E7-213CE40B4E39}"/>
              </a:ext>
            </a:extLst>
          </p:cNvPr>
          <p:cNvSpPr/>
          <p:nvPr/>
        </p:nvSpPr>
        <p:spPr>
          <a:xfrm>
            <a:off x="9435139" y="3430399"/>
            <a:ext cx="498764" cy="599704"/>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a:t>5</a:t>
            </a:r>
            <a:endParaRPr lang="en-GB" dirty="0"/>
          </a:p>
        </p:txBody>
      </p:sp>
      <p:sp>
        <p:nvSpPr>
          <p:cNvPr id="13" name="Tekstiruutu 12">
            <a:extLst>
              <a:ext uri="{FF2B5EF4-FFF2-40B4-BE49-F238E27FC236}">
                <a16:creationId xmlns:a16="http://schemas.microsoft.com/office/drawing/2014/main" id="{EEE287FF-637C-4BE4-A47D-1941B3A558CB}"/>
              </a:ext>
            </a:extLst>
          </p:cNvPr>
          <p:cNvSpPr txBox="1"/>
          <p:nvPr/>
        </p:nvSpPr>
        <p:spPr>
          <a:xfrm>
            <a:off x="5104448" y="4329921"/>
            <a:ext cx="4079258" cy="738664"/>
          </a:xfrm>
          <a:prstGeom prst="rect">
            <a:avLst/>
          </a:prstGeom>
          <a:noFill/>
        </p:spPr>
        <p:txBody>
          <a:bodyPr wrap="none" rtlCol="0">
            <a:spAutoFit/>
          </a:bodyPr>
          <a:lstStyle/>
          <a:p>
            <a:pPr marL="342900" indent="-342900">
              <a:buFont typeface="Arial" panose="020B0604020202020204" pitchFamily="34" charset="0"/>
              <a:buChar char="•"/>
            </a:pPr>
            <a:r>
              <a:rPr lang="fi-FI" sz="1400" dirty="0" err="1"/>
              <a:t>Type</a:t>
            </a:r>
            <a:r>
              <a:rPr lang="fi-FI" sz="1400" dirty="0"/>
              <a:t> 3 and 5: </a:t>
            </a:r>
            <a:r>
              <a:rPr lang="fi-FI" sz="1400" dirty="0" err="1"/>
              <a:t>world</a:t>
            </a:r>
            <a:r>
              <a:rPr lang="fi-FI" sz="1400" dirty="0"/>
              <a:t> </a:t>
            </a:r>
            <a:r>
              <a:rPr lang="fi-FI" sz="1400" dirty="0" err="1"/>
              <a:t>object</a:t>
            </a:r>
            <a:r>
              <a:rPr lang="fi-FI" sz="1400" dirty="0"/>
              <a:t> </a:t>
            </a:r>
            <a:r>
              <a:rPr lang="fi-FI" sz="1400" dirty="0" err="1"/>
              <a:t>not</a:t>
            </a:r>
            <a:r>
              <a:rPr lang="fi-FI" sz="1400" dirty="0"/>
              <a:t> </a:t>
            </a:r>
            <a:r>
              <a:rPr lang="fi-FI" sz="1400" dirty="0" err="1"/>
              <a:t>updated</a:t>
            </a:r>
            <a:endParaRPr lang="fi-FI" sz="1400" dirty="0"/>
          </a:p>
          <a:p>
            <a:pPr marL="342900" indent="-342900">
              <a:buFont typeface="Arial" panose="020B0604020202020204" pitchFamily="34" charset="0"/>
              <a:buChar char="•"/>
            </a:pPr>
            <a:r>
              <a:rPr lang="fi-FI" sz="1400" dirty="0" err="1"/>
              <a:t>Type</a:t>
            </a:r>
            <a:r>
              <a:rPr lang="fi-FI" sz="1400" dirty="0"/>
              <a:t> 6: </a:t>
            </a:r>
            <a:r>
              <a:rPr lang="fi-FI" sz="1400" dirty="0" err="1"/>
              <a:t>removed</a:t>
            </a:r>
            <a:r>
              <a:rPr lang="fi-FI" sz="1400" dirty="0"/>
              <a:t>, </a:t>
            </a:r>
            <a:r>
              <a:rPr lang="fi-FI" sz="1400" dirty="0" err="1"/>
              <a:t>world</a:t>
            </a:r>
            <a:r>
              <a:rPr lang="fi-FI" sz="1400" dirty="0"/>
              <a:t> </a:t>
            </a:r>
            <a:r>
              <a:rPr lang="fi-FI" sz="1400" dirty="0" err="1"/>
              <a:t>object</a:t>
            </a:r>
            <a:r>
              <a:rPr lang="fi-FI" sz="1400" dirty="0"/>
              <a:t> </a:t>
            </a:r>
            <a:r>
              <a:rPr lang="fi-FI" sz="1400" dirty="0" err="1"/>
              <a:t>acceleration</a:t>
            </a:r>
            <a:r>
              <a:rPr lang="fi-FI" sz="1400" dirty="0"/>
              <a:t> </a:t>
            </a:r>
            <a:r>
              <a:rPr lang="fi-FI" sz="1400" dirty="0" err="1"/>
              <a:t>fixed</a:t>
            </a:r>
            <a:endParaRPr lang="fi-FI" sz="1400" dirty="0"/>
          </a:p>
          <a:p>
            <a:pPr marL="342900" indent="-342900">
              <a:buFont typeface="Arial" panose="020B0604020202020204" pitchFamily="34" charset="0"/>
              <a:buChar char="•"/>
            </a:pPr>
            <a:r>
              <a:rPr lang="fi-FI" sz="1400" dirty="0"/>
              <a:t>If an </a:t>
            </a:r>
            <a:r>
              <a:rPr lang="fi-FI" sz="1400" dirty="0" err="1"/>
              <a:t>object</a:t>
            </a:r>
            <a:r>
              <a:rPr lang="fi-FI" sz="1400" dirty="0"/>
              <a:t> </a:t>
            </a:r>
            <a:r>
              <a:rPr lang="fi-FI" sz="1400" dirty="0" err="1"/>
              <a:t>touches</a:t>
            </a:r>
            <a:r>
              <a:rPr lang="fi-FI" sz="1400" dirty="0"/>
              <a:t> 3 </a:t>
            </a:r>
            <a:r>
              <a:rPr lang="fi-FI" sz="1400" dirty="0" err="1"/>
              <a:t>borders</a:t>
            </a:r>
            <a:r>
              <a:rPr lang="fi-FI" sz="1400" dirty="0"/>
              <a:t>, it is </a:t>
            </a:r>
            <a:r>
              <a:rPr lang="fi-FI" sz="1400" dirty="0" err="1"/>
              <a:t>removed</a:t>
            </a:r>
            <a:endParaRPr lang="en-GB" sz="1400" dirty="0"/>
          </a:p>
        </p:txBody>
      </p:sp>
      <p:sp>
        <p:nvSpPr>
          <p:cNvPr id="22" name="Tasakylkinen kolmio 21">
            <a:extLst>
              <a:ext uri="{FF2B5EF4-FFF2-40B4-BE49-F238E27FC236}">
                <a16:creationId xmlns:a16="http://schemas.microsoft.com/office/drawing/2014/main" id="{ABDB4CF6-0969-44E2-A7BB-C7C8058E6B57}"/>
              </a:ext>
            </a:extLst>
          </p:cNvPr>
          <p:cNvSpPr/>
          <p:nvPr/>
        </p:nvSpPr>
        <p:spPr>
          <a:xfrm rot="10800000">
            <a:off x="8149140" y="3929787"/>
            <a:ext cx="166254" cy="105308"/>
          </a:xfrm>
          <a:prstGeom prst="triangl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Tasakylkinen kolmio 25">
            <a:extLst>
              <a:ext uri="{FF2B5EF4-FFF2-40B4-BE49-F238E27FC236}">
                <a16:creationId xmlns:a16="http://schemas.microsoft.com/office/drawing/2014/main" id="{0EF9C023-C405-472D-B5C0-EC5B54E62E4A}"/>
              </a:ext>
            </a:extLst>
          </p:cNvPr>
          <p:cNvSpPr/>
          <p:nvPr/>
        </p:nvSpPr>
        <p:spPr>
          <a:xfrm rot="10800000">
            <a:off x="9601394" y="4040221"/>
            <a:ext cx="166254" cy="105308"/>
          </a:xfrm>
          <a:prstGeom prst="triangl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Tekstiruutu 19">
            <a:extLst>
              <a:ext uri="{FF2B5EF4-FFF2-40B4-BE49-F238E27FC236}">
                <a16:creationId xmlns:a16="http://schemas.microsoft.com/office/drawing/2014/main" id="{C08B902A-14CF-429D-8A12-837A7502EFE2}"/>
              </a:ext>
            </a:extLst>
          </p:cNvPr>
          <p:cNvSpPr txBox="1"/>
          <p:nvPr/>
        </p:nvSpPr>
        <p:spPr>
          <a:xfrm>
            <a:off x="9706648" y="5068585"/>
            <a:ext cx="1017138" cy="1169551"/>
          </a:xfrm>
          <a:prstGeom prst="rect">
            <a:avLst/>
          </a:prstGeom>
          <a:noFill/>
        </p:spPr>
        <p:txBody>
          <a:bodyPr wrap="none" rtlCol="0">
            <a:spAutoFit/>
          </a:bodyPr>
          <a:lstStyle/>
          <a:p>
            <a:r>
              <a:rPr lang="fi-FI" sz="1400" dirty="0" err="1"/>
              <a:t>Done</a:t>
            </a:r>
            <a:r>
              <a:rPr lang="fi-FI" sz="1400" dirty="0"/>
              <a:t> for:</a:t>
            </a:r>
          </a:p>
          <a:p>
            <a:pPr marL="285750" indent="-285750">
              <a:buFont typeface="Arial" panose="020B0604020202020204" pitchFamily="34" charset="0"/>
              <a:buChar char="•"/>
            </a:pPr>
            <a:r>
              <a:rPr lang="fi-FI" sz="1400" dirty="0" err="1"/>
              <a:t>left</a:t>
            </a:r>
            <a:endParaRPr lang="fi-FI" sz="1400" dirty="0"/>
          </a:p>
          <a:p>
            <a:pPr marL="285750" indent="-285750">
              <a:buFont typeface="Arial" panose="020B0604020202020204" pitchFamily="34" charset="0"/>
              <a:buChar char="•"/>
            </a:pPr>
            <a:r>
              <a:rPr lang="fi-FI" sz="1400" dirty="0" err="1"/>
              <a:t>right</a:t>
            </a:r>
            <a:endParaRPr lang="fi-FI" sz="1400" dirty="0"/>
          </a:p>
          <a:p>
            <a:pPr marL="285750" indent="-285750">
              <a:buFont typeface="Arial" panose="020B0604020202020204" pitchFamily="34" charset="0"/>
              <a:buChar char="•"/>
            </a:pPr>
            <a:r>
              <a:rPr lang="fi-FI" sz="1400" dirty="0"/>
              <a:t>top</a:t>
            </a:r>
          </a:p>
          <a:p>
            <a:pPr marL="285750" indent="-285750">
              <a:buFont typeface="Arial" panose="020B0604020202020204" pitchFamily="34" charset="0"/>
              <a:buChar char="•"/>
            </a:pPr>
            <a:r>
              <a:rPr lang="fi-FI" sz="1400" dirty="0" err="1"/>
              <a:t>bottom</a:t>
            </a:r>
            <a:endParaRPr lang="en-GB" sz="1400" dirty="0"/>
          </a:p>
        </p:txBody>
      </p:sp>
    </p:spTree>
    <p:extLst>
      <p:ext uri="{BB962C8B-B14F-4D97-AF65-F5344CB8AC3E}">
        <p14:creationId xmlns:p14="http://schemas.microsoft.com/office/powerpoint/2010/main" val="17887073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Freeform 14">
            <a:extLst>
              <a:ext uri="{FF2B5EF4-FFF2-40B4-BE49-F238E27FC236}">
                <a16:creationId xmlns:a16="http://schemas.microsoft.com/office/drawing/2014/main" id="{C66F2F30-5DC0-44A0-BFA6-E12F46ED16D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5920619" cy="2130951"/>
          </a:xfrm>
          <a:custGeom>
            <a:avLst/>
            <a:gdLst>
              <a:gd name="connsiteX0" fmla="*/ 0 w 5920619"/>
              <a:gd name="connsiteY0" fmla="*/ 0 h 2130951"/>
              <a:gd name="connsiteX1" fmla="*/ 3191370 w 5920619"/>
              <a:gd name="connsiteY1" fmla="*/ 0 h 2130951"/>
              <a:gd name="connsiteX2" fmla="*/ 3346315 w 5920619"/>
              <a:gd name="connsiteY2" fmla="*/ 0 h 2130951"/>
              <a:gd name="connsiteX3" fmla="*/ 5920619 w 5920619"/>
              <a:gd name="connsiteY3" fmla="*/ 0 h 2130951"/>
              <a:gd name="connsiteX4" fmla="*/ 4936971 w 5920619"/>
              <a:gd name="connsiteY4" fmla="*/ 2130951 h 2130951"/>
              <a:gd name="connsiteX5" fmla="*/ 0 w 5920619"/>
              <a:gd name="connsiteY5" fmla="*/ 2130951 h 2130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20619" h="2130951">
                <a:moveTo>
                  <a:pt x="0" y="0"/>
                </a:moveTo>
                <a:lnTo>
                  <a:pt x="3191370" y="0"/>
                </a:lnTo>
                <a:lnTo>
                  <a:pt x="3346315" y="0"/>
                </a:lnTo>
                <a:lnTo>
                  <a:pt x="5920619" y="0"/>
                </a:lnTo>
                <a:lnTo>
                  <a:pt x="4936971" y="2130951"/>
                </a:lnTo>
                <a:lnTo>
                  <a:pt x="0" y="2130951"/>
                </a:ln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9" name="Freeform: Shape 8">
            <a:extLst>
              <a:ext uri="{FF2B5EF4-FFF2-40B4-BE49-F238E27FC236}">
                <a16:creationId xmlns:a16="http://schemas.microsoft.com/office/drawing/2014/main" id="{04DC2037-48A0-4F22-B9D4-8EAEBC780AB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49721" y="4682920"/>
            <a:ext cx="4522796" cy="2175080"/>
          </a:xfrm>
          <a:custGeom>
            <a:avLst/>
            <a:gdLst>
              <a:gd name="connsiteX0" fmla="*/ 3515449 w 4522796"/>
              <a:gd name="connsiteY0" fmla="*/ 0 h 2175080"/>
              <a:gd name="connsiteX1" fmla="*/ 0 w 4522796"/>
              <a:gd name="connsiteY1" fmla="*/ 0 h 2175080"/>
              <a:gd name="connsiteX2" fmla="*/ 0 w 4522796"/>
              <a:gd name="connsiteY2" fmla="*/ 2175080 h 2175080"/>
              <a:gd name="connsiteX3" fmla="*/ 4522796 w 4522796"/>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4522796" h="2175080">
                <a:moveTo>
                  <a:pt x="3515449" y="0"/>
                </a:moveTo>
                <a:lnTo>
                  <a:pt x="0" y="0"/>
                </a:lnTo>
                <a:lnTo>
                  <a:pt x="0" y="2175080"/>
                </a:lnTo>
                <a:lnTo>
                  <a:pt x="4522796" y="21750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1"/>
          </a:p>
        </p:txBody>
      </p:sp>
      <p:sp>
        <p:nvSpPr>
          <p:cNvPr id="11" name="Freeform 22">
            <a:extLst>
              <a:ext uri="{FF2B5EF4-FFF2-40B4-BE49-F238E27FC236}">
                <a16:creationId xmlns:a16="http://schemas.microsoft.com/office/drawing/2014/main" id="{0006CBFD-ADA0-43D1-9332-9C34CA1C76E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66810" y="4682920"/>
            <a:ext cx="5925190" cy="2175080"/>
          </a:xfrm>
          <a:custGeom>
            <a:avLst/>
            <a:gdLst>
              <a:gd name="connsiteX0" fmla="*/ 1007347 w 5925190"/>
              <a:gd name="connsiteY0" fmla="*/ 0 h 2175080"/>
              <a:gd name="connsiteX1" fmla="*/ 5925190 w 5925190"/>
              <a:gd name="connsiteY1" fmla="*/ 0 h 2175080"/>
              <a:gd name="connsiteX2" fmla="*/ 5925190 w 5925190"/>
              <a:gd name="connsiteY2" fmla="*/ 2175080 h 2175080"/>
              <a:gd name="connsiteX3" fmla="*/ 0 w 5925190"/>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5925190" h="2175080">
                <a:moveTo>
                  <a:pt x="1007347" y="0"/>
                </a:moveTo>
                <a:lnTo>
                  <a:pt x="5925190" y="0"/>
                </a:lnTo>
                <a:lnTo>
                  <a:pt x="5925190" y="2175080"/>
                </a:lnTo>
                <a:lnTo>
                  <a:pt x="0" y="217508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21">
            <a:extLst>
              <a:ext uri="{FF2B5EF4-FFF2-40B4-BE49-F238E27FC236}">
                <a16:creationId xmlns:a16="http://schemas.microsoft.com/office/drawing/2014/main" id="{85872F57-7F42-4F97-8391-DDC8D0054C03}"/>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97839" y="0"/>
            <a:ext cx="7094160" cy="2130952"/>
          </a:xfrm>
          <a:custGeom>
            <a:avLst/>
            <a:gdLst>
              <a:gd name="connsiteX0" fmla="*/ 4417853 w 7094160"/>
              <a:gd name="connsiteY0" fmla="*/ 0 h 2130952"/>
              <a:gd name="connsiteX1" fmla="*/ 7094160 w 7094160"/>
              <a:gd name="connsiteY1" fmla="*/ 0 h 2130952"/>
              <a:gd name="connsiteX2" fmla="*/ 7094160 w 7094160"/>
              <a:gd name="connsiteY2" fmla="*/ 2130552 h 2130952"/>
              <a:gd name="connsiteX3" fmla="*/ 5920619 w 7094160"/>
              <a:gd name="connsiteY3" fmla="*/ 2130552 h 2130952"/>
              <a:gd name="connsiteX4" fmla="*/ 5920619 w 7094160"/>
              <a:gd name="connsiteY4" fmla="*/ 2130952 h 2130952"/>
              <a:gd name="connsiteX5" fmla="*/ 2729249 w 7094160"/>
              <a:gd name="connsiteY5" fmla="*/ 2130952 h 2130952"/>
              <a:gd name="connsiteX6" fmla="*/ 2574304 w 7094160"/>
              <a:gd name="connsiteY6" fmla="*/ 2130952 h 2130952"/>
              <a:gd name="connsiteX7" fmla="*/ 0 w 7094160"/>
              <a:gd name="connsiteY7" fmla="*/ 2130952 h 2130952"/>
              <a:gd name="connsiteX8" fmla="*/ 983648 w 7094160"/>
              <a:gd name="connsiteY8" fmla="*/ 1 h 2130952"/>
              <a:gd name="connsiteX9" fmla="*/ 4417853 w 7094160"/>
              <a:gd name="connsiteY9" fmla="*/ 1 h 2130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94160" h="2130952">
                <a:moveTo>
                  <a:pt x="4417853" y="0"/>
                </a:moveTo>
                <a:lnTo>
                  <a:pt x="7094160" y="0"/>
                </a:lnTo>
                <a:lnTo>
                  <a:pt x="7094160" y="2130552"/>
                </a:lnTo>
                <a:lnTo>
                  <a:pt x="5920619" y="2130552"/>
                </a:lnTo>
                <a:lnTo>
                  <a:pt x="5920619" y="2130952"/>
                </a:lnTo>
                <a:lnTo>
                  <a:pt x="2729249" y="2130952"/>
                </a:lnTo>
                <a:lnTo>
                  <a:pt x="2574304" y="2130952"/>
                </a:lnTo>
                <a:lnTo>
                  <a:pt x="0" y="2130952"/>
                </a:lnTo>
                <a:lnTo>
                  <a:pt x="983648" y="1"/>
                </a:lnTo>
                <a:lnTo>
                  <a:pt x="4417853" y="1"/>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25">
            <a:extLst>
              <a:ext uri="{FF2B5EF4-FFF2-40B4-BE49-F238E27FC236}">
                <a16:creationId xmlns:a16="http://schemas.microsoft.com/office/drawing/2014/main" id="{2B931666-F28F-45F3-A074-66D2272D580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82920"/>
            <a:ext cx="7114535" cy="2175080"/>
          </a:xfrm>
          <a:custGeom>
            <a:avLst/>
            <a:gdLst>
              <a:gd name="connsiteX0" fmla="*/ 0 w 7114535"/>
              <a:gd name="connsiteY0" fmla="*/ 0 h 2175080"/>
              <a:gd name="connsiteX1" fmla="*/ 1189345 w 7114535"/>
              <a:gd name="connsiteY1" fmla="*/ 0 h 2175080"/>
              <a:gd name="connsiteX2" fmla="*/ 7114535 w 7114535"/>
              <a:gd name="connsiteY2" fmla="*/ 0 h 2175080"/>
              <a:gd name="connsiteX3" fmla="*/ 6107188 w 7114535"/>
              <a:gd name="connsiteY3" fmla="*/ 2175080 h 2175080"/>
              <a:gd name="connsiteX4" fmla="*/ 1189345 w 7114535"/>
              <a:gd name="connsiteY4" fmla="*/ 2175080 h 2175080"/>
              <a:gd name="connsiteX5" fmla="*/ 0 w 7114535"/>
              <a:gd name="connsiteY5" fmla="*/ 2175080 h 2175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14535" h="2175080">
                <a:moveTo>
                  <a:pt x="0" y="0"/>
                </a:moveTo>
                <a:lnTo>
                  <a:pt x="1189345" y="0"/>
                </a:lnTo>
                <a:lnTo>
                  <a:pt x="7114535" y="0"/>
                </a:lnTo>
                <a:lnTo>
                  <a:pt x="6107188" y="2175080"/>
                </a:lnTo>
                <a:lnTo>
                  <a:pt x="1189345" y="2175080"/>
                </a:lnTo>
                <a:lnTo>
                  <a:pt x="0" y="217508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tsikko 1">
            <a:extLst>
              <a:ext uri="{FF2B5EF4-FFF2-40B4-BE49-F238E27FC236}">
                <a16:creationId xmlns:a16="http://schemas.microsoft.com/office/drawing/2014/main" id="{49E609EE-A375-424B-9FE9-E5C311FC51C5}"/>
              </a:ext>
            </a:extLst>
          </p:cNvPr>
          <p:cNvSpPr>
            <a:spLocks noGrp="1"/>
          </p:cNvSpPr>
          <p:nvPr>
            <p:ph type="ctrTitle"/>
          </p:nvPr>
        </p:nvSpPr>
        <p:spPr>
          <a:xfrm>
            <a:off x="1524000" y="2245809"/>
            <a:ext cx="9144000" cy="1564716"/>
          </a:xfrm>
        </p:spPr>
        <p:txBody>
          <a:bodyPr>
            <a:normAutofit/>
          </a:bodyPr>
          <a:lstStyle/>
          <a:p>
            <a:pPr algn="l"/>
            <a:r>
              <a:rPr lang="fi-FI" sz="4800" dirty="0" err="1"/>
              <a:t>Previous</a:t>
            </a:r>
            <a:r>
              <a:rPr lang="fi-FI" sz="4800" dirty="0"/>
              <a:t> Audit 11.1.2018</a:t>
            </a:r>
            <a:endParaRPr lang="en-GB" sz="4800" dirty="0"/>
          </a:p>
        </p:txBody>
      </p:sp>
    </p:spTree>
    <p:extLst>
      <p:ext uri="{BB962C8B-B14F-4D97-AF65-F5344CB8AC3E}">
        <p14:creationId xmlns:p14="http://schemas.microsoft.com/office/powerpoint/2010/main" val="36685676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Visual</a:t>
            </a:r>
            <a:r>
              <a:rPr lang="en-US" sz="4800" kern="1200" dirty="0">
                <a:solidFill>
                  <a:schemeClr val="bg1"/>
                </a:solidFill>
                <a:latin typeface="+mj-lt"/>
                <a:ea typeface="+mj-ea"/>
                <a:cs typeface="+mj-cs"/>
              </a:rPr>
              <a:t> Presentation</a:t>
            </a:r>
          </a:p>
        </p:txBody>
      </p:sp>
      <p:pic>
        <p:nvPicPr>
          <p:cNvPr id="3" name="Kuva 2">
            <a:extLst>
              <a:ext uri="{FF2B5EF4-FFF2-40B4-BE49-F238E27FC236}">
                <a16:creationId xmlns:a16="http://schemas.microsoft.com/office/drawing/2014/main" id="{9075D5FA-6BD9-4C2F-827B-EA4A5A5AF401}"/>
              </a:ext>
            </a:extLst>
          </p:cNvPr>
          <p:cNvPicPr>
            <a:picLocks noChangeAspect="1"/>
          </p:cNvPicPr>
          <p:nvPr/>
        </p:nvPicPr>
        <p:blipFill>
          <a:blip r:embed="rId2"/>
          <a:stretch>
            <a:fillRect/>
          </a:stretch>
        </p:blipFill>
        <p:spPr>
          <a:xfrm>
            <a:off x="5123949" y="321177"/>
            <a:ext cx="4534881" cy="2807657"/>
          </a:xfrm>
          <a:prstGeom prst="rect">
            <a:avLst/>
          </a:prstGeom>
        </p:spPr>
      </p:pic>
      <p:sp>
        <p:nvSpPr>
          <p:cNvPr id="4" name="Tekstiruutu 3">
            <a:extLst>
              <a:ext uri="{FF2B5EF4-FFF2-40B4-BE49-F238E27FC236}">
                <a16:creationId xmlns:a16="http://schemas.microsoft.com/office/drawing/2014/main" id="{90383697-276F-494E-8331-EE0E6D9DDD46}"/>
              </a:ext>
            </a:extLst>
          </p:cNvPr>
          <p:cNvSpPr txBox="1"/>
          <p:nvPr/>
        </p:nvSpPr>
        <p:spPr>
          <a:xfrm>
            <a:off x="5123949" y="3796514"/>
            <a:ext cx="6603987" cy="1200329"/>
          </a:xfrm>
          <a:prstGeom prst="rect">
            <a:avLst/>
          </a:prstGeom>
          <a:noFill/>
        </p:spPr>
        <p:txBody>
          <a:bodyPr wrap="none" rtlCol="0">
            <a:spAutoFit/>
          </a:bodyPr>
          <a:lstStyle/>
          <a:p>
            <a:pPr marL="285750" indent="-285750">
              <a:buFont typeface="Arial" panose="020B0604020202020204" pitchFamily="34" charset="0"/>
              <a:buChar char="•"/>
            </a:pPr>
            <a:r>
              <a:rPr lang="fi-FI" dirty="0" err="1"/>
              <a:t>Ellipse</a:t>
            </a:r>
            <a:r>
              <a:rPr lang="fi-FI" dirty="0"/>
              <a:t> </a:t>
            </a:r>
            <a:r>
              <a:rPr lang="fi-FI" dirty="0" err="1"/>
              <a:t>axes</a:t>
            </a:r>
            <a:r>
              <a:rPr lang="fi-FI" dirty="0"/>
              <a:t> </a:t>
            </a:r>
            <a:r>
              <a:rPr lang="fi-FI" dirty="0" err="1"/>
              <a:t>proportional</a:t>
            </a:r>
            <a:r>
              <a:rPr lang="fi-FI" dirty="0"/>
              <a:t> to </a:t>
            </a:r>
            <a:r>
              <a:rPr lang="fi-FI" dirty="0" err="1"/>
              <a:t>the</a:t>
            </a:r>
            <a:r>
              <a:rPr lang="fi-FI" dirty="0"/>
              <a:t> </a:t>
            </a:r>
            <a:r>
              <a:rPr lang="fi-FI" dirty="0" err="1"/>
              <a:t>standard</a:t>
            </a:r>
            <a:r>
              <a:rPr lang="fi-FI" dirty="0"/>
              <a:t> </a:t>
            </a:r>
            <a:r>
              <a:rPr lang="fi-FI" dirty="0" err="1"/>
              <a:t>deviation</a:t>
            </a:r>
            <a:r>
              <a:rPr lang="fi-FI" dirty="0"/>
              <a:t> of </a:t>
            </a:r>
            <a:r>
              <a:rPr lang="fi-FI" dirty="0" err="1"/>
              <a:t>the</a:t>
            </a:r>
            <a:r>
              <a:rPr lang="fi-FI" dirty="0"/>
              <a:t> </a:t>
            </a:r>
            <a:r>
              <a:rPr lang="fi-FI" dirty="0" err="1"/>
              <a:t>location</a:t>
            </a:r>
            <a:br>
              <a:rPr lang="fi-FI" dirty="0"/>
            </a:br>
            <a:r>
              <a:rPr lang="fi-FI" dirty="0"/>
              <a:t>(2*std, </a:t>
            </a:r>
            <a:r>
              <a:rPr lang="fi-FI" dirty="0" err="1"/>
              <a:t>corresponding</a:t>
            </a:r>
            <a:r>
              <a:rPr lang="fi-FI" dirty="0"/>
              <a:t> to 95% </a:t>
            </a:r>
            <a:r>
              <a:rPr lang="fi-FI" dirty="0" err="1"/>
              <a:t>probability</a:t>
            </a:r>
            <a:r>
              <a:rPr lang="fi-FI" dirty="0"/>
              <a:t>)</a:t>
            </a:r>
          </a:p>
          <a:p>
            <a:pPr marL="285750" indent="-285750">
              <a:buFont typeface="Arial" panose="020B0604020202020204" pitchFamily="34" charset="0"/>
              <a:buChar char="•"/>
            </a:pPr>
            <a:r>
              <a:rPr lang="fi-FI" dirty="0"/>
              <a:t>Arrow </a:t>
            </a:r>
            <a:r>
              <a:rPr lang="fi-FI" dirty="0" err="1"/>
              <a:t>direction</a:t>
            </a:r>
            <a:r>
              <a:rPr lang="fi-FI" dirty="0"/>
              <a:t> and </a:t>
            </a:r>
            <a:r>
              <a:rPr lang="fi-FI" dirty="0" err="1"/>
              <a:t>length</a:t>
            </a:r>
            <a:r>
              <a:rPr lang="fi-FI" dirty="0"/>
              <a:t> </a:t>
            </a:r>
            <a:r>
              <a:rPr lang="fi-FI" dirty="0" err="1"/>
              <a:t>proportional</a:t>
            </a:r>
            <a:r>
              <a:rPr lang="fi-FI" dirty="0"/>
              <a:t> to </a:t>
            </a:r>
            <a:r>
              <a:rPr lang="fi-FI" dirty="0" err="1"/>
              <a:t>velocity</a:t>
            </a:r>
            <a:r>
              <a:rPr lang="fi-FI" dirty="0"/>
              <a:t> (</a:t>
            </a:r>
            <a:r>
              <a:rPr lang="fi-FI" dirty="0" err="1"/>
              <a:t>measured</a:t>
            </a:r>
            <a:br>
              <a:rPr lang="fi-FI" dirty="0"/>
            </a:br>
            <a:r>
              <a:rPr lang="fi-FI" dirty="0"/>
              <a:t>in </a:t>
            </a:r>
            <a:r>
              <a:rPr lang="fi-FI" dirty="0" err="1"/>
              <a:t>pixels</a:t>
            </a:r>
            <a:r>
              <a:rPr lang="fi-FI" dirty="0"/>
              <a:t>/</a:t>
            </a:r>
            <a:r>
              <a:rPr lang="fi-FI" dirty="0" err="1"/>
              <a:t>second</a:t>
            </a:r>
            <a:r>
              <a:rPr lang="fi-FI" dirty="0"/>
              <a:t>)</a:t>
            </a:r>
            <a:endParaRPr lang="en-GB" dirty="0"/>
          </a:p>
        </p:txBody>
      </p:sp>
    </p:spTree>
    <p:extLst>
      <p:ext uri="{BB962C8B-B14F-4D97-AF65-F5344CB8AC3E}">
        <p14:creationId xmlns:p14="http://schemas.microsoft.com/office/powerpoint/2010/main" val="11666090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Object Retention</a:t>
            </a:r>
          </a:p>
        </p:txBody>
      </p:sp>
      <p:pic>
        <p:nvPicPr>
          <p:cNvPr id="3" name="Kuva 2">
            <a:extLst>
              <a:ext uri="{FF2B5EF4-FFF2-40B4-BE49-F238E27FC236}">
                <a16:creationId xmlns:a16="http://schemas.microsoft.com/office/drawing/2014/main" id="{9075D5FA-6BD9-4C2F-827B-EA4A5A5AF401}"/>
              </a:ext>
            </a:extLst>
          </p:cNvPr>
          <p:cNvPicPr>
            <a:picLocks noChangeAspect="1"/>
          </p:cNvPicPr>
          <p:nvPr/>
        </p:nvPicPr>
        <p:blipFill>
          <a:blip r:embed="rId2"/>
          <a:stretch>
            <a:fillRect/>
          </a:stretch>
        </p:blipFill>
        <p:spPr>
          <a:xfrm>
            <a:off x="5123949" y="321177"/>
            <a:ext cx="4534881" cy="2807657"/>
          </a:xfrm>
          <a:prstGeom prst="rect">
            <a:avLst/>
          </a:prstGeom>
        </p:spPr>
      </p:pic>
      <p:sp>
        <p:nvSpPr>
          <p:cNvPr id="2" name="Tekstiruutu 1">
            <a:extLst>
              <a:ext uri="{FF2B5EF4-FFF2-40B4-BE49-F238E27FC236}">
                <a16:creationId xmlns:a16="http://schemas.microsoft.com/office/drawing/2014/main" id="{1CD2F122-26DE-486E-94A3-0F383E129330}"/>
              </a:ext>
            </a:extLst>
          </p:cNvPr>
          <p:cNvSpPr txBox="1"/>
          <p:nvPr/>
        </p:nvSpPr>
        <p:spPr>
          <a:xfrm>
            <a:off x="5123949" y="3824839"/>
            <a:ext cx="6494310" cy="646331"/>
          </a:xfrm>
          <a:prstGeom prst="rect">
            <a:avLst/>
          </a:prstGeom>
          <a:noFill/>
        </p:spPr>
        <p:txBody>
          <a:bodyPr wrap="square" rtlCol="0">
            <a:spAutoFit/>
          </a:bodyPr>
          <a:lstStyle/>
          <a:p>
            <a:r>
              <a:rPr lang="fi-FI" dirty="0"/>
              <a:t>Image </a:t>
            </a:r>
            <a:r>
              <a:rPr lang="fi-FI" dirty="0" err="1"/>
              <a:t>objects</a:t>
            </a:r>
            <a:r>
              <a:rPr lang="fi-FI" dirty="0"/>
              <a:t> </a:t>
            </a:r>
            <a:r>
              <a:rPr lang="fi-FI" dirty="0" err="1"/>
              <a:t>are</a:t>
            </a:r>
            <a:r>
              <a:rPr lang="fi-FI" dirty="0"/>
              <a:t> </a:t>
            </a:r>
            <a:r>
              <a:rPr lang="fi-FI" dirty="0" err="1"/>
              <a:t>removed</a:t>
            </a:r>
            <a:r>
              <a:rPr lang="fi-FI" dirty="0"/>
              <a:t> </a:t>
            </a:r>
            <a:r>
              <a:rPr lang="fi-FI" dirty="0" err="1"/>
              <a:t>if</a:t>
            </a:r>
            <a:r>
              <a:rPr lang="fi-FI" dirty="0"/>
              <a:t> </a:t>
            </a:r>
            <a:r>
              <a:rPr lang="fi-FI" dirty="0" err="1"/>
              <a:t>not</a:t>
            </a:r>
            <a:r>
              <a:rPr lang="fi-FI" dirty="0"/>
              <a:t> </a:t>
            </a:r>
            <a:r>
              <a:rPr lang="fi-FI" dirty="0" err="1"/>
              <a:t>detected</a:t>
            </a:r>
            <a:r>
              <a:rPr lang="fi-FI" dirty="0"/>
              <a:t> in RETENTION_COUNT_MAX (30) </a:t>
            </a:r>
            <a:r>
              <a:rPr lang="fi-FI" dirty="0" err="1"/>
              <a:t>successive</a:t>
            </a:r>
            <a:r>
              <a:rPr lang="fi-FI" dirty="0"/>
              <a:t> </a:t>
            </a:r>
            <a:r>
              <a:rPr lang="fi-FI" dirty="0" err="1"/>
              <a:t>frames</a:t>
            </a:r>
            <a:r>
              <a:rPr lang="fi-FI" dirty="0"/>
              <a:t>.</a:t>
            </a:r>
            <a:endParaRPr lang="en-GB" dirty="0"/>
          </a:p>
        </p:txBody>
      </p:sp>
    </p:spTree>
    <p:extLst>
      <p:ext uri="{BB962C8B-B14F-4D97-AF65-F5344CB8AC3E}">
        <p14:creationId xmlns:p14="http://schemas.microsoft.com/office/powerpoint/2010/main" val="3774969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Distance Estimation</a:t>
            </a:r>
          </a:p>
        </p:txBody>
      </p:sp>
      <p:cxnSp>
        <p:nvCxnSpPr>
          <p:cNvPr id="6" name="Suora yhdysviiva 5">
            <a:extLst>
              <a:ext uri="{FF2B5EF4-FFF2-40B4-BE49-F238E27FC236}">
                <a16:creationId xmlns:a16="http://schemas.microsoft.com/office/drawing/2014/main" id="{9F6558A5-B627-4DD5-84C3-F39E570FC91A}"/>
              </a:ext>
            </a:extLst>
          </p:cNvPr>
          <p:cNvCxnSpPr/>
          <p:nvPr/>
        </p:nvCxnSpPr>
        <p:spPr>
          <a:xfrm>
            <a:off x="5306190" y="1988986"/>
            <a:ext cx="5346237" cy="4672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uora yhdysviiva 7">
            <a:extLst>
              <a:ext uri="{FF2B5EF4-FFF2-40B4-BE49-F238E27FC236}">
                <a16:creationId xmlns:a16="http://schemas.microsoft.com/office/drawing/2014/main" id="{28A421F8-587E-487E-A72D-63942395C22C}"/>
              </a:ext>
            </a:extLst>
          </p:cNvPr>
          <p:cNvCxnSpPr>
            <a:cxnSpLocks/>
          </p:cNvCxnSpPr>
          <p:nvPr/>
        </p:nvCxnSpPr>
        <p:spPr>
          <a:xfrm>
            <a:off x="6474219" y="1044551"/>
            <a:ext cx="0" cy="1096279"/>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uora yhdysviiva 18">
            <a:extLst>
              <a:ext uri="{FF2B5EF4-FFF2-40B4-BE49-F238E27FC236}">
                <a16:creationId xmlns:a16="http://schemas.microsoft.com/office/drawing/2014/main" id="{B2CE1E28-CE20-4B76-B339-6A57667689F6}"/>
              </a:ext>
            </a:extLst>
          </p:cNvPr>
          <p:cNvCxnSpPr/>
          <p:nvPr/>
        </p:nvCxnSpPr>
        <p:spPr>
          <a:xfrm>
            <a:off x="9924911" y="660770"/>
            <a:ext cx="0" cy="76756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Suora yhdysviiva 20">
            <a:extLst>
              <a:ext uri="{FF2B5EF4-FFF2-40B4-BE49-F238E27FC236}">
                <a16:creationId xmlns:a16="http://schemas.microsoft.com/office/drawing/2014/main" id="{CCB01C45-98CC-40A7-BD3D-9FCF287E47C3}"/>
              </a:ext>
            </a:extLst>
          </p:cNvPr>
          <p:cNvCxnSpPr/>
          <p:nvPr/>
        </p:nvCxnSpPr>
        <p:spPr>
          <a:xfrm flipV="1">
            <a:off x="5306190" y="660770"/>
            <a:ext cx="4618721" cy="1328216"/>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uora yhdysviiva 22">
            <a:extLst>
              <a:ext uri="{FF2B5EF4-FFF2-40B4-BE49-F238E27FC236}">
                <a16:creationId xmlns:a16="http://schemas.microsoft.com/office/drawing/2014/main" id="{866A79DA-AB0B-4D93-BADC-4C7E583456C8}"/>
              </a:ext>
            </a:extLst>
          </p:cNvPr>
          <p:cNvCxnSpPr/>
          <p:nvPr/>
        </p:nvCxnSpPr>
        <p:spPr>
          <a:xfrm flipH="1">
            <a:off x="5306190" y="1428332"/>
            <a:ext cx="4618721" cy="560654"/>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uora yhdysviiva 26">
            <a:extLst>
              <a:ext uri="{FF2B5EF4-FFF2-40B4-BE49-F238E27FC236}">
                <a16:creationId xmlns:a16="http://schemas.microsoft.com/office/drawing/2014/main" id="{E29FD974-A49B-4117-BDC9-08EC339441D8}"/>
              </a:ext>
            </a:extLst>
          </p:cNvPr>
          <p:cNvCxnSpPr>
            <a:cxnSpLocks/>
          </p:cNvCxnSpPr>
          <p:nvPr/>
        </p:nvCxnSpPr>
        <p:spPr>
          <a:xfrm>
            <a:off x="6474219" y="1641915"/>
            <a:ext cx="0" cy="23360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9" name="Suora yhdysviiva 28">
            <a:extLst>
              <a:ext uri="{FF2B5EF4-FFF2-40B4-BE49-F238E27FC236}">
                <a16:creationId xmlns:a16="http://schemas.microsoft.com/office/drawing/2014/main" id="{E36E158A-F799-403B-8C52-1CCC130E5403}"/>
              </a:ext>
            </a:extLst>
          </p:cNvPr>
          <p:cNvCxnSpPr/>
          <p:nvPr/>
        </p:nvCxnSpPr>
        <p:spPr>
          <a:xfrm flipH="1">
            <a:off x="5352911" y="1044551"/>
            <a:ext cx="4572000" cy="944435"/>
          </a:xfrm>
          <a:prstGeom prst="line">
            <a:avLst/>
          </a:prstGeom>
          <a:ln>
            <a:prstDash val="dashDot"/>
          </a:ln>
        </p:spPr>
        <p:style>
          <a:lnRef idx="1">
            <a:schemeClr val="accent1"/>
          </a:lnRef>
          <a:fillRef idx="0">
            <a:schemeClr val="accent1"/>
          </a:fillRef>
          <a:effectRef idx="0">
            <a:schemeClr val="accent1"/>
          </a:effectRef>
          <a:fontRef idx="minor">
            <a:schemeClr val="tx1"/>
          </a:fontRef>
        </p:style>
      </p:cxnSp>
      <p:cxnSp>
        <p:nvCxnSpPr>
          <p:cNvPr id="31" name="Suora nuoliyhdysviiva 30">
            <a:extLst>
              <a:ext uri="{FF2B5EF4-FFF2-40B4-BE49-F238E27FC236}">
                <a16:creationId xmlns:a16="http://schemas.microsoft.com/office/drawing/2014/main" id="{F86281E7-0436-410D-A12D-5A141B7DD96C}"/>
              </a:ext>
            </a:extLst>
          </p:cNvPr>
          <p:cNvCxnSpPr>
            <a:cxnSpLocks/>
          </p:cNvCxnSpPr>
          <p:nvPr/>
        </p:nvCxnSpPr>
        <p:spPr>
          <a:xfrm>
            <a:off x="5306190" y="2322709"/>
            <a:ext cx="1168029" cy="0"/>
          </a:xfrm>
          <a:prstGeom prst="straightConnector1">
            <a:avLst/>
          </a:prstGeom>
          <a:ln>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38" name="Tekstiruutu 37">
            <a:extLst>
              <a:ext uri="{FF2B5EF4-FFF2-40B4-BE49-F238E27FC236}">
                <a16:creationId xmlns:a16="http://schemas.microsoft.com/office/drawing/2014/main" id="{376247A3-7A3F-4A61-AFFF-FC5DAE6C21BE}"/>
              </a:ext>
            </a:extLst>
          </p:cNvPr>
          <p:cNvSpPr txBox="1"/>
          <p:nvPr/>
        </p:nvSpPr>
        <p:spPr>
          <a:xfrm>
            <a:off x="5661573" y="2098369"/>
            <a:ext cx="223138" cy="246221"/>
          </a:xfrm>
          <a:prstGeom prst="rect">
            <a:avLst/>
          </a:prstGeom>
          <a:noFill/>
        </p:spPr>
        <p:txBody>
          <a:bodyPr wrap="none" rtlCol="0">
            <a:spAutoFit/>
          </a:bodyPr>
          <a:lstStyle/>
          <a:p>
            <a:r>
              <a:rPr lang="fi-FI" sz="1000" dirty="0"/>
              <a:t>f</a:t>
            </a:r>
            <a:endParaRPr lang="en-GB" sz="1000" dirty="0"/>
          </a:p>
        </p:txBody>
      </p:sp>
      <p:sp>
        <p:nvSpPr>
          <p:cNvPr id="39" name="Tekstiruutu 38">
            <a:extLst>
              <a:ext uri="{FF2B5EF4-FFF2-40B4-BE49-F238E27FC236}">
                <a16:creationId xmlns:a16="http://schemas.microsoft.com/office/drawing/2014/main" id="{90F5106F-FDBC-4746-8D7C-71F847C292FB}"/>
              </a:ext>
            </a:extLst>
          </p:cNvPr>
          <p:cNvSpPr txBox="1"/>
          <p:nvPr/>
        </p:nvSpPr>
        <p:spPr>
          <a:xfrm>
            <a:off x="5217982" y="1762878"/>
            <a:ext cx="258404" cy="246221"/>
          </a:xfrm>
          <a:prstGeom prst="rect">
            <a:avLst/>
          </a:prstGeom>
          <a:noFill/>
        </p:spPr>
        <p:txBody>
          <a:bodyPr wrap="none" rtlCol="0">
            <a:spAutoFit/>
          </a:bodyPr>
          <a:lstStyle/>
          <a:p>
            <a:r>
              <a:rPr lang="fi-FI" sz="1000" dirty="0"/>
              <a:t>A</a:t>
            </a:r>
            <a:endParaRPr lang="en-GB" sz="1000" dirty="0"/>
          </a:p>
        </p:txBody>
      </p:sp>
      <p:sp>
        <p:nvSpPr>
          <p:cNvPr id="40" name="Tekstiruutu 39">
            <a:extLst>
              <a:ext uri="{FF2B5EF4-FFF2-40B4-BE49-F238E27FC236}">
                <a16:creationId xmlns:a16="http://schemas.microsoft.com/office/drawing/2014/main" id="{8B311162-20B7-4224-AF2F-E911644EF9B1}"/>
              </a:ext>
            </a:extLst>
          </p:cNvPr>
          <p:cNvSpPr txBox="1"/>
          <p:nvPr/>
        </p:nvSpPr>
        <p:spPr>
          <a:xfrm>
            <a:off x="6415269" y="1786429"/>
            <a:ext cx="255198" cy="246221"/>
          </a:xfrm>
          <a:prstGeom prst="rect">
            <a:avLst/>
          </a:prstGeom>
          <a:noFill/>
        </p:spPr>
        <p:txBody>
          <a:bodyPr wrap="none" rtlCol="0">
            <a:spAutoFit/>
          </a:bodyPr>
          <a:lstStyle/>
          <a:p>
            <a:r>
              <a:rPr lang="fi-FI" sz="1000" dirty="0"/>
              <a:t>B</a:t>
            </a:r>
            <a:endParaRPr lang="en-GB" sz="1000" dirty="0"/>
          </a:p>
        </p:txBody>
      </p:sp>
      <p:sp>
        <p:nvSpPr>
          <p:cNvPr id="41" name="Tekstiruutu 40">
            <a:extLst>
              <a:ext uri="{FF2B5EF4-FFF2-40B4-BE49-F238E27FC236}">
                <a16:creationId xmlns:a16="http://schemas.microsoft.com/office/drawing/2014/main" id="{864F2AD7-4F61-4819-9983-77AA3085009B}"/>
              </a:ext>
            </a:extLst>
          </p:cNvPr>
          <p:cNvSpPr txBox="1"/>
          <p:nvPr/>
        </p:nvSpPr>
        <p:spPr>
          <a:xfrm>
            <a:off x="9905872" y="1346469"/>
            <a:ext cx="253596" cy="246221"/>
          </a:xfrm>
          <a:prstGeom prst="rect">
            <a:avLst/>
          </a:prstGeom>
          <a:noFill/>
        </p:spPr>
        <p:txBody>
          <a:bodyPr wrap="none" rtlCol="0">
            <a:spAutoFit/>
          </a:bodyPr>
          <a:lstStyle/>
          <a:p>
            <a:r>
              <a:rPr lang="fi-FI" sz="1000" dirty="0"/>
              <a:t>C</a:t>
            </a:r>
            <a:endParaRPr lang="en-GB" sz="1000" dirty="0"/>
          </a:p>
        </p:txBody>
      </p:sp>
      <p:sp>
        <p:nvSpPr>
          <p:cNvPr id="42" name="Tekstiruutu 41">
            <a:extLst>
              <a:ext uri="{FF2B5EF4-FFF2-40B4-BE49-F238E27FC236}">
                <a16:creationId xmlns:a16="http://schemas.microsoft.com/office/drawing/2014/main" id="{217A0AC9-9287-448F-8473-262DB4324635}"/>
              </a:ext>
            </a:extLst>
          </p:cNvPr>
          <p:cNvSpPr txBox="1"/>
          <p:nvPr/>
        </p:nvSpPr>
        <p:spPr>
          <a:xfrm>
            <a:off x="9886321" y="496412"/>
            <a:ext cx="263214" cy="246221"/>
          </a:xfrm>
          <a:prstGeom prst="rect">
            <a:avLst/>
          </a:prstGeom>
          <a:noFill/>
        </p:spPr>
        <p:txBody>
          <a:bodyPr wrap="none" rtlCol="0">
            <a:spAutoFit/>
          </a:bodyPr>
          <a:lstStyle/>
          <a:p>
            <a:r>
              <a:rPr lang="fi-FI" sz="1000" dirty="0"/>
              <a:t>D</a:t>
            </a:r>
            <a:endParaRPr lang="en-GB" sz="1000" dirty="0"/>
          </a:p>
        </p:txBody>
      </p:sp>
      <p:sp>
        <p:nvSpPr>
          <p:cNvPr id="43" name="Tekstiruutu 42">
            <a:extLst>
              <a:ext uri="{FF2B5EF4-FFF2-40B4-BE49-F238E27FC236}">
                <a16:creationId xmlns:a16="http://schemas.microsoft.com/office/drawing/2014/main" id="{B1C8CCE1-2893-4490-B269-2C100882C923}"/>
              </a:ext>
            </a:extLst>
          </p:cNvPr>
          <p:cNvSpPr txBox="1"/>
          <p:nvPr/>
        </p:nvSpPr>
        <p:spPr>
          <a:xfrm>
            <a:off x="6423510" y="1375581"/>
            <a:ext cx="247184" cy="246221"/>
          </a:xfrm>
          <a:prstGeom prst="rect">
            <a:avLst/>
          </a:prstGeom>
          <a:noFill/>
        </p:spPr>
        <p:txBody>
          <a:bodyPr wrap="none" rtlCol="0">
            <a:spAutoFit/>
          </a:bodyPr>
          <a:lstStyle/>
          <a:p>
            <a:r>
              <a:rPr lang="fi-FI" sz="1000" dirty="0"/>
              <a:t>E</a:t>
            </a:r>
            <a:endParaRPr lang="en-GB" sz="1000" dirty="0"/>
          </a:p>
        </p:txBody>
      </p:sp>
      <p:sp>
        <p:nvSpPr>
          <p:cNvPr id="44" name="Tekstiruutu 43">
            <a:extLst>
              <a:ext uri="{FF2B5EF4-FFF2-40B4-BE49-F238E27FC236}">
                <a16:creationId xmlns:a16="http://schemas.microsoft.com/office/drawing/2014/main" id="{7E641705-9904-40D3-9EBE-21A6368ACD27}"/>
              </a:ext>
            </a:extLst>
          </p:cNvPr>
          <p:cNvSpPr txBox="1"/>
          <p:nvPr/>
        </p:nvSpPr>
        <p:spPr>
          <a:xfrm>
            <a:off x="10159468" y="914400"/>
            <a:ext cx="251992" cy="246221"/>
          </a:xfrm>
          <a:prstGeom prst="rect">
            <a:avLst/>
          </a:prstGeom>
          <a:noFill/>
        </p:spPr>
        <p:txBody>
          <a:bodyPr wrap="none" rtlCol="0">
            <a:spAutoFit/>
          </a:bodyPr>
          <a:lstStyle/>
          <a:p>
            <a:r>
              <a:rPr lang="fi-FI" sz="1000" dirty="0"/>
              <a:t>h</a:t>
            </a:r>
            <a:endParaRPr lang="en-GB" sz="1000" dirty="0"/>
          </a:p>
        </p:txBody>
      </p:sp>
      <p:cxnSp>
        <p:nvCxnSpPr>
          <p:cNvPr id="45" name="Suora nuoliyhdysviiva 44">
            <a:extLst>
              <a:ext uri="{FF2B5EF4-FFF2-40B4-BE49-F238E27FC236}">
                <a16:creationId xmlns:a16="http://schemas.microsoft.com/office/drawing/2014/main" id="{C6B70DFB-6EE8-4028-AA1D-002A40AA0CF2}"/>
              </a:ext>
            </a:extLst>
          </p:cNvPr>
          <p:cNvCxnSpPr>
            <a:cxnSpLocks/>
            <a:stCxn id="42" idx="3"/>
            <a:endCxn id="41" idx="3"/>
          </p:cNvCxnSpPr>
          <p:nvPr/>
        </p:nvCxnSpPr>
        <p:spPr>
          <a:xfrm>
            <a:off x="10149535" y="619523"/>
            <a:ext cx="9933" cy="850057"/>
          </a:xfrm>
          <a:prstGeom prst="straightConnector1">
            <a:avLst/>
          </a:prstGeom>
          <a:ln>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8" name="Suora nuoliyhdysviiva 47">
            <a:extLst>
              <a:ext uri="{FF2B5EF4-FFF2-40B4-BE49-F238E27FC236}">
                <a16:creationId xmlns:a16="http://schemas.microsoft.com/office/drawing/2014/main" id="{83020111-5550-410C-A484-FF413A715B4B}"/>
              </a:ext>
            </a:extLst>
          </p:cNvPr>
          <p:cNvCxnSpPr>
            <a:cxnSpLocks/>
          </p:cNvCxnSpPr>
          <p:nvPr/>
        </p:nvCxnSpPr>
        <p:spPr>
          <a:xfrm>
            <a:off x="6588241" y="1602176"/>
            <a:ext cx="0" cy="254364"/>
          </a:xfrm>
          <a:prstGeom prst="straightConnector1">
            <a:avLst/>
          </a:prstGeom>
          <a:ln>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3" name="Tekstiruutu 52">
            <a:extLst>
              <a:ext uri="{FF2B5EF4-FFF2-40B4-BE49-F238E27FC236}">
                <a16:creationId xmlns:a16="http://schemas.microsoft.com/office/drawing/2014/main" id="{7C5A0935-B93A-40DD-8F8E-2E67ADE76B70}"/>
              </a:ext>
            </a:extLst>
          </p:cNvPr>
          <p:cNvSpPr txBox="1"/>
          <p:nvPr/>
        </p:nvSpPr>
        <p:spPr>
          <a:xfrm>
            <a:off x="6599850" y="1608075"/>
            <a:ext cx="280846" cy="246221"/>
          </a:xfrm>
          <a:prstGeom prst="rect">
            <a:avLst/>
          </a:prstGeom>
          <a:noFill/>
        </p:spPr>
        <p:txBody>
          <a:bodyPr wrap="none" rtlCol="0">
            <a:spAutoFit/>
          </a:bodyPr>
          <a:lstStyle/>
          <a:p>
            <a:r>
              <a:rPr lang="fi-FI" sz="1000" dirty="0"/>
              <a:t>h</a:t>
            </a:r>
            <a:r>
              <a:rPr lang="fi-FI" sz="1000" baseline="-25000" dirty="0"/>
              <a:t>i</a:t>
            </a:r>
            <a:endParaRPr lang="en-GB" sz="1000" baseline="-25000" dirty="0"/>
          </a:p>
        </p:txBody>
      </p:sp>
      <p:sp>
        <p:nvSpPr>
          <p:cNvPr id="51" name="Tekstiruutu 50">
            <a:extLst>
              <a:ext uri="{FF2B5EF4-FFF2-40B4-BE49-F238E27FC236}">
                <a16:creationId xmlns:a16="http://schemas.microsoft.com/office/drawing/2014/main" id="{813DD17E-EED8-4391-A4A1-73CDED3C4BE0}"/>
              </a:ext>
            </a:extLst>
          </p:cNvPr>
          <p:cNvSpPr txBox="1"/>
          <p:nvPr/>
        </p:nvSpPr>
        <p:spPr>
          <a:xfrm>
            <a:off x="5227994" y="2926541"/>
            <a:ext cx="3033138" cy="369332"/>
          </a:xfrm>
          <a:prstGeom prst="rect">
            <a:avLst/>
          </a:prstGeom>
          <a:noFill/>
        </p:spPr>
        <p:txBody>
          <a:bodyPr wrap="none" rtlCol="0">
            <a:spAutoFit/>
          </a:bodyPr>
          <a:lstStyle/>
          <a:p>
            <a:r>
              <a:rPr lang="fi-FI" dirty="0" err="1"/>
              <a:t>Similar</a:t>
            </a:r>
            <a:r>
              <a:rPr lang="fi-FI" dirty="0"/>
              <a:t> </a:t>
            </a:r>
            <a:r>
              <a:rPr lang="fi-FI" dirty="0" err="1"/>
              <a:t>triangles</a:t>
            </a:r>
            <a:r>
              <a:rPr lang="fi-FI" dirty="0"/>
              <a:t> AGE and AFD:</a:t>
            </a:r>
          </a:p>
        </p:txBody>
      </p:sp>
      <mc:AlternateContent xmlns:mc="http://schemas.openxmlformats.org/markup-compatibility/2006" xmlns:a14="http://schemas.microsoft.com/office/drawing/2010/main">
        <mc:Choice Requires="a14">
          <p:sp>
            <p:nvSpPr>
              <p:cNvPr id="52" name="Tekstiruutu 51">
                <a:extLst>
                  <a:ext uri="{FF2B5EF4-FFF2-40B4-BE49-F238E27FC236}">
                    <a16:creationId xmlns:a16="http://schemas.microsoft.com/office/drawing/2014/main" id="{84F73945-8B60-460F-BC87-0DE69F763864}"/>
                  </a:ext>
                </a:extLst>
              </p:cNvPr>
              <p:cNvSpPr txBox="1"/>
              <p:nvPr/>
            </p:nvSpPr>
            <p:spPr>
              <a:xfrm>
                <a:off x="5217982" y="3780217"/>
                <a:ext cx="3705886" cy="81297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GB" i="1" smtClean="0">
                              <a:latin typeface="Cambria Math" panose="02040503050406030204" pitchFamily="18" charset="0"/>
                            </a:rPr>
                          </m:ctrlPr>
                        </m:fPr>
                        <m:num>
                          <m:sSub>
                            <m:sSubPr>
                              <m:ctrlPr>
                                <a:rPr lang="en-GB" i="1" smtClean="0">
                                  <a:latin typeface="Cambria Math" panose="02040503050406030204" pitchFamily="18" charset="0"/>
                                </a:rPr>
                              </m:ctrlPr>
                            </m:sSubPr>
                            <m:e>
                              <m:r>
                                <a:rPr lang="fi-FI" b="0" i="1" smtClean="0">
                                  <a:latin typeface="Cambria Math" panose="02040503050406030204" pitchFamily="18" charset="0"/>
                                </a:rPr>
                                <m:t>0.5∗</m:t>
                              </m:r>
                              <m:r>
                                <a:rPr lang="fi-FI" b="0" i="1" smtClean="0">
                                  <a:latin typeface="Cambria Math" panose="02040503050406030204" pitchFamily="18" charset="0"/>
                                </a:rPr>
                                <m:t>h</m:t>
                              </m:r>
                            </m:e>
                            <m:sub>
                              <m:r>
                                <a:rPr lang="fi-FI" b="0" i="1" smtClean="0">
                                  <a:latin typeface="Cambria Math" panose="02040503050406030204" pitchFamily="18" charset="0"/>
                                </a:rPr>
                                <m:t>𝑖</m:t>
                              </m:r>
                            </m:sub>
                          </m:sSub>
                        </m:num>
                        <m:den>
                          <m:r>
                            <a:rPr lang="fi-FI" b="0" i="1" smtClean="0">
                              <a:latin typeface="Cambria Math" panose="02040503050406030204" pitchFamily="18" charset="0"/>
                            </a:rPr>
                            <m:t>0.5∗</m:t>
                          </m:r>
                          <m:r>
                            <a:rPr lang="fi-FI" b="0" i="1" smtClean="0">
                              <a:latin typeface="Cambria Math" panose="02040503050406030204" pitchFamily="18" charset="0"/>
                            </a:rPr>
                            <m:t>h</m:t>
                          </m:r>
                        </m:den>
                      </m:f>
                      <m:r>
                        <a:rPr lang="en-GB" i="1" smtClean="0">
                          <a:latin typeface="Cambria Math" panose="02040503050406030204" pitchFamily="18" charset="0"/>
                        </a:rPr>
                        <m:t>=</m:t>
                      </m:r>
                      <m:f>
                        <m:fPr>
                          <m:ctrlPr>
                            <a:rPr lang="en-GB" i="1">
                              <a:latin typeface="Cambria Math" panose="02040503050406030204" pitchFamily="18" charset="0"/>
                            </a:rPr>
                          </m:ctrlPr>
                        </m:fPr>
                        <m:num>
                          <m:r>
                            <a:rPr lang="fi-FI" b="0" i="1" smtClean="0">
                              <a:latin typeface="Cambria Math" panose="02040503050406030204" pitchFamily="18" charset="0"/>
                            </a:rPr>
                            <m:t>𝐴𝐺</m:t>
                          </m:r>
                        </m:num>
                        <m:den>
                          <m:r>
                            <a:rPr lang="fi-FI" b="0" i="1" smtClean="0">
                              <a:latin typeface="Cambria Math" panose="02040503050406030204" pitchFamily="18" charset="0"/>
                            </a:rPr>
                            <m:t>𝑑</m:t>
                          </m:r>
                        </m:den>
                      </m:f>
                      <m:r>
                        <a:rPr lang="fi-FI" b="0" i="1" smtClean="0">
                          <a:latin typeface="Cambria Math" panose="02040503050406030204" pitchFamily="18" charset="0"/>
                        </a:rPr>
                        <m:t> =</m:t>
                      </m:r>
                      <m:f>
                        <m:fPr>
                          <m:ctrlPr>
                            <a:rPr lang="en-GB" i="1">
                              <a:latin typeface="Cambria Math" panose="02040503050406030204" pitchFamily="18" charset="0"/>
                            </a:rPr>
                          </m:ctrlPr>
                        </m:fPr>
                        <m:num>
                          <m:f>
                            <m:fPr>
                              <m:ctrlPr>
                                <a:rPr lang="en-GB" i="1">
                                  <a:latin typeface="Cambria Math" panose="02040503050406030204" pitchFamily="18" charset="0"/>
                                </a:rPr>
                              </m:ctrlPr>
                            </m:fPr>
                            <m:num>
                              <m:r>
                                <a:rPr lang="fi-FI" b="0" i="1" smtClean="0">
                                  <a:latin typeface="Cambria Math" panose="02040503050406030204" pitchFamily="18" charset="0"/>
                                </a:rPr>
                                <m:t>𝑓</m:t>
                              </m:r>
                            </m:num>
                            <m:den>
                              <m:r>
                                <m:rPr>
                                  <m:sty m:val="p"/>
                                </m:rPr>
                                <a:rPr lang="fi-FI" b="0" i="0" smtClean="0">
                                  <a:latin typeface="Cambria Math" panose="02040503050406030204" pitchFamily="18" charset="0"/>
                                </a:rPr>
                                <m:t>cos</m:t>
                              </m:r>
                              <m:r>
                                <a:rPr lang="fi-FI" b="0" i="1" smtClean="0">
                                  <a:latin typeface="Cambria Math" panose="02040503050406030204" pitchFamily="18" charset="0"/>
                                </a:rPr>
                                <m:t>⁡(</m:t>
                              </m:r>
                              <m:r>
                                <m:rPr>
                                  <m:sty m:val="p"/>
                                </m:rPr>
                                <a:rPr lang="el-GR" b="0" i="1" smtClean="0">
                                  <a:latin typeface="Cambria Math" panose="02040503050406030204" pitchFamily="18" charset="0"/>
                                </a:rPr>
                                <m:t>α</m:t>
                              </m:r>
                              <m:r>
                                <a:rPr lang="fi-FI" b="0" i="1" smtClean="0">
                                  <a:latin typeface="Cambria Math" panose="02040503050406030204" pitchFamily="18" charset="0"/>
                                </a:rPr>
                                <m:t>)</m:t>
                              </m:r>
                            </m:den>
                          </m:f>
                        </m:num>
                        <m:den>
                          <m:r>
                            <a:rPr lang="fi-FI" b="0" i="1" smtClean="0">
                              <a:latin typeface="Cambria Math" panose="02040503050406030204" pitchFamily="18" charset="0"/>
                            </a:rPr>
                            <m:t>𝑑</m:t>
                          </m:r>
                        </m:den>
                      </m:f>
                      <m:r>
                        <a:rPr lang="fi-FI" b="0" i="1" smtClean="0">
                          <a:latin typeface="Cambria Math" panose="02040503050406030204" pitchFamily="18" charset="0"/>
                        </a:rPr>
                        <m:t>=</m:t>
                      </m:r>
                      <m:f>
                        <m:fPr>
                          <m:ctrlPr>
                            <a:rPr lang="en-GB" i="1">
                              <a:latin typeface="Cambria Math" panose="02040503050406030204" pitchFamily="18" charset="0"/>
                            </a:rPr>
                          </m:ctrlPr>
                        </m:fPr>
                        <m:num>
                          <m:r>
                            <a:rPr lang="fi-FI" b="0" i="1" smtClean="0">
                              <a:latin typeface="Cambria Math" panose="02040503050406030204" pitchFamily="18" charset="0"/>
                            </a:rPr>
                            <m:t>𝑓</m:t>
                          </m:r>
                        </m:num>
                        <m:den>
                          <m:r>
                            <a:rPr lang="fi-FI" b="0" i="1" smtClean="0">
                              <a:latin typeface="Cambria Math" panose="02040503050406030204" pitchFamily="18" charset="0"/>
                            </a:rPr>
                            <m:t>𝑑</m:t>
                          </m:r>
                          <m:r>
                            <a:rPr lang="fi-FI" b="0" i="1" smtClean="0">
                              <a:latin typeface="Cambria Math" panose="02040503050406030204" pitchFamily="18" charset="0"/>
                            </a:rPr>
                            <m:t>∗</m:t>
                          </m:r>
                          <m:r>
                            <m:rPr>
                              <m:sty m:val="p"/>
                            </m:rPr>
                            <a:rPr lang="fi-FI">
                              <a:latin typeface="Cambria Math" panose="02040503050406030204" pitchFamily="18" charset="0"/>
                            </a:rPr>
                            <m:t>cos</m:t>
                          </m:r>
                          <m:r>
                            <a:rPr lang="fi-FI" i="1">
                              <a:latin typeface="Cambria Math" panose="02040503050406030204" pitchFamily="18" charset="0"/>
                            </a:rPr>
                            <m:t>⁡(</m:t>
                          </m:r>
                          <m:r>
                            <m:rPr>
                              <m:sty m:val="p"/>
                            </m:rPr>
                            <a:rPr lang="el-GR" i="1">
                              <a:latin typeface="Cambria Math" panose="02040503050406030204" pitchFamily="18" charset="0"/>
                            </a:rPr>
                            <m:t>α</m:t>
                          </m:r>
                          <m:r>
                            <a:rPr lang="fi-FI" i="1">
                              <a:latin typeface="Cambria Math" panose="02040503050406030204" pitchFamily="18" charset="0"/>
                            </a:rPr>
                            <m:t>)</m:t>
                          </m:r>
                        </m:den>
                      </m:f>
                    </m:oMath>
                  </m:oMathPara>
                </a14:m>
                <a:endParaRPr lang="en-GB" dirty="0"/>
              </a:p>
            </p:txBody>
          </p:sp>
        </mc:Choice>
        <mc:Fallback xmlns="">
          <p:sp>
            <p:nvSpPr>
              <p:cNvPr id="52" name="Tekstiruutu 51">
                <a:extLst>
                  <a:ext uri="{FF2B5EF4-FFF2-40B4-BE49-F238E27FC236}">
                    <a16:creationId xmlns:a16="http://schemas.microsoft.com/office/drawing/2014/main" id="{84F73945-8B60-460F-BC87-0DE69F763864}"/>
                  </a:ext>
                </a:extLst>
              </p:cNvPr>
              <p:cNvSpPr txBox="1">
                <a:spLocks noRot="1" noChangeAspect="1" noMove="1" noResize="1" noEditPoints="1" noAdjustHandles="1" noChangeArrowheads="1" noChangeShapeType="1" noTextEdit="1"/>
              </p:cNvSpPr>
              <p:nvPr/>
            </p:nvSpPr>
            <p:spPr>
              <a:xfrm>
                <a:off x="5217982" y="3780217"/>
                <a:ext cx="3705886" cy="812979"/>
              </a:xfrm>
              <a:prstGeom prst="rect">
                <a:avLst/>
              </a:prstGeom>
              <a:blipFill>
                <a:blip r:embed="rId2"/>
                <a:stretch>
                  <a:fillRect/>
                </a:stretch>
              </a:blipFill>
            </p:spPr>
            <p:txBody>
              <a:bodyPr/>
              <a:lstStyle/>
              <a:p>
                <a:r>
                  <a:rPr lang="en-GB">
                    <a:noFill/>
                  </a:rPr>
                  <a:t> </a:t>
                </a:r>
              </a:p>
            </p:txBody>
          </p:sp>
        </mc:Fallback>
      </mc:AlternateContent>
      <p:sp>
        <p:nvSpPr>
          <p:cNvPr id="56" name="Tekstiruutu 55">
            <a:extLst>
              <a:ext uri="{FF2B5EF4-FFF2-40B4-BE49-F238E27FC236}">
                <a16:creationId xmlns:a16="http://schemas.microsoft.com/office/drawing/2014/main" id="{DF312480-7BF8-4933-9E63-C045F5E5E2AA}"/>
              </a:ext>
            </a:extLst>
          </p:cNvPr>
          <p:cNvSpPr txBox="1"/>
          <p:nvPr/>
        </p:nvSpPr>
        <p:spPr>
          <a:xfrm>
            <a:off x="7201578" y="1722652"/>
            <a:ext cx="256802" cy="246221"/>
          </a:xfrm>
          <a:prstGeom prst="rect">
            <a:avLst/>
          </a:prstGeom>
          <a:noFill/>
        </p:spPr>
        <p:txBody>
          <a:bodyPr wrap="square" rtlCol="0">
            <a:spAutoFit/>
          </a:bodyPr>
          <a:lstStyle/>
          <a:p>
            <a:r>
              <a:rPr lang="fi-FI" sz="1000" dirty="0"/>
              <a:t>α</a:t>
            </a:r>
            <a:endParaRPr lang="en-GB" sz="1000" dirty="0"/>
          </a:p>
        </p:txBody>
      </p:sp>
      <p:sp>
        <p:nvSpPr>
          <p:cNvPr id="54" name="Kaari 53">
            <a:extLst>
              <a:ext uri="{FF2B5EF4-FFF2-40B4-BE49-F238E27FC236}">
                <a16:creationId xmlns:a16="http://schemas.microsoft.com/office/drawing/2014/main" id="{80B39673-8EDB-4DF0-B475-2970AD698F13}"/>
              </a:ext>
            </a:extLst>
          </p:cNvPr>
          <p:cNvSpPr/>
          <p:nvPr/>
        </p:nvSpPr>
        <p:spPr>
          <a:xfrm>
            <a:off x="7005330" y="1641915"/>
            <a:ext cx="229319" cy="723821"/>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55" name="Suorakulmio 54">
            <a:extLst>
              <a:ext uri="{FF2B5EF4-FFF2-40B4-BE49-F238E27FC236}">
                <a16:creationId xmlns:a16="http://schemas.microsoft.com/office/drawing/2014/main" id="{0A0D3BA4-3416-495D-8145-803E4C9B9E82}"/>
              </a:ext>
            </a:extLst>
          </p:cNvPr>
          <p:cNvSpPr/>
          <p:nvPr/>
        </p:nvSpPr>
        <p:spPr>
          <a:xfrm>
            <a:off x="5289168" y="5386373"/>
            <a:ext cx="2099984" cy="767558"/>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58" name="Tekstiruutu 57">
                <a:extLst>
                  <a:ext uri="{FF2B5EF4-FFF2-40B4-BE49-F238E27FC236}">
                    <a16:creationId xmlns:a16="http://schemas.microsoft.com/office/drawing/2014/main" id="{77C1A0D6-9DBA-4E2B-BC1F-0992E50026B6}"/>
                  </a:ext>
                </a:extLst>
              </p:cNvPr>
              <p:cNvSpPr txBox="1"/>
              <p:nvPr/>
            </p:nvSpPr>
            <p:spPr>
              <a:xfrm>
                <a:off x="5542986" y="5483438"/>
                <a:ext cx="1559145" cy="573427"/>
              </a:xfrm>
              <a:prstGeom prst="rect">
                <a:avLst/>
              </a:prstGeom>
              <a:noFill/>
              <a:ln>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fi-FI" i="1" smtClean="0">
                          <a:latin typeface="Cambria Math" panose="02040503050406030204" pitchFamily="18" charset="0"/>
                        </a:rPr>
                        <m:t>𝑑</m:t>
                      </m:r>
                      <m:r>
                        <a:rPr lang="en-GB" i="1" smtClean="0">
                          <a:latin typeface="Cambria Math" panose="02040503050406030204" pitchFamily="18" charset="0"/>
                        </a:rPr>
                        <m:t>=</m:t>
                      </m:r>
                      <m:f>
                        <m:fPr>
                          <m:ctrlPr>
                            <a:rPr lang="en-GB" i="1">
                              <a:latin typeface="Cambria Math" panose="02040503050406030204" pitchFamily="18" charset="0"/>
                            </a:rPr>
                          </m:ctrlPr>
                        </m:fPr>
                        <m:num>
                          <m:r>
                            <a:rPr lang="fi-FI" b="0" i="1" smtClean="0">
                              <a:latin typeface="Cambria Math" panose="02040503050406030204" pitchFamily="18" charset="0"/>
                            </a:rPr>
                            <m:t>𝑓</m:t>
                          </m:r>
                          <m:r>
                            <a:rPr lang="fi-FI" b="0" i="1" smtClean="0">
                              <a:latin typeface="Cambria Math" panose="02040503050406030204" pitchFamily="18" charset="0"/>
                            </a:rPr>
                            <m:t>∗</m:t>
                          </m:r>
                          <m:r>
                            <a:rPr lang="fi-FI" b="0" i="1" smtClean="0">
                              <a:latin typeface="Cambria Math" panose="02040503050406030204" pitchFamily="18" charset="0"/>
                            </a:rPr>
                            <m:t>h</m:t>
                          </m:r>
                        </m:num>
                        <m:den>
                          <m:sSub>
                            <m:sSubPr>
                              <m:ctrlPr>
                                <a:rPr lang="en-GB" i="1">
                                  <a:latin typeface="Cambria Math" panose="02040503050406030204" pitchFamily="18" charset="0"/>
                                </a:rPr>
                              </m:ctrlPr>
                            </m:sSubPr>
                            <m:e>
                              <m:func>
                                <m:funcPr>
                                  <m:ctrlPr>
                                    <a:rPr lang="fi-FI" b="0" i="1" smtClean="0">
                                      <a:latin typeface="Cambria Math" panose="02040503050406030204" pitchFamily="18" charset="0"/>
                                    </a:rPr>
                                  </m:ctrlPr>
                                </m:funcPr>
                                <m:fName>
                                  <m:r>
                                    <m:rPr>
                                      <m:sty m:val="p"/>
                                    </m:rPr>
                                    <a:rPr lang="fi-FI" b="0" i="0" smtClean="0">
                                      <a:latin typeface="Cambria Math" panose="02040503050406030204" pitchFamily="18" charset="0"/>
                                    </a:rPr>
                                    <m:t>cos</m:t>
                                  </m:r>
                                </m:fName>
                                <m:e>
                                  <m:d>
                                    <m:dPr>
                                      <m:ctrlPr>
                                        <a:rPr lang="fi-FI" b="0" i="1" smtClean="0">
                                          <a:latin typeface="Cambria Math" panose="02040503050406030204" pitchFamily="18" charset="0"/>
                                        </a:rPr>
                                      </m:ctrlPr>
                                    </m:dPr>
                                    <m:e>
                                      <m:r>
                                        <m:rPr>
                                          <m:sty m:val="p"/>
                                        </m:rPr>
                                        <a:rPr lang="el-GR" i="1">
                                          <a:latin typeface="Cambria Math" panose="02040503050406030204" pitchFamily="18" charset="0"/>
                                        </a:rPr>
                                        <m:t>α</m:t>
                                      </m:r>
                                    </m:e>
                                  </m:d>
                                </m:e>
                              </m:func>
                              <m:r>
                                <a:rPr lang="fi-FI" b="0" i="1" smtClean="0">
                                  <a:latin typeface="Cambria Math" panose="02040503050406030204" pitchFamily="18" charset="0"/>
                                </a:rPr>
                                <m:t>∗</m:t>
                              </m:r>
                              <m:r>
                                <a:rPr lang="fi-FI" i="1">
                                  <a:latin typeface="Cambria Math" panose="02040503050406030204" pitchFamily="18" charset="0"/>
                                </a:rPr>
                                <m:t>h</m:t>
                              </m:r>
                            </m:e>
                            <m:sub>
                              <m:r>
                                <a:rPr lang="fi-FI" i="1">
                                  <a:latin typeface="Cambria Math" panose="02040503050406030204" pitchFamily="18" charset="0"/>
                                </a:rPr>
                                <m:t>𝑖</m:t>
                              </m:r>
                            </m:sub>
                          </m:sSub>
                        </m:den>
                      </m:f>
                    </m:oMath>
                  </m:oMathPara>
                </a14:m>
                <a:endParaRPr lang="en-GB" dirty="0"/>
              </a:p>
            </p:txBody>
          </p:sp>
        </mc:Choice>
        <mc:Fallback xmlns="">
          <p:sp>
            <p:nvSpPr>
              <p:cNvPr id="58" name="Tekstiruutu 57">
                <a:extLst>
                  <a:ext uri="{FF2B5EF4-FFF2-40B4-BE49-F238E27FC236}">
                    <a16:creationId xmlns:a16="http://schemas.microsoft.com/office/drawing/2014/main" id="{77C1A0D6-9DBA-4E2B-BC1F-0992E50026B6}"/>
                  </a:ext>
                </a:extLst>
              </p:cNvPr>
              <p:cNvSpPr txBox="1">
                <a:spLocks noRot="1" noChangeAspect="1" noMove="1" noResize="1" noEditPoints="1" noAdjustHandles="1" noChangeArrowheads="1" noChangeShapeType="1" noTextEdit="1"/>
              </p:cNvSpPr>
              <p:nvPr/>
            </p:nvSpPr>
            <p:spPr>
              <a:xfrm>
                <a:off x="5542986" y="5483438"/>
                <a:ext cx="1559145" cy="573427"/>
              </a:xfrm>
              <a:prstGeom prst="rect">
                <a:avLst/>
              </a:prstGeom>
              <a:blipFill>
                <a:blip r:embed="rId3"/>
                <a:stretch>
                  <a:fillRect/>
                </a:stretch>
              </a:blipFill>
              <a:ln>
                <a:noFill/>
              </a:ln>
            </p:spPr>
            <p:txBody>
              <a:bodyPr/>
              <a:lstStyle/>
              <a:p>
                <a:r>
                  <a:rPr lang="en-GB">
                    <a:noFill/>
                  </a:rPr>
                  <a:t> </a:t>
                </a:r>
              </a:p>
            </p:txBody>
          </p:sp>
        </mc:Fallback>
      </mc:AlternateContent>
      <p:sp>
        <p:nvSpPr>
          <p:cNvPr id="32" name="Tekstiruutu 31">
            <a:extLst>
              <a:ext uri="{FF2B5EF4-FFF2-40B4-BE49-F238E27FC236}">
                <a16:creationId xmlns:a16="http://schemas.microsoft.com/office/drawing/2014/main" id="{6C983EC0-E6C8-4DCE-B288-ACEC0BD994D1}"/>
              </a:ext>
            </a:extLst>
          </p:cNvPr>
          <p:cNvSpPr txBox="1"/>
          <p:nvPr/>
        </p:nvSpPr>
        <p:spPr>
          <a:xfrm>
            <a:off x="9898176" y="904222"/>
            <a:ext cx="243978" cy="246221"/>
          </a:xfrm>
          <a:prstGeom prst="rect">
            <a:avLst/>
          </a:prstGeom>
          <a:noFill/>
        </p:spPr>
        <p:txBody>
          <a:bodyPr wrap="none" rtlCol="0">
            <a:spAutoFit/>
          </a:bodyPr>
          <a:lstStyle/>
          <a:p>
            <a:r>
              <a:rPr lang="fi-FI" sz="1000" dirty="0"/>
              <a:t>F</a:t>
            </a:r>
            <a:endParaRPr lang="en-GB" sz="1000" dirty="0"/>
          </a:p>
        </p:txBody>
      </p:sp>
      <p:sp>
        <p:nvSpPr>
          <p:cNvPr id="33" name="Tekstiruutu 32">
            <a:extLst>
              <a:ext uri="{FF2B5EF4-FFF2-40B4-BE49-F238E27FC236}">
                <a16:creationId xmlns:a16="http://schemas.microsoft.com/office/drawing/2014/main" id="{1E2A27DF-61AF-45F7-8AFC-F37DFD61291E}"/>
              </a:ext>
            </a:extLst>
          </p:cNvPr>
          <p:cNvSpPr txBox="1"/>
          <p:nvPr/>
        </p:nvSpPr>
        <p:spPr>
          <a:xfrm>
            <a:off x="6236819" y="1649283"/>
            <a:ext cx="264816" cy="246221"/>
          </a:xfrm>
          <a:prstGeom prst="rect">
            <a:avLst/>
          </a:prstGeom>
          <a:noFill/>
        </p:spPr>
        <p:txBody>
          <a:bodyPr wrap="none" rtlCol="0">
            <a:spAutoFit/>
          </a:bodyPr>
          <a:lstStyle/>
          <a:p>
            <a:r>
              <a:rPr lang="fi-FI" sz="1000" dirty="0"/>
              <a:t>G</a:t>
            </a:r>
            <a:endParaRPr lang="en-GB" sz="1000" dirty="0"/>
          </a:p>
        </p:txBody>
      </p:sp>
      <p:sp>
        <p:nvSpPr>
          <p:cNvPr id="36" name="Tekstiruutu 35">
            <a:extLst>
              <a:ext uri="{FF2B5EF4-FFF2-40B4-BE49-F238E27FC236}">
                <a16:creationId xmlns:a16="http://schemas.microsoft.com/office/drawing/2014/main" id="{EC13C655-F170-410B-90E7-ABF4873C36E6}"/>
              </a:ext>
            </a:extLst>
          </p:cNvPr>
          <p:cNvSpPr txBox="1"/>
          <p:nvPr/>
        </p:nvSpPr>
        <p:spPr>
          <a:xfrm>
            <a:off x="10582730" y="1557347"/>
            <a:ext cx="1150892" cy="276999"/>
          </a:xfrm>
          <a:prstGeom prst="rect">
            <a:avLst/>
          </a:prstGeom>
          <a:noFill/>
        </p:spPr>
        <p:txBody>
          <a:bodyPr wrap="none" rtlCol="0">
            <a:spAutoFit/>
          </a:bodyPr>
          <a:lstStyle/>
          <a:p>
            <a:r>
              <a:rPr lang="fi-FI" sz="1200" dirty="0"/>
              <a:t>AF=d (</a:t>
            </a:r>
            <a:r>
              <a:rPr lang="fi-FI" sz="1200" dirty="0" err="1"/>
              <a:t>distance</a:t>
            </a:r>
            <a:r>
              <a:rPr lang="fi-FI" sz="1200" dirty="0"/>
              <a:t>)</a:t>
            </a:r>
          </a:p>
        </p:txBody>
      </p:sp>
      <p:sp>
        <p:nvSpPr>
          <p:cNvPr id="2" name="Tekstiruutu 1">
            <a:extLst>
              <a:ext uri="{FF2B5EF4-FFF2-40B4-BE49-F238E27FC236}">
                <a16:creationId xmlns:a16="http://schemas.microsoft.com/office/drawing/2014/main" id="{2077E7C9-74BF-4833-AAD2-203D66AA694D}"/>
              </a:ext>
            </a:extLst>
          </p:cNvPr>
          <p:cNvSpPr txBox="1"/>
          <p:nvPr/>
        </p:nvSpPr>
        <p:spPr>
          <a:xfrm>
            <a:off x="8261132" y="5569156"/>
            <a:ext cx="3635739" cy="584775"/>
          </a:xfrm>
          <a:prstGeom prst="rect">
            <a:avLst/>
          </a:prstGeom>
          <a:noFill/>
        </p:spPr>
        <p:txBody>
          <a:bodyPr wrap="none" rtlCol="0">
            <a:spAutoFit/>
          </a:bodyPr>
          <a:lstStyle/>
          <a:p>
            <a:r>
              <a:rPr lang="fi-FI" sz="1600" dirty="0" err="1"/>
              <a:t>Similar</a:t>
            </a:r>
            <a:r>
              <a:rPr lang="fi-FI" sz="1600" dirty="0"/>
              <a:t> </a:t>
            </a:r>
            <a:r>
              <a:rPr lang="fi-FI" sz="1600" dirty="0" err="1"/>
              <a:t>equations</a:t>
            </a:r>
            <a:r>
              <a:rPr lang="fi-FI" sz="1600" dirty="0"/>
              <a:t> for </a:t>
            </a:r>
            <a:r>
              <a:rPr lang="fi-FI" sz="1600" dirty="0" err="1"/>
              <a:t>horizontal</a:t>
            </a:r>
            <a:r>
              <a:rPr lang="fi-FI" sz="1600" dirty="0"/>
              <a:t> </a:t>
            </a:r>
            <a:r>
              <a:rPr lang="fi-FI" sz="1600" dirty="0" err="1"/>
              <a:t>direction</a:t>
            </a:r>
            <a:endParaRPr lang="fi-FI" sz="1600" dirty="0"/>
          </a:p>
          <a:p>
            <a:r>
              <a:rPr lang="fi-FI" sz="1600" dirty="0"/>
              <a:t>(β=</a:t>
            </a:r>
            <a:r>
              <a:rPr lang="fi-FI" sz="1600" dirty="0" err="1"/>
              <a:t>azimuth</a:t>
            </a:r>
            <a:r>
              <a:rPr lang="fi-FI" sz="1600" dirty="0"/>
              <a:t>)</a:t>
            </a:r>
            <a:endParaRPr lang="en-GB" sz="1600" dirty="0"/>
          </a:p>
        </p:txBody>
      </p:sp>
    </p:spTree>
    <p:extLst>
      <p:ext uri="{BB962C8B-B14F-4D97-AF65-F5344CB8AC3E}">
        <p14:creationId xmlns:p14="http://schemas.microsoft.com/office/powerpoint/2010/main" val="30876307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Distance Estimation</a:t>
            </a:r>
          </a:p>
        </p:txBody>
      </p:sp>
      <mc:AlternateContent xmlns:mc="http://schemas.openxmlformats.org/markup-compatibility/2006" xmlns:a14="http://schemas.microsoft.com/office/drawing/2010/main">
        <mc:Choice Requires="a14">
          <p:sp>
            <p:nvSpPr>
              <p:cNvPr id="58" name="Tekstiruutu 57">
                <a:extLst>
                  <a:ext uri="{FF2B5EF4-FFF2-40B4-BE49-F238E27FC236}">
                    <a16:creationId xmlns:a16="http://schemas.microsoft.com/office/drawing/2014/main" id="{77C1A0D6-9DBA-4E2B-BC1F-0992E50026B6}"/>
                  </a:ext>
                </a:extLst>
              </p:cNvPr>
              <p:cNvSpPr txBox="1"/>
              <p:nvPr/>
            </p:nvSpPr>
            <p:spPr>
              <a:xfrm>
                <a:off x="5074781" y="649912"/>
                <a:ext cx="4881273" cy="509691"/>
              </a:xfrm>
              <a:prstGeom prst="rect">
                <a:avLst/>
              </a:prstGeom>
              <a:noFill/>
              <a:ln>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fi-FI" sz="1600" i="1" smtClean="0">
                          <a:latin typeface="Cambria Math" panose="02040503050406030204" pitchFamily="18" charset="0"/>
                        </a:rPr>
                        <m:t>𝑑</m:t>
                      </m:r>
                      <m:r>
                        <a:rPr lang="en-GB" sz="1600" i="1" smtClean="0">
                          <a:latin typeface="Cambria Math" panose="02040503050406030204" pitchFamily="18" charset="0"/>
                        </a:rPr>
                        <m:t>=</m:t>
                      </m:r>
                      <m:f>
                        <m:fPr>
                          <m:ctrlPr>
                            <a:rPr lang="en-GB" sz="1600" i="1">
                              <a:latin typeface="Cambria Math" panose="02040503050406030204" pitchFamily="18" charset="0"/>
                            </a:rPr>
                          </m:ctrlPr>
                        </m:fPr>
                        <m:num>
                          <m:r>
                            <a:rPr lang="fi-FI" sz="1600" b="0" i="1" smtClean="0">
                              <a:latin typeface="Cambria Math" panose="02040503050406030204" pitchFamily="18" charset="0"/>
                            </a:rPr>
                            <m:t>𝑓</m:t>
                          </m:r>
                          <m:r>
                            <a:rPr lang="fi-FI" sz="1600" b="0" i="1" smtClean="0">
                              <a:latin typeface="Cambria Math" panose="02040503050406030204" pitchFamily="18" charset="0"/>
                            </a:rPr>
                            <m:t>∗</m:t>
                          </m:r>
                          <m:r>
                            <a:rPr lang="fi-FI" sz="1600" b="0" i="1" smtClean="0">
                              <a:latin typeface="Cambria Math" panose="02040503050406030204" pitchFamily="18" charset="0"/>
                            </a:rPr>
                            <m:t>h</m:t>
                          </m:r>
                        </m:num>
                        <m:den>
                          <m:sSub>
                            <m:sSubPr>
                              <m:ctrlPr>
                                <a:rPr lang="en-GB" sz="1600" i="1">
                                  <a:latin typeface="Cambria Math" panose="02040503050406030204" pitchFamily="18" charset="0"/>
                                </a:rPr>
                              </m:ctrlPr>
                            </m:sSubPr>
                            <m:e>
                              <m:func>
                                <m:funcPr>
                                  <m:ctrlPr>
                                    <a:rPr lang="fi-FI" sz="1600" i="1">
                                      <a:latin typeface="Cambria Math" panose="02040503050406030204" pitchFamily="18" charset="0"/>
                                    </a:rPr>
                                  </m:ctrlPr>
                                </m:funcPr>
                                <m:fName>
                                  <m:r>
                                    <m:rPr>
                                      <m:sty m:val="p"/>
                                    </m:rPr>
                                    <a:rPr lang="fi-FI" sz="1600">
                                      <a:latin typeface="Cambria Math" panose="02040503050406030204" pitchFamily="18" charset="0"/>
                                    </a:rPr>
                                    <m:t>cos</m:t>
                                  </m:r>
                                </m:fName>
                                <m:e>
                                  <m:d>
                                    <m:dPr>
                                      <m:ctrlPr>
                                        <a:rPr lang="fi-FI" sz="1600" i="1">
                                          <a:latin typeface="Cambria Math" panose="02040503050406030204" pitchFamily="18" charset="0"/>
                                        </a:rPr>
                                      </m:ctrlPr>
                                    </m:dPr>
                                    <m:e>
                                      <m:r>
                                        <m:rPr>
                                          <m:sty m:val="p"/>
                                        </m:rPr>
                                        <a:rPr lang="el-GR" sz="1600" i="1">
                                          <a:latin typeface="Cambria Math" panose="02040503050406030204" pitchFamily="18" charset="0"/>
                                        </a:rPr>
                                        <m:t>α</m:t>
                                      </m:r>
                                    </m:e>
                                  </m:d>
                                  <m:r>
                                    <a:rPr lang="fi-FI" sz="1600" b="0" i="1" smtClean="0">
                                      <a:latin typeface="Cambria Math" panose="02040503050406030204" pitchFamily="18" charset="0"/>
                                    </a:rPr>
                                    <m:t>∗</m:t>
                                  </m:r>
                                  <m:func>
                                    <m:funcPr>
                                      <m:ctrlPr>
                                        <a:rPr lang="fi-FI" sz="1600" i="1">
                                          <a:latin typeface="Cambria Math" panose="02040503050406030204" pitchFamily="18" charset="0"/>
                                        </a:rPr>
                                      </m:ctrlPr>
                                    </m:funcPr>
                                    <m:fName>
                                      <m:r>
                                        <m:rPr>
                                          <m:sty m:val="p"/>
                                        </m:rPr>
                                        <a:rPr lang="fi-FI" sz="1600">
                                          <a:latin typeface="Cambria Math" panose="02040503050406030204" pitchFamily="18" charset="0"/>
                                        </a:rPr>
                                        <m:t>cos</m:t>
                                      </m:r>
                                    </m:fName>
                                    <m:e>
                                      <m:d>
                                        <m:dPr>
                                          <m:ctrlPr>
                                            <a:rPr lang="fi-FI" sz="1600" i="1">
                                              <a:latin typeface="Cambria Math" panose="02040503050406030204" pitchFamily="18" charset="0"/>
                                            </a:rPr>
                                          </m:ctrlPr>
                                        </m:dPr>
                                        <m:e>
                                          <m:r>
                                            <m:rPr>
                                              <m:nor/>
                                            </m:rPr>
                                            <a:rPr lang="el-GR" sz="1600" dirty="0"/>
                                            <m:t>β</m:t>
                                          </m:r>
                                        </m:e>
                                      </m:d>
                                    </m:e>
                                  </m:func>
                                </m:e>
                              </m:func>
                              <m:r>
                                <a:rPr lang="fi-FI" sz="1600" b="0" i="1" smtClean="0">
                                  <a:latin typeface="Cambria Math" panose="02040503050406030204" pitchFamily="18" charset="0"/>
                                </a:rPr>
                                <m:t>∗</m:t>
                              </m:r>
                              <m:r>
                                <a:rPr lang="fi-FI" sz="1600" i="1">
                                  <a:latin typeface="Cambria Math" panose="02040503050406030204" pitchFamily="18" charset="0"/>
                                </a:rPr>
                                <m:t>h</m:t>
                              </m:r>
                            </m:e>
                            <m:sub>
                              <m:r>
                                <a:rPr lang="fi-FI" sz="1600" i="1">
                                  <a:latin typeface="Cambria Math" panose="02040503050406030204" pitchFamily="18" charset="0"/>
                                </a:rPr>
                                <m:t>𝑖</m:t>
                              </m:r>
                            </m:sub>
                          </m:sSub>
                        </m:den>
                      </m:f>
                      <m:r>
                        <a:rPr lang="fi-FI" sz="1600" b="0" i="1" smtClean="0">
                          <a:latin typeface="Cambria Math" panose="02040503050406030204" pitchFamily="18" charset="0"/>
                        </a:rPr>
                        <m:t>=</m:t>
                      </m:r>
                      <m:f>
                        <m:fPr>
                          <m:ctrlPr>
                            <a:rPr lang="en-GB" sz="1600" i="1">
                              <a:latin typeface="Cambria Math" panose="02040503050406030204" pitchFamily="18" charset="0"/>
                            </a:rPr>
                          </m:ctrlPr>
                        </m:fPr>
                        <m:num>
                          <m:r>
                            <a:rPr lang="fi-FI" sz="1600" b="0" i="1" smtClean="0">
                              <a:latin typeface="Cambria Math" panose="02040503050406030204" pitchFamily="18" charset="0"/>
                            </a:rPr>
                            <m:t>𝑓</m:t>
                          </m:r>
                          <m:r>
                            <a:rPr lang="fi-FI" sz="1600" b="0" i="1" smtClean="0">
                              <a:latin typeface="Cambria Math" panose="02040503050406030204" pitchFamily="18" charset="0"/>
                            </a:rPr>
                            <m:t>∗</m:t>
                          </m:r>
                          <m:r>
                            <a:rPr lang="fi-FI" sz="1600" i="1">
                              <a:latin typeface="Cambria Math" panose="02040503050406030204" pitchFamily="18" charset="0"/>
                            </a:rPr>
                            <m:t>h</m:t>
                          </m:r>
                        </m:num>
                        <m:den>
                          <m:func>
                            <m:funcPr>
                              <m:ctrlPr>
                                <a:rPr lang="fi-FI" sz="1600" i="1">
                                  <a:latin typeface="Cambria Math" panose="02040503050406030204" pitchFamily="18" charset="0"/>
                                </a:rPr>
                              </m:ctrlPr>
                            </m:funcPr>
                            <m:fName>
                              <m:r>
                                <m:rPr>
                                  <m:sty m:val="p"/>
                                </m:rPr>
                                <a:rPr lang="fi-FI" sz="1600">
                                  <a:latin typeface="Cambria Math" panose="02040503050406030204" pitchFamily="18" charset="0"/>
                                </a:rPr>
                                <m:t>cos</m:t>
                              </m:r>
                            </m:fName>
                            <m:e>
                              <m:d>
                                <m:dPr>
                                  <m:ctrlPr>
                                    <a:rPr lang="fi-FI" sz="1600" i="1">
                                      <a:latin typeface="Cambria Math" panose="02040503050406030204" pitchFamily="18" charset="0"/>
                                    </a:rPr>
                                  </m:ctrlPr>
                                </m:dPr>
                                <m:e>
                                  <m:r>
                                    <m:rPr>
                                      <m:sty m:val="p"/>
                                    </m:rPr>
                                    <a:rPr lang="el-GR" sz="1600" i="1">
                                      <a:latin typeface="Cambria Math" panose="02040503050406030204" pitchFamily="18" charset="0"/>
                                    </a:rPr>
                                    <m:t>α</m:t>
                                  </m:r>
                                </m:e>
                              </m:d>
                              <m:r>
                                <a:rPr lang="fi-FI" sz="1600" b="0" i="1" smtClean="0">
                                  <a:latin typeface="Cambria Math" panose="02040503050406030204" pitchFamily="18" charset="0"/>
                                </a:rPr>
                                <m:t>∗</m:t>
                              </m:r>
                              <m:func>
                                <m:funcPr>
                                  <m:ctrlPr>
                                    <a:rPr lang="fi-FI" sz="1600" i="1">
                                      <a:latin typeface="Cambria Math" panose="02040503050406030204" pitchFamily="18" charset="0"/>
                                    </a:rPr>
                                  </m:ctrlPr>
                                </m:funcPr>
                                <m:fName>
                                  <m:r>
                                    <m:rPr>
                                      <m:sty m:val="p"/>
                                    </m:rPr>
                                    <a:rPr lang="fi-FI" sz="1600">
                                      <a:latin typeface="Cambria Math" panose="02040503050406030204" pitchFamily="18" charset="0"/>
                                    </a:rPr>
                                    <m:t>cos</m:t>
                                  </m:r>
                                </m:fName>
                                <m:e>
                                  <m:d>
                                    <m:dPr>
                                      <m:ctrlPr>
                                        <a:rPr lang="fi-FI" sz="1600" i="1">
                                          <a:latin typeface="Cambria Math" panose="02040503050406030204" pitchFamily="18" charset="0"/>
                                        </a:rPr>
                                      </m:ctrlPr>
                                    </m:dPr>
                                    <m:e>
                                      <m:r>
                                        <m:rPr>
                                          <m:nor/>
                                        </m:rPr>
                                        <a:rPr lang="el-GR" sz="1600" dirty="0"/>
                                        <m:t>β</m:t>
                                      </m:r>
                                    </m:e>
                                  </m:d>
                                </m:e>
                              </m:func>
                              <m:r>
                                <a:rPr lang="fi-FI" sz="1600" b="0" i="1" dirty="0" smtClean="0">
                                  <a:latin typeface="Cambria Math" panose="02040503050406030204" pitchFamily="18" charset="0"/>
                                </a:rPr>
                                <m:t>∗</m:t>
                              </m:r>
                            </m:e>
                          </m:func>
                          <m:r>
                            <m:rPr>
                              <m:nor/>
                            </m:rPr>
                            <a:rPr lang="fi-FI" sz="1600" b="0" i="1" smtClean="0">
                              <a:latin typeface="Cambria Math" panose="02040503050406030204" pitchFamily="18" charset="0"/>
                            </a:rPr>
                            <m:t>h</m:t>
                          </m:r>
                          <m:r>
                            <m:rPr>
                              <m:nor/>
                            </m:rPr>
                            <a:rPr lang="fi-FI" sz="1600" b="0" i="1" baseline="-25000" smtClean="0">
                              <a:latin typeface="Cambria Math" panose="02040503050406030204" pitchFamily="18" charset="0"/>
                            </a:rPr>
                            <m:t>i</m:t>
                          </m:r>
                          <m:r>
                            <a:rPr lang="fi-FI" sz="1600" b="0" i="1" dirty="0" smtClean="0">
                              <a:latin typeface="Cambria Math" panose="02040503050406030204" pitchFamily="18" charset="0"/>
                            </a:rPr>
                            <m:t>∗</m:t>
                          </m:r>
                          <m:r>
                            <m:rPr>
                              <m:nor/>
                            </m:rPr>
                            <a:rPr lang="en-GB" sz="1600" i="1" dirty="0"/>
                            <m:t>s</m:t>
                          </m:r>
                          <m:r>
                            <m:rPr>
                              <m:nor/>
                            </m:rPr>
                            <a:rPr lang="en-GB" sz="1600" i="1" baseline="-25000" dirty="0"/>
                            <m:t>h</m:t>
                          </m:r>
                          <m:r>
                            <m:rPr>
                              <m:nor/>
                            </m:rPr>
                            <a:rPr lang="fi-FI" sz="1600" b="0" i="1" dirty="0" smtClean="0">
                              <a:latin typeface="Cambria Math" panose="02040503050406030204" pitchFamily="18" charset="0"/>
                            </a:rPr>
                            <m:t>/</m:t>
                          </m:r>
                          <m:r>
                            <m:rPr>
                              <m:nor/>
                            </m:rPr>
                            <a:rPr lang="fi-FI" sz="1600" b="0" i="1" dirty="0" smtClean="0">
                              <a:latin typeface="Cambria Math" panose="02040503050406030204" pitchFamily="18" charset="0"/>
                            </a:rPr>
                            <m:t>p</m:t>
                          </m:r>
                          <m:r>
                            <m:rPr>
                              <m:nor/>
                            </m:rPr>
                            <a:rPr lang="en-GB" sz="1600" i="1" baseline="-25000" dirty="0"/>
                            <m:t>h</m:t>
                          </m:r>
                        </m:den>
                      </m:f>
                      <m:r>
                        <a:rPr lang="fi-FI" sz="1600" b="0" i="1" smtClean="0">
                          <a:latin typeface="Cambria Math" panose="02040503050406030204" pitchFamily="18" charset="0"/>
                        </a:rPr>
                        <m:t> </m:t>
                      </m:r>
                    </m:oMath>
                  </m:oMathPara>
                </a14:m>
                <a:endParaRPr lang="en-GB" sz="1600" dirty="0"/>
              </a:p>
            </p:txBody>
          </p:sp>
        </mc:Choice>
        <mc:Fallback xmlns="">
          <p:sp>
            <p:nvSpPr>
              <p:cNvPr id="58" name="Tekstiruutu 57">
                <a:extLst>
                  <a:ext uri="{FF2B5EF4-FFF2-40B4-BE49-F238E27FC236}">
                    <a16:creationId xmlns:a16="http://schemas.microsoft.com/office/drawing/2014/main" id="{77C1A0D6-9DBA-4E2B-BC1F-0992E50026B6}"/>
                  </a:ext>
                </a:extLst>
              </p:cNvPr>
              <p:cNvSpPr txBox="1">
                <a:spLocks noRot="1" noChangeAspect="1" noMove="1" noResize="1" noEditPoints="1" noAdjustHandles="1" noChangeArrowheads="1" noChangeShapeType="1" noTextEdit="1"/>
              </p:cNvSpPr>
              <p:nvPr/>
            </p:nvSpPr>
            <p:spPr>
              <a:xfrm>
                <a:off x="5074781" y="649912"/>
                <a:ext cx="4881273" cy="509691"/>
              </a:xfrm>
              <a:prstGeom prst="rect">
                <a:avLst/>
              </a:prstGeom>
              <a:blipFill>
                <a:blip r:embed="rId2"/>
                <a:stretch>
                  <a:fillRect/>
                </a:stretch>
              </a:blipFill>
              <a:ln>
                <a:no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2" name="Tekstiruutu 31">
                <a:extLst>
                  <a:ext uri="{FF2B5EF4-FFF2-40B4-BE49-F238E27FC236}">
                    <a16:creationId xmlns:a16="http://schemas.microsoft.com/office/drawing/2014/main" id="{3FA26A46-66B1-4BC6-A821-D11D5C51F579}"/>
                  </a:ext>
                </a:extLst>
              </p:cNvPr>
              <p:cNvSpPr txBox="1"/>
              <p:nvPr/>
            </p:nvSpPr>
            <p:spPr>
              <a:xfrm>
                <a:off x="10232939" y="550049"/>
                <a:ext cx="1535870" cy="1723549"/>
              </a:xfrm>
              <a:prstGeom prst="rect">
                <a:avLst/>
              </a:prstGeom>
              <a:noFill/>
              <a:ln>
                <a:noFill/>
              </a:ln>
            </p:spPr>
            <p:txBody>
              <a:bodyPr wrap="none" lIns="0" tIns="0" rIns="0" bIns="0" rtlCol="0">
                <a:spAutoFit/>
              </a:bodyPr>
              <a:lstStyle/>
              <a:p>
                <a:r>
                  <a:rPr lang="en-GB" sz="1200" i="1" dirty="0"/>
                  <a:t>s</a:t>
                </a:r>
                <a:r>
                  <a:rPr lang="en-GB" sz="1200" i="1" baseline="-25000" dirty="0" err="1"/>
                  <a:t>w</a:t>
                </a:r>
                <a14:m>
                  <m:oMath xmlns:m="http://schemas.openxmlformats.org/officeDocument/2006/math">
                    <m:r>
                      <a:rPr lang="en-GB" sz="1200" i="1" smtClean="0">
                        <a:latin typeface="Cambria Math" panose="02040503050406030204" pitchFamily="18" charset="0"/>
                      </a:rPr>
                      <m:t>=</m:t>
                    </m:r>
                    <m:r>
                      <a:rPr lang="fi-FI" sz="1200" b="0" i="1" smtClean="0">
                        <a:latin typeface="Cambria Math" panose="02040503050406030204" pitchFamily="18" charset="0"/>
                      </a:rPr>
                      <m:t>𝑠𝑒𝑛𝑠𝑜𝑟</m:t>
                    </m:r>
                    <m:r>
                      <a:rPr lang="fi-FI" sz="1200" b="0" i="1" smtClean="0">
                        <a:latin typeface="Cambria Math" panose="02040503050406030204" pitchFamily="18" charset="0"/>
                      </a:rPr>
                      <m:t> </m:t>
                    </m:r>
                    <m:r>
                      <a:rPr lang="fi-FI" sz="1200" b="0" i="1" smtClean="0">
                        <a:latin typeface="Cambria Math" panose="02040503050406030204" pitchFamily="18" charset="0"/>
                      </a:rPr>
                      <m:t>𝑤𝑖𝑑𝑡h</m:t>
                    </m:r>
                    <m:r>
                      <a:rPr lang="fi-FI" sz="1200" b="0" i="1" smtClean="0">
                        <a:latin typeface="Cambria Math" panose="02040503050406030204" pitchFamily="18" charset="0"/>
                      </a:rPr>
                      <m:t> </m:t>
                    </m:r>
                    <m:d>
                      <m:dPr>
                        <m:ctrlPr>
                          <a:rPr lang="fi-FI" sz="1200" b="0" i="1" smtClean="0">
                            <a:latin typeface="Cambria Math" panose="02040503050406030204" pitchFamily="18" charset="0"/>
                          </a:rPr>
                        </m:ctrlPr>
                      </m:dPr>
                      <m:e>
                        <m:r>
                          <a:rPr lang="fi-FI" sz="1200" b="0" i="1" smtClean="0">
                            <a:latin typeface="Cambria Math" panose="02040503050406030204" pitchFamily="18" charset="0"/>
                          </a:rPr>
                          <m:t>𝑚</m:t>
                        </m:r>
                      </m:e>
                    </m:d>
                  </m:oMath>
                </a14:m>
                <a:endParaRPr lang="fi-FI" sz="1200" b="0" i="1" dirty="0"/>
              </a:p>
              <a:p>
                <a:r>
                  <a:rPr lang="en-GB" sz="1200" i="1" dirty="0"/>
                  <a:t>s</a:t>
                </a:r>
                <a:r>
                  <a:rPr lang="en-GB" sz="1200" i="1" baseline="-25000" dirty="0"/>
                  <a:t>h</a:t>
                </a:r>
                <a14:m>
                  <m:oMath xmlns:m="http://schemas.openxmlformats.org/officeDocument/2006/math">
                    <m:r>
                      <a:rPr lang="en-GB" sz="1200" i="1">
                        <a:latin typeface="Cambria Math" panose="02040503050406030204" pitchFamily="18" charset="0"/>
                      </a:rPr>
                      <m:t>=</m:t>
                    </m:r>
                    <m:r>
                      <a:rPr lang="fi-FI" sz="1200" i="1">
                        <a:latin typeface="Cambria Math" panose="02040503050406030204" pitchFamily="18" charset="0"/>
                      </a:rPr>
                      <m:t>𝑠𝑒𝑛𝑠𝑜𝑟</m:t>
                    </m:r>
                    <m:r>
                      <a:rPr lang="fi-FI" sz="1200" i="1">
                        <a:latin typeface="Cambria Math" panose="02040503050406030204" pitchFamily="18" charset="0"/>
                      </a:rPr>
                      <m:t> </m:t>
                    </m:r>
                    <m:r>
                      <a:rPr lang="fi-FI" sz="1200" b="0" i="1" smtClean="0">
                        <a:latin typeface="Cambria Math" panose="02040503050406030204" pitchFamily="18" charset="0"/>
                      </a:rPr>
                      <m:t>h𝑒𝑖𝑔h𝑡</m:t>
                    </m:r>
                    <m:r>
                      <a:rPr lang="fi-FI" sz="1200" i="1">
                        <a:latin typeface="Cambria Math" panose="02040503050406030204" pitchFamily="18" charset="0"/>
                      </a:rPr>
                      <m:t> </m:t>
                    </m:r>
                    <m:d>
                      <m:dPr>
                        <m:ctrlPr>
                          <a:rPr lang="fi-FI" sz="1200" i="1">
                            <a:latin typeface="Cambria Math" panose="02040503050406030204" pitchFamily="18" charset="0"/>
                          </a:rPr>
                        </m:ctrlPr>
                      </m:dPr>
                      <m:e>
                        <m:r>
                          <a:rPr lang="fi-FI" sz="1200" i="1">
                            <a:latin typeface="Cambria Math" panose="02040503050406030204" pitchFamily="18" charset="0"/>
                          </a:rPr>
                          <m:t>𝑚</m:t>
                        </m:r>
                      </m:e>
                    </m:d>
                  </m:oMath>
                </a14:m>
                <a:endParaRPr lang="fi-FI" sz="1200" i="1" dirty="0"/>
              </a:p>
              <a:p>
                <a:r>
                  <a:rPr lang="fi-FI" sz="1200" i="1" dirty="0" err="1"/>
                  <a:t>p</a:t>
                </a:r>
                <a:r>
                  <a:rPr lang="fi-FI" sz="1200" i="1" baseline="-25000" dirty="0" err="1"/>
                  <a:t>w</a:t>
                </a:r>
                <a:r>
                  <a:rPr lang="fi-FI" sz="1200" i="1" dirty="0"/>
                  <a:t>= image </a:t>
                </a:r>
                <a:r>
                  <a:rPr lang="fi-FI" sz="1200" i="1" dirty="0" err="1"/>
                  <a:t>width</a:t>
                </a:r>
                <a:r>
                  <a:rPr lang="fi-FI" sz="1200" i="1" dirty="0"/>
                  <a:t> (</a:t>
                </a:r>
                <a:r>
                  <a:rPr lang="fi-FI" sz="1200" i="1" dirty="0" err="1"/>
                  <a:t>pixels</a:t>
                </a:r>
                <a:r>
                  <a:rPr lang="fi-FI" sz="1200" i="1" dirty="0"/>
                  <a:t>)</a:t>
                </a:r>
              </a:p>
              <a:p>
                <a:r>
                  <a:rPr lang="fi-FI" sz="1200" i="1" dirty="0" err="1"/>
                  <a:t>p</a:t>
                </a:r>
                <a:r>
                  <a:rPr lang="fi-FI" sz="1200" i="1" baseline="-25000" dirty="0" err="1"/>
                  <a:t>h</a:t>
                </a:r>
                <a:r>
                  <a:rPr lang="fi-FI" sz="1200" i="1" dirty="0"/>
                  <a:t>= image </a:t>
                </a:r>
                <a:r>
                  <a:rPr lang="fi-FI" sz="1200" i="1" dirty="0" err="1"/>
                  <a:t>height</a:t>
                </a:r>
                <a:r>
                  <a:rPr lang="fi-FI" sz="1200" i="1" dirty="0"/>
                  <a:t> (</a:t>
                </a:r>
                <a:r>
                  <a:rPr lang="fi-FI" sz="1200" i="1" dirty="0" err="1"/>
                  <a:t>pixels</a:t>
                </a:r>
                <a:r>
                  <a:rPr lang="fi-FI" sz="1200" i="1" dirty="0"/>
                  <a:t>)</a:t>
                </a:r>
              </a:p>
              <a:p>
                <a:r>
                  <a:rPr lang="fi-FI" sz="1200" i="1" dirty="0"/>
                  <a:t>h</a:t>
                </a:r>
                <a:r>
                  <a:rPr lang="fi-FI" sz="1200" i="1" baseline="-25000" dirty="0"/>
                  <a:t>i</a:t>
                </a:r>
                <a:r>
                  <a:rPr lang="fi-FI" sz="1200" i="1" dirty="0"/>
                  <a:t> = </a:t>
                </a:r>
                <a:r>
                  <a:rPr lang="fi-FI" sz="1200" i="1" dirty="0" err="1"/>
                  <a:t>object</a:t>
                </a:r>
                <a:r>
                  <a:rPr lang="fi-FI" sz="1200" i="1" dirty="0"/>
                  <a:t> </a:t>
                </a:r>
                <a:r>
                  <a:rPr lang="fi-FI" sz="1200" i="1" dirty="0" err="1"/>
                  <a:t>height</a:t>
                </a:r>
                <a:r>
                  <a:rPr lang="fi-FI" sz="1200" i="1" dirty="0"/>
                  <a:t> (</a:t>
                </a:r>
                <a:r>
                  <a:rPr lang="fi-FI" sz="1200" i="1" dirty="0" err="1"/>
                  <a:t>pixels</a:t>
                </a:r>
                <a:r>
                  <a:rPr lang="fi-FI" sz="1200" i="1" dirty="0"/>
                  <a:t>)</a:t>
                </a:r>
              </a:p>
              <a:p>
                <a:r>
                  <a:rPr lang="fi-FI" sz="1200" i="1" dirty="0"/>
                  <a:t>h = </a:t>
                </a:r>
                <a:r>
                  <a:rPr lang="fi-FI" sz="1200" i="1" dirty="0" err="1"/>
                  <a:t>object</a:t>
                </a:r>
                <a:r>
                  <a:rPr lang="fi-FI" sz="1200" i="1" dirty="0"/>
                  <a:t> </a:t>
                </a:r>
                <a:r>
                  <a:rPr lang="fi-FI" sz="1200" i="1" dirty="0" err="1"/>
                  <a:t>height</a:t>
                </a:r>
                <a:r>
                  <a:rPr lang="fi-FI" sz="1200" i="1" dirty="0"/>
                  <a:t> (m)</a:t>
                </a:r>
              </a:p>
              <a:p>
                <a:r>
                  <a:rPr lang="fi-FI" sz="1200" i="1" dirty="0"/>
                  <a:t>f = </a:t>
                </a:r>
                <a:r>
                  <a:rPr lang="fi-FI" sz="1200" i="1" dirty="0" err="1"/>
                  <a:t>focal</a:t>
                </a:r>
                <a:r>
                  <a:rPr lang="fi-FI" sz="1200" i="1" dirty="0"/>
                  <a:t> </a:t>
                </a:r>
                <a:r>
                  <a:rPr lang="fi-FI" sz="1200" i="1" dirty="0" err="1"/>
                  <a:t>length</a:t>
                </a:r>
                <a:r>
                  <a:rPr lang="fi-FI" sz="1200" i="1" dirty="0"/>
                  <a:t> (m)</a:t>
                </a:r>
              </a:p>
              <a:p>
                <a14:m>
                  <m:oMath xmlns:m="http://schemas.openxmlformats.org/officeDocument/2006/math">
                    <m:r>
                      <m:rPr>
                        <m:sty m:val="p"/>
                      </m:rPr>
                      <a:rPr lang="el-GR" sz="1200" i="1">
                        <a:latin typeface="Cambria Math" panose="02040503050406030204" pitchFamily="18" charset="0"/>
                      </a:rPr>
                      <m:t>α</m:t>
                    </m:r>
                  </m:oMath>
                </a14:m>
                <a:r>
                  <a:rPr lang="fi-FI" sz="1200" i="1" dirty="0"/>
                  <a:t> = </a:t>
                </a:r>
                <a:r>
                  <a:rPr lang="fi-FI" sz="1200" i="1" dirty="0" err="1"/>
                  <a:t>altitude</a:t>
                </a:r>
                <a:r>
                  <a:rPr lang="fi-FI" sz="1200" i="1" dirty="0"/>
                  <a:t> (</a:t>
                </a:r>
                <a:r>
                  <a:rPr lang="fi-FI" sz="1200" i="1" dirty="0" err="1"/>
                  <a:t>rad</a:t>
                </a:r>
                <a:r>
                  <a:rPr lang="fi-FI" sz="1200" i="1" dirty="0"/>
                  <a:t>)</a:t>
                </a:r>
              </a:p>
              <a:p>
                <a:r>
                  <a:rPr lang="el-GR" sz="1200" dirty="0"/>
                  <a:t>β</a:t>
                </a:r>
                <a:r>
                  <a:rPr lang="fi-FI" sz="1200" dirty="0"/>
                  <a:t> </a:t>
                </a:r>
                <a:r>
                  <a:rPr lang="fi-FI" sz="1200" i="1" dirty="0"/>
                  <a:t>= </a:t>
                </a:r>
                <a:r>
                  <a:rPr lang="fi-FI" sz="1200" i="1" dirty="0" err="1"/>
                  <a:t>azimuth</a:t>
                </a:r>
                <a:r>
                  <a:rPr lang="fi-FI" sz="1200" i="1" dirty="0"/>
                  <a:t> (</a:t>
                </a:r>
                <a:r>
                  <a:rPr lang="fi-FI" sz="1200" i="1" dirty="0" err="1"/>
                  <a:t>rad</a:t>
                </a:r>
                <a:r>
                  <a:rPr lang="fi-FI" sz="1200" i="1" dirty="0"/>
                  <a:t>)</a:t>
                </a:r>
              </a:p>
            </p:txBody>
          </p:sp>
        </mc:Choice>
        <mc:Fallback xmlns="">
          <p:sp>
            <p:nvSpPr>
              <p:cNvPr id="32" name="Tekstiruutu 31">
                <a:extLst>
                  <a:ext uri="{FF2B5EF4-FFF2-40B4-BE49-F238E27FC236}">
                    <a16:creationId xmlns:a16="http://schemas.microsoft.com/office/drawing/2014/main" id="{3FA26A46-66B1-4BC6-A821-D11D5C51F579}"/>
                  </a:ext>
                </a:extLst>
              </p:cNvPr>
              <p:cNvSpPr txBox="1">
                <a:spLocks noRot="1" noChangeAspect="1" noMove="1" noResize="1" noEditPoints="1" noAdjustHandles="1" noChangeArrowheads="1" noChangeShapeType="1" noTextEdit="1"/>
              </p:cNvSpPr>
              <p:nvPr/>
            </p:nvSpPr>
            <p:spPr>
              <a:xfrm>
                <a:off x="10232939" y="550049"/>
                <a:ext cx="1535870" cy="1723549"/>
              </a:xfrm>
              <a:prstGeom prst="rect">
                <a:avLst/>
              </a:prstGeom>
              <a:blipFill>
                <a:blip r:embed="rId3"/>
                <a:stretch>
                  <a:fillRect l="-6349" t="-2827" r="-5556" b="-1060"/>
                </a:stretch>
              </a:blipFill>
              <a:ln>
                <a:no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 name="Suorakulmio 1">
                <a:extLst>
                  <a:ext uri="{FF2B5EF4-FFF2-40B4-BE49-F238E27FC236}">
                    <a16:creationId xmlns:a16="http://schemas.microsoft.com/office/drawing/2014/main" id="{BE11EE4E-C188-49F9-9CCF-7E8BBE5CA889}"/>
                  </a:ext>
                </a:extLst>
              </p:cNvPr>
              <p:cNvSpPr/>
              <p:nvPr/>
            </p:nvSpPr>
            <p:spPr>
              <a:xfrm>
                <a:off x="4834304" y="2632994"/>
                <a:ext cx="6096000" cy="2554545"/>
              </a:xfrm>
              <a:prstGeom prst="rect">
                <a:avLst/>
              </a:prstGeom>
            </p:spPr>
            <p:txBody>
              <a:bodyPr>
                <a:spAutoFit/>
              </a:bodyPr>
              <a:lstStyle/>
              <a:p>
                <a:r>
                  <a:rPr lang="fi-FI" sz="1600" dirty="0"/>
                  <a:t>Example (Nikon D800E):</a:t>
                </a:r>
                <a:endParaRPr lang="en-GB" sz="1600" dirty="0"/>
              </a:p>
              <a:p>
                <a:pPr lvl="1"/>
                <a:r>
                  <a:rPr lang="en-GB" sz="1600" dirty="0" err="1"/>
                  <a:t>s</a:t>
                </a:r>
                <a:r>
                  <a:rPr lang="en-GB" sz="1600" baseline="-25000" dirty="0" err="1"/>
                  <a:t>w</a:t>
                </a:r>
                <a14:m>
                  <m:oMath xmlns:m="http://schemas.openxmlformats.org/officeDocument/2006/math">
                    <m:r>
                      <a:rPr lang="en-GB" sz="1600" i="0" smtClean="0">
                        <a:latin typeface="Cambria Math" panose="02040503050406030204" pitchFamily="18" charset="0"/>
                      </a:rPr>
                      <m:t>=</m:t>
                    </m:r>
                    <m:r>
                      <m:rPr>
                        <m:sty m:val="p"/>
                      </m:rPr>
                      <a:rPr lang="fi-FI" sz="1600" i="0" smtClean="0">
                        <a:latin typeface="Cambria Math" panose="02040503050406030204" pitchFamily="18" charset="0"/>
                      </a:rPr>
                      <m:t>sensor</m:t>
                    </m:r>
                    <m:r>
                      <a:rPr lang="fi-FI" sz="1600" i="0" smtClean="0">
                        <a:latin typeface="Cambria Math" panose="02040503050406030204" pitchFamily="18" charset="0"/>
                      </a:rPr>
                      <m:t> </m:t>
                    </m:r>
                    <m:r>
                      <m:rPr>
                        <m:sty m:val="p"/>
                      </m:rPr>
                      <a:rPr lang="fi-FI" sz="1600" i="0" smtClean="0">
                        <a:latin typeface="Cambria Math" panose="02040503050406030204" pitchFamily="18" charset="0"/>
                      </a:rPr>
                      <m:t>width</m:t>
                    </m:r>
                    <m:r>
                      <a:rPr lang="fi-FI" sz="1600" i="0" smtClean="0">
                        <a:latin typeface="Cambria Math" panose="02040503050406030204" pitchFamily="18" charset="0"/>
                      </a:rPr>
                      <m:t> </m:t>
                    </m:r>
                    <m:d>
                      <m:dPr>
                        <m:ctrlPr>
                          <a:rPr lang="fi-FI" sz="1600" i="1">
                            <a:latin typeface="Cambria Math" panose="02040503050406030204" pitchFamily="18" charset="0"/>
                          </a:rPr>
                        </m:ctrlPr>
                      </m:dPr>
                      <m:e>
                        <m:r>
                          <m:rPr>
                            <m:sty m:val="p"/>
                          </m:rPr>
                          <a:rPr lang="fi-FI" sz="1600" i="0" smtClean="0">
                            <a:latin typeface="Cambria Math" panose="02040503050406030204" pitchFamily="18" charset="0"/>
                          </a:rPr>
                          <m:t>m</m:t>
                        </m:r>
                      </m:e>
                    </m:d>
                  </m:oMath>
                </a14:m>
                <a:r>
                  <a:rPr lang="fi-FI" sz="1600" dirty="0"/>
                  <a:t> = 0.0359 m</a:t>
                </a:r>
              </a:p>
              <a:p>
                <a:pPr lvl="1"/>
                <a:r>
                  <a:rPr lang="en-GB" sz="1600" dirty="0"/>
                  <a:t>s</a:t>
                </a:r>
                <a:r>
                  <a:rPr lang="en-GB" sz="1600" baseline="-25000" dirty="0"/>
                  <a:t>h</a:t>
                </a:r>
                <a14:m>
                  <m:oMath xmlns:m="http://schemas.openxmlformats.org/officeDocument/2006/math">
                    <m:r>
                      <a:rPr lang="en-GB" sz="1600" i="0" smtClean="0">
                        <a:latin typeface="Cambria Math" panose="02040503050406030204" pitchFamily="18" charset="0"/>
                      </a:rPr>
                      <m:t>=</m:t>
                    </m:r>
                    <m:r>
                      <m:rPr>
                        <m:sty m:val="p"/>
                      </m:rPr>
                      <a:rPr lang="fi-FI" sz="1600" i="0" smtClean="0">
                        <a:latin typeface="Cambria Math" panose="02040503050406030204" pitchFamily="18" charset="0"/>
                      </a:rPr>
                      <m:t>sensor</m:t>
                    </m:r>
                    <m:r>
                      <a:rPr lang="fi-FI" sz="1600" i="0" smtClean="0">
                        <a:latin typeface="Cambria Math" panose="02040503050406030204" pitchFamily="18" charset="0"/>
                      </a:rPr>
                      <m:t> </m:t>
                    </m:r>
                    <m:r>
                      <m:rPr>
                        <m:sty m:val="p"/>
                      </m:rPr>
                      <a:rPr lang="fi-FI" sz="1600" i="0" smtClean="0">
                        <a:latin typeface="Cambria Math" panose="02040503050406030204" pitchFamily="18" charset="0"/>
                      </a:rPr>
                      <m:t>height</m:t>
                    </m:r>
                    <m:r>
                      <a:rPr lang="fi-FI" sz="1600" i="0" smtClean="0">
                        <a:latin typeface="Cambria Math" panose="02040503050406030204" pitchFamily="18" charset="0"/>
                      </a:rPr>
                      <m:t> </m:t>
                    </m:r>
                    <m:d>
                      <m:dPr>
                        <m:ctrlPr>
                          <a:rPr lang="fi-FI" sz="1600" i="1">
                            <a:latin typeface="Cambria Math" panose="02040503050406030204" pitchFamily="18" charset="0"/>
                          </a:rPr>
                        </m:ctrlPr>
                      </m:dPr>
                      <m:e>
                        <m:r>
                          <m:rPr>
                            <m:sty m:val="p"/>
                          </m:rPr>
                          <a:rPr lang="fi-FI" sz="1600" i="0" smtClean="0">
                            <a:latin typeface="Cambria Math" panose="02040503050406030204" pitchFamily="18" charset="0"/>
                          </a:rPr>
                          <m:t>m</m:t>
                        </m:r>
                      </m:e>
                    </m:d>
                    <m:r>
                      <a:rPr lang="fi-FI" sz="1600" b="0" i="0" smtClean="0">
                        <a:latin typeface="Cambria Math" panose="02040503050406030204" pitchFamily="18" charset="0"/>
                      </a:rPr>
                      <m:t>=0.0240 </m:t>
                    </m:r>
                    <m:r>
                      <m:rPr>
                        <m:sty m:val="p"/>
                      </m:rPr>
                      <a:rPr lang="fi-FI" sz="1600" b="0" i="0" smtClean="0">
                        <a:latin typeface="Cambria Math" panose="02040503050406030204" pitchFamily="18" charset="0"/>
                      </a:rPr>
                      <m:t>m</m:t>
                    </m:r>
                  </m:oMath>
                </a14:m>
                <a:endParaRPr lang="fi-FI" sz="1600" dirty="0"/>
              </a:p>
              <a:p>
                <a:pPr lvl="1"/>
                <a:r>
                  <a:rPr lang="fi-FI" sz="1600" dirty="0" err="1"/>
                  <a:t>p</a:t>
                </a:r>
                <a:r>
                  <a:rPr lang="fi-FI" sz="1600" baseline="-25000" dirty="0" err="1"/>
                  <a:t>w</a:t>
                </a:r>
                <a:r>
                  <a:rPr lang="fi-FI" sz="1600" dirty="0"/>
                  <a:t>= image </a:t>
                </a:r>
                <a:r>
                  <a:rPr lang="fi-FI" sz="1600" dirty="0" err="1"/>
                  <a:t>width</a:t>
                </a:r>
                <a:r>
                  <a:rPr lang="fi-FI" sz="1600" dirty="0"/>
                  <a:t> (</a:t>
                </a:r>
                <a:r>
                  <a:rPr lang="fi-FI" sz="1600" dirty="0" err="1"/>
                  <a:t>pixels</a:t>
                </a:r>
                <a:r>
                  <a:rPr lang="fi-FI" sz="1600" dirty="0"/>
                  <a:t>) = 7360</a:t>
                </a:r>
              </a:p>
              <a:p>
                <a:pPr lvl="1"/>
                <a:r>
                  <a:rPr lang="fi-FI" sz="1600" dirty="0" err="1"/>
                  <a:t>p</a:t>
                </a:r>
                <a:r>
                  <a:rPr lang="fi-FI" sz="1600" baseline="-25000" dirty="0" err="1"/>
                  <a:t>h</a:t>
                </a:r>
                <a:r>
                  <a:rPr lang="fi-FI" sz="1600" dirty="0"/>
                  <a:t>= image </a:t>
                </a:r>
                <a:r>
                  <a:rPr lang="fi-FI" sz="1600" dirty="0" err="1"/>
                  <a:t>height</a:t>
                </a:r>
                <a:r>
                  <a:rPr lang="fi-FI" sz="1600" dirty="0"/>
                  <a:t> (</a:t>
                </a:r>
                <a:r>
                  <a:rPr lang="fi-FI" sz="1600" dirty="0" err="1"/>
                  <a:t>pixels</a:t>
                </a:r>
                <a:r>
                  <a:rPr lang="fi-FI" sz="1600" dirty="0"/>
                  <a:t>) = 4912</a:t>
                </a:r>
              </a:p>
              <a:p>
                <a:pPr lvl="1"/>
                <a:r>
                  <a:rPr lang="fi-FI" sz="1600" dirty="0"/>
                  <a:t>h</a:t>
                </a:r>
                <a:r>
                  <a:rPr lang="fi-FI" sz="1600" baseline="-25000" dirty="0"/>
                  <a:t>i</a:t>
                </a:r>
                <a:r>
                  <a:rPr lang="fi-FI" sz="1600" dirty="0"/>
                  <a:t> = </a:t>
                </a:r>
                <a:r>
                  <a:rPr lang="fi-FI" sz="1600" dirty="0" err="1"/>
                  <a:t>object</a:t>
                </a:r>
                <a:r>
                  <a:rPr lang="fi-FI" sz="1600" dirty="0"/>
                  <a:t> </a:t>
                </a:r>
                <a:r>
                  <a:rPr lang="fi-FI" sz="1600" dirty="0" err="1"/>
                  <a:t>height</a:t>
                </a:r>
                <a:r>
                  <a:rPr lang="fi-FI" sz="1600" dirty="0"/>
                  <a:t> (</a:t>
                </a:r>
                <a:r>
                  <a:rPr lang="fi-FI" sz="1600" dirty="0" err="1"/>
                  <a:t>pixels</a:t>
                </a:r>
                <a:r>
                  <a:rPr lang="fi-FI" sz="1600" dirty="0"/>
                  <a:t>) = 100</a:t>
                </a:r>
              </a:p>
              <a:p>
                <a:pPr lvl="1"/>
                <a:r>
                  <a:rPr lang="fi-FI" sz="1600" dirty="0"/>
                  <a:t>h = </a:t>
                </a:r>
                <a:r>
                  <a:rPr lang="fi-FI" sz="1600" dirty="0" err="1"/>
                  <a:t>object</a:t>
                </a:r>
                <a:r>
                  <a:rPr lang="fi-FI" sz="1600" dirty="0"/>
                  <a:t> </a:t>
                </a:r>
                <a:r>
                  <a:rPr lang="fi-FI" sz="1600" dirty="0" err="1"/>
                  <a:t>height</a:t>
                </a:r>
                <a:r>
                  <a:rPr lang="fi-FI" sz="1600" dirty="0"/>
                  <a:t> (m)  = 1.0 m</a:t>
                </a:r>
              </a:p>
              <a:p>
                <a:pPr lvl="1"/>
                <a:r>
                  <a:rPr lang="fi-FI" sz="1600" dirty="0"/>
                  <a:t>f = </a:t>
                </a:r>
                <a:r>
                  <a:rPr lang="fi-FI" sz="1600" dirty="0" err="1"/>
                  <a:t>focal</a:t>
                </a:r>
                <a:r>
                  <a:rPr lang="fi-FI" sz="1600" dirty="0"/>
                  <a:t> </a:t>
                </a:r>
                <a:r>
                  <a:rPr lang="fi-FI" sz="1600" dirty="0" err="1"/>
                  <a:t>length</a:t>
                </a:r>
                <a:r>
                  <a:rPr lang="fi-FI" sz="1600" dirty="0"/>
                  <a:t> (m) = 0.050 m</a:t>
                </a:r>
              </a:p>
              <a:p>
                <a:pPr lvl="1"/>
                <a14:m>
                  <m:oMath xmlns:m="http://schemas.openxmlformats.org/officeDocument/2006/math">
                    <m:r>
                      <m:rPr>
                        <m:sty m:val="p"/>
                      </m:rPr>
                      <a:rPr lang="el-GR" sz="1600" i="1">
                        <a:latin typeface="Cambria Math" panose="02040503050406030204" pitchFamily="18" charset="0"/>
                      </a:rPr>
                      <m:t>α</m:t>
                    </m:r>
                  </m:oMath>
                </a14:m>
                <a:r>
                  <a:rPr lang="fi-FI" sz="1600" i="1" dirty="0"/>
                  <a:t> = </a:t>
                </a:r>
                <a:r>
                  <a:rPr lang="fi-FI" sz="1600" i="1" dirty="0" err="1"/>
                  <a:t>altitude</a:t>
                </a:r>
                <a:r>
                  <a:rPr lang="fi-FI" sz="1600" i="1" dirty="0"/>
                  <a:t> (</a:t>
                </a:r>
                <a:r>
                  <a:rPr lang="fi-FI" sz="1600" i="1" dirty="0" err="1"/>
                  <a:t>rad</a:t>
                </a:r>
                <a:r>
                  <a:rPr lang="fi-FI" sz="1600" i="1" dirty="0"/>
                  <a:t>) = 0.0</a:t>
                </a:r>
              </a:p>
              <a:p>
                <a:pPr lvl="1"/>
                <a:r>
                  <a:rPr lang="el-GR" sz="1600" dirty="0"/>
                  <a:t>β</a:t>
                </a:r>
                <a:r>
                  <a:rPr lang="fi-FI" sz="1600" dirty="0"/>
                  <a:t> </a:t>
                </a:r>
                <a:r>
                  <a:rPr lang="fi-FI" sz="1600" i="1" dirty="0"/>
                  <a:t>= </a:t>
                </a:r>
                <a:r>
                  <a:rPr lang="fi-FI" sz="1600" i="1" dirty="0" err="1"/>
                  <a:t>azimuth</a:t>
                </a:r>
                <a:r>
                  <a:rPr lang="fi-FI" sz="1600" i="1" dirty="0"/>
                  <a:t> (</a:t>
                </a:r>
                <a:r>
                  <a:rPr lang="fi-FI" sz="1600" i="1" dirty="0" err="1"/>
                  <a:t>rad</a:t>
                </a:r>
                <a:r>
                  <a:rPr lang="fi-FI" sz="1600" i="1" dirty="0"/>
                  <a:t>) = 0.0</a:t>
                </a:r>
              </a:p>
            </p:txBody>
          </p:sp>
        </mc:Choice>
        <mc:Fallback xmlns="">
          <p:sp>
            <p:nvSpPr>
              <p:cNvPr id="2" name="Suorakulmio 1">
                <a:extLst>
                  <a:ext uri="{FF2B5EF4-FFF2-40B4-BE49-F238E27FC236}">
                    <a16:creationId xmlns:a16="http://schemas.microsoft.com/office/drawing/2014/main" id="{BE11EE4E-C188-49F9-9CCF-7E8BBE5CA889}"/>
                  </a:ext>
                </a:extLst>
              </p:cNvPr>
              <p:cNvSpPr>
                <a:spLocks noRot="1" noChangeAspect="1" noMove="1" noResize="1" noEditPoints="1" noAdjustHandles="1" noChangeArrowheads="1" noChangeShapeType="1" noTextEdit="1"/>
              </p:cNvSpPr>
              <p:nvPr/>
            </p:nvSpPr>
            <p:spPr>
              <a:xfrm>
                <a:off x="4834304" y="2632994"/>
                <a:ext cx="6096000" cy="2554545"/>
              </a:xfrm>
              <a:prstGeom prst="rect">
                <a:avLst/>
              </a:prstGeom>
              <a:blipFill>
                <a:blip r:embed="rId4"/>
                <a:stretch>
                  <a:fillRect l="-500" t="-716" b="-2148"/>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3" name="Tekstiruutu 32">
                <a:extLst>
                  <a:ext uri="{FF2B5EF4-FFF2-40B4-BE49-F238E27FC236}">
                    <a16:creationId xmlns:a16="http://schemas.microsoft.com/office/drawing/2014/main" id="{9BE7BAB9-9B64-4E86-AF8A-B60387D72778}"/>
                  </a:ext>
                </a:extLst>
              </p:cNvPr>
              <p:cNvSpPr txBox="1"/>
              <p:nvPr/>
            </p:nvSpPr>
            <p:spPr>
              <a:xfrm>
                <a:off x="5074781" y="5634791"/>
                <a:ext cx="4054636" cy="509114"/>
              </a:xfrm>
              <a:prstGeom prst="rect">
                <a:avLst/>
              </a:prstGeom>
              <a:noFill/>
              <a:ln>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fi-FI" sz="1600" i="1" smtClean="0">
                          <a:latin typeface="Cambria Math" panose="02040503050406030204" pitchFamily="18" charset="0"/>
                        </a:rPr>
                        <m:t>𝑑</m:t>
                      </m:r>
                      <m:r>
                        <a:rPr lang="en-GB" sz="1600" i="1" smtClean="0">
                          <a:latin typeface="Cambria Math" panose="02040503050406030204" pitchFamily="18" charset="0"/>
                        </a:rPr>
                        <m:t>=</m:t>
                      </m:r>
                      <m:f>
                        <m:fPr>
                          <m:ctrlPr>
                            <a:rPr lang="en-GB" sz="1600" i="1">
                              <a:latin typeface="Cambria Math" panose="02040503050406030204" pitchFamily="18" charset="0"/>
                            </a:rPr>
                          </m:ctrlPr>
                        </m:fPr>
                        <m:num>
                          <m:r>
                            <a:rPr lang="fi-FI" sz="1600" i="1">
                              <a:latin typeface="Cambria Math" panose="02040503050406030204" pitchFamily="18" charset="0"/>
                            </a:rPr>
                            <m:t>0.050</m:t>
                          </m:r>
                          <m:r>
                            <a:rPr lang="fi-FI" sz="1600" i="1">
                              <a:latin typeface="Cambria Math" panose="02040503050406030204" pitchFamily="18" charset="0"/>
                            </a:rPr>
                            <m:t>𝑚</m:t>
                          </m:r>
                          <m:r>
                            <a:rPr lang="fi-FI" sz="1600" b="0" i="1" smtClean="0">
                              <a:latin typeface="Cambria Math" panose="02040503050406030204" pitchFamily="18" charset="0"/>
                            </a:rPr>
                            <m:t>∗1</m:t>
                          </m:r>
                          <m:r>
                            <a:rPr lang="fi-FI" sz="1600" b="0" i="1" smtClean="0">
                              <a:latin typeface="Cambria Math" panose="02040503050406030204" pitchFamily="18" charset="0"/>
                            </a:rPr>
                            <m:t>𝑚</m:t>
                          </m:r>
                        </m:num>
                        <m:den>
                          <m:r>
                            <m:rPr>
                              <m:nor/>
                            </m:rPr>
                            <a:rPr lang="fi-FI" sz="1600" b="0" i="1" smtClean="0">
                              <a:latin typeface="Cambria Math" panose="02040503050406030204" pitchFamily="18" charset="0"/>
                            </a:rPr>
                            <m:t>1.0∗1.0∗100</m:t>
                          </m:r>
                          <m:r>
                            <a:rPr lang="fi-FI" sz="1600" b="0" i="1" dirty="0" smtClean="0">
                              <a:latin typeface="Cambria Math" panose="02040503050406030204" pitchFamily="18" charset="0"/>
                            </a:rPr>
                            <m:t>∗</m:t>
                          </m:r>
                          <m:r>
                            <m:rPr>
                              <m:nor/>
                            </m:rPr>
                            <a:rPr lang="fi-FI" sz="1600" b="0" i="1" dirty="0" smtClean="0">
                              <a:latin typeface="Cambria Math" panose="02040503050406030204" pitchFamily="18" charset="0"/>
                            </a:rPr>
                            <m:t>0.024</m:t>
                          </m:r>
                          <m:r>
                            <m:rPr>
                              <m:nor/>
                            </m:rPr>
                            <a:rPr lang="fi-FI" sz="1600" b="0" i="1" dirty="0" smtClean="0">
                              <a:latin typeface="Cambria Math" panose="02040503050406030204" pitchFamily="18" charset="0"/>
                            </a:rPr>
                            <m:t>m</m:t>
                          </m:r>
                          <m:r>
                            <m:rPr>
                              <m:nor/>
                            </m:rPr>
                            <a:rPr lang="fi-FI" sz="1600" b="0" i="1" dirty="0" smtClean="0">
                              <a:latin typeface="Cambria Math" panose="02040503050406030204" pitchFamily="18" charset="0"/>
                            </a:rPr>
                            <m:t>/4912</m:t>
                          </m:r>
                        </m:den>
                      </m:f>
                      <m:r>
                        <a:rPr lang="fi-FI" sz="1600" b="0" i="1" smtClean="0">
                          <a:latin typeface="Cambria Math" panose="02040503050406030204" pitchFamily="18" charset="0"/>
                        </a:rPr>
                        <m:t>=102.33 </m:t>
                      </m:r>
                      <m:r>
                        <a:rPr lang="fi-FI" sz="1600" b="0" i="1" smtClean="0">
                          <a:latin typeface="Cambria Math" panose="02040503050406030204" pitchFamily="18" charset="0"/>
                        </a:rPr>
                        <m:t>𝑚</m:t>
                      </m:r>
                      <m:r>
                        <a:rPr lang="fi-FI" sz="1600" b="0" i="1" smtClean="0">
                          <a:latin typeface="Cambria Math" panose="02040503050406030204" pitchFamily="18" charset="0"/>
                        </a:rPr>
                        <m:t> </m:t>
                      </m:r>
                    </m:oMath>
                  </m:oMathPara>
                </a14:m>
                <a:endParaRPr lang="en-GB" sz="1600" dirty="0"/>
              </a:p>
            </p:txBody>
          </p:sp>
        </mc:Choice>
        <mc:Fallback xmlns="">
          <p:sp>
            <p:nvSpPr>
              <p:cNvPr id="33" name="Tekstiruutu 32">
                <a:extLst>
                  <a:ext uri="{FF2B5EF4-FFF2-40B4-BE49-F238E27FC236}">
                    <a16:creationId xmlns:a16="http://schemas.microsoft.com/office/drawing/2014/main" id="{9BE7BAB9-9B64-4E86-AF8A-B60387D72778}"/>
                  </a:ext>
                </a:extLst>
              </p:cNvPr>
              <p:cNvSpPr txBox="1">
                <a:spLocks noRot="1" noChangeAspect="1" noMove="1" noResize="1" noEditPoints="1" noAdjustHandles="1" noChangeArrowheads="1" noChangeShapeType="1" noTextEdit="1"/>
              </p:cNvSpPr>
              <p:nvPr/>
            </p:nvSpPr>
            <p:spPr>
              <a:xfrm>
                <a:off x="5074781" y="5634791"/>
                <a:ext cx="4054636" cy="509114"/>
              </a:xfrm>
              <a:prstGeom prst="rect">
                <a:avLst/>
              </a:prstGeom>
              <a:blipFill>
                <a:blip r:embed="rId5"/>
                <a:stretch>
                  <a:fillRect/>
                </a:stretch>
              </a:blipFill>
              <a:ln>
                <a:noFill/>
              </a:ln>
            </p:spPr>
            <p:txBody>
              <a:bodyPr/>
              <a:lstStyle/>
              <a:p>
                <a:r>
                  <a:rPr lang="en-GB">
                    <a:noFill/>
                  </a:rPr>
                  <a:t> </a:t>
                </a:r>
              </a:p>
            </p:txBody>
          </p:sp>
        </mc:Fallback>
      </mc:AlternateContent>
    </p:spTree>
    <p:extLst>
      <p:ext uri="{BB962C8B-B14F-4D97-AF65-F5344CB8AC3E}">
        <p14:creationId xmlns:p14="http://schemas.microsoft.com/office/powerpoint/2010/main" val="36321289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2d -&gt; 3d</a:t>
            </a:r>
            <a:r>
              <a:rPr lang="en-US" sz="4800" kern="1200" dirty="0">
                <a:solidFill>
                  <a:schemeClr val="bg1"/>
                </a:solidFill>
                <a:latin typeface="+mj-lt"/>
                <a:ea typeface="+mj-ea"/>
                <a:cs typeface="+mj-cs"/>
              </a:rPr>
              <a:t> Transformation</a:t>
            </a:r>
          </a:p>
        </p:txBody>
      </p:sp>
      <p:cxnSp>
        <p:nvCxnSpPr>
          <p:cNvPr id="4" name="Suora nuoliyhdysviiva 3">
            <a:extLst>
              <a:ext uri="{FF2B5EF4-FFF2-40B4-BE49-F238E27FC236}">
                <a16:creationId xmlns:a16="http://schemas.microsoft.com/office/drawing/2014/main" id="{1B525381-53E0-4B7A-9FCC-03B0895A1ABF}"/>
              </a:ext>
            </a:extLst>
          </p:cNvPr>
          <p:cNvCxnSpPr/>
          <p:nvPr/>
        </p:nvCxnSpPr>
        <p:spPr>
          <a:xfrm flipV="1">
            <a:off x="6268016" y="987819"/>
            <a:ext cx="0" cy="9958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Suora nuoliyhdysviiva 6">
            <a:extLst>
              <a:ext uri="{FF2B5EF4-FFF2-40B4-BE49-F238E27FC236}">
                <a16:creationId xmlns:a16="http://schemas.microsoft.com/office/drawing/2014/main" id="{DFBA9233-F558-4855-A97A-B804AFE0CF6E}"/>
              </a:ext>
            </a:extLst>
          </p:cNvPr>
          <p:cNvCxnSpPr/>
          <p:nvPr/>
        </p:nvCxnSpPr>
        <p:spPr>
          <a:xfrm>
            <a:off x="6274690" y="1983700"/>
            <a:ext cx="123477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uora nuoliyhdysviiva 8">
            <a:extLst>
              <a:ext uri="{FF2B5EF4-FFF2-40B4-BE49-F238E27FC236}">
                <a16:creationId xmlns:a16="http://schemas.microsoft.com/office/drawing/2014/main" id="{43FA1132-B109-4516-9934-0B24C2FF9653}"/>
              </a:ext>
            </a:extLst>
          </p:cNvPr>
          <p:cNvCxnSpPr/>
          <p:nvPr/>
        </p:nvCxnSpPr>
        <p:spPr>
          <a:xfrm flipH="1">
            <a:off x="5780781" y="1983700"/>
            <a:ext cx="487235" cy="3590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20" name="Ryhmä 19">
            <a:extLst>
              <a:ext uri="{FF2B5EF4-FFF2-40B4-BE49-F238E27FC236}">
                <a16:creationId xmlns:a16="http://schemas.microsoft.com/office/drawing/2014/main" id="{1479667E-8687-4CD5-AD29-ACFFD40C7990}"/>
              </a:ext>
            </a:extLst>
          </p:cNvPr>
          <p:cNvGrpSpPr/>
          <p:nvPr/>
        </p:nvGrpSpPr>
        <p:grpSpPr>
          <a:xfrm>
            <a:off x="6401503" y="1162048"/>
            <a:ext cx="1121308" cy="647422"/>
            <a:chOff x="6921407" y="2930085"/>
            <a:chExt cx="1121308" cy="647422"/>
          </a:xfrm>
        </p:grpSpPr>
        <p:cxnSp>
          <p:nvCxnSpPr>
            <p:cNvPr id="11" name="Suora yhdysviiva 10">
              <a:extLst>
                <a:ext uri="{FF2B5EF4-FFF2-40B4-BE49-F238E27FC236}">
                  <a16:creationId xmlns:a16="http://schemas.microsoft.com/office/drawing/2014/main" id="{C2C61E43-AA57-42B4-A726-7C2CEA7E06E4}"/>
                </a:ext>
              </a:extLst>
            </p:cNvPr>
            <p:cNvCxnSpPr/>
            <p:nvPr/>
          </p:nvCxnSpPr>
          <p:spPr>
            <a:xfrm>
              <a:off x="6921407" y="2930085"/>
              <a:ext cx="111463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uora yhdysviiva 12">
              <a:extLst>
                <a:ext uri="{FF2B5EF4-FFF2-40B4-BE49-F238E27FC236}">
                  <a16:creationId xmlns:a16="http://schemas.microsoft.com/office/drawing/2014/main" id="{A4EE6AA3-2228-4E2D-8B4F-66F24CBAB2EE}"/>
                </a:ext>
              </a:extLst>
            </p:cNvPr>
            <p:cNvCxnSpPr/>
            <p:nvPr/>
          </p:nvCxnSpPr>
          <p:spPr>
            <a:xfrm>
              <a:off x="8042715" y="2930085"/>
              <a:ext cx="0" cy="647422"/>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uora yhdysviiva 14">
              <a:extLst>
                <a:ext uri="{FF2B5EF4-FFF2-40B4-BE49-F238E27FC236}">
                  <a16:creationId xmlns:a16="http://schemas.microsoft.com/office/drawing/2014/main" id="{566B480C-3C75-49AC-8198-7F71BCD8A33F}"/>
                </a:ext>
              </a:extLst>
            </p:cNvPr>
            <p:cNvCxnSpPr/>
            <p:nvPr/>
          </p:nvCxnSpPr>
          <p:spPr>
            <a:xfrm>
              <a:off x="6921407" y="2930085"/>
              <a:ext cx="0" cy="627398"/>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uora yhdysviiva 16">
              <a:extLst>
                <a:ext uri="{FF2B5EF4-FFF2-40B4-BE49-F238E27FC236}">
                  <a16:creationId xmlns:a16="http://schemas.microsoft.com/office/drawing/2014/main" id="{4749AC7B-C0D0-4AA4-A2EB-744B05C79C81}"/>
                </a:ext>
              </a:extLst>
            </p:cNvPr>
            <p:cNvCxnSpPr/>
            <p:nvPr/>
          </p:nvCxnSpPr>
          <p:spPr>
            <a:xfrm>
              <a:off x="6921407" y="3577507"/>
              <a:ext cx="1121308" cy="0"/>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19" name="Suora yhdysviiva 18">
            <a:extLst>
              <a:ext uri="{FF2B5EF4-FFF2-40B4-BE49-F238E27FC236}">
                <a16:creationId xmlns:a16="http://schemas.microsoft.com/office/drawing/2014/main" id="{8AA889D9-B9A5-4293-BFD2-3EB68DFCFB77}"/>
              </a:ext>
            </a:extLst>
          </p:cNvPr>
          <p:cNvCxnSpPr/>
          <p:nvPr/>
        </p:nvCxnSpPr>
        <p:spPr>
          <a:xfrm flipV="1">
            <a:off x="6274690" y="1495078"/>
            <a:ext cx="680794" cy="488622"/>
          </a:xfrm>
          <a:prstGeom prst="line">
            <a:avLst/>
          </a:prstGeom>
          <a:ln>
            <a:prstDash val="dashDot"/>
          </a:ln>
        </p:spPr>
        <p:style>
          <a:lnRef idx="1">
            <a:schemeClr val="accent1"/>
          </a:lnRef>
          <a:fillRef idx="0">
            <a:schemeClr val="accent1"/>
          </a:fillRef>
          <a:effectRef idx="0">
            <a:schemeClr val="accent1"/>
          </a:effectRef>
          <a:fontRef idx="minor">
            <a:schemeClr val="tx1"/>
          </a:fontRef>
        </p:style>
      </p:cxnSp>
      <p:cxnSp>
        <p:nvCxnSpPr>
          <p:cNvPr id="22" name="Suora yhdysviiva 21">
            <a:extLst>
              <a:ext uri="{FF2B5EF4-FFF2-40B4-BE49-F238E27FC236}">
                <a16:creationId xmlns:a16="http://schemas.microsoft.com/office/drawing/2014/main" id="{0A1A7668-564C-4E6E-99C4-BDEE6E413671}"/>
              </a:ext>
            </a:extLst>
          </p:cNvPr>
          <p:cNvCxnSpPr/>
          <p:nvPr/>
        </p:nvCxnSpPr>
        <p:spPr>
          <a:xfrm>
            <a:off x="8537329" y="524638"/>
            <a:ext cx="0" cy="513932"/>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8" name="Suora yhdysviiva 27">
            <a:extLst>
              <a:ext uri="{FF2B5EF4-FFF2-40B4-BE49-F238E27FC236}">
                <a16:creationId xmlns:a16="http://schemas.microsoft.com/office/drawing/2014/main" id="{1F1AF7D9-6626-47E7-8F36-E323D16D08B5}"/>
              </a:ext>
            </a:extLst>
          </p:cNvPr>
          <p:cNvCxnSpPr>
            <a:cxnSpLocks/>
          </p:cNvCxnSpPr>
          <p:nvPr/>
        </p:nvCxnSpPr>
        <p:spPr>
          <a:xfrm>
            <a:off x="7228023" y="1381612"/>
            <a:ext cx="0" cy="18051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Suora yhdysviiva 23">
            <a:extLst>
              <a:ext uri="{FF2B5EF4-FFF2-40B4-BE49-F238E27FC236}">
                <a16:creationId xmlns:a16="http://schemas.microsoft.com/office/drawing/2014/main" id="{8EA05996-9843-46E1-9BE2-94FAD38388B0}"/>
              </a:ext>
            </a:extLst>
          </p:cNvPr>
          <p:cNvCxnSpPr>
            <a:cxnSpLocks/>
          </p:cNvCxnSpPr>
          <p:nvPr/>
        </p:nvCxnSpPr>
        <p:spPr>
          <a:xfrm flipV="1">
            <a:off x="6268016" y="1038570"/>
            <a:ext cx="2269313" cy="945130"/>
          </a:xfrm>
          <a:prstGeom prst="line">
            <a:avLst/>
          </a:prstGeom>
          <a:ln>
            <a:solidFill>
              <a:schemeClr val="accent6">
                <a:lumMod val="60000"/>
                <a:lumOff val="40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31" name="Suora yhdysviiva 30">
            <a:extLst>
              <a:ext uri="{FF2B5EF4-FFF2-40B4-BE49-F238E27FC236}">
                <a16:creationId xmlns:a16="http://schemas.microsoft.com/office/drawing/2014/main" id="{01ACF206-8BE0-4645-BE8D-38C8F76672FD}"/>
              </a:ext>
            </a:extLst>
          </p:cNvPr>
          <p:cNvCxnSpPr>
            <a:cxnSpLocks/>
          </p:cNvCxnSpPr>
          <p:nvPr/>
        </p:nvCxnSpPr>
        <p:spPr>
          <a:xfrm flipV="1">
            <a:off x="6274689" y="524638"/>
            <a:ext cx="2262640" cy="1459063"/>
          </a:xfrm>
          <a:prstGeom prst="line">
            <a:avLst/>
          </a:prstGeom>
          <a:ln>
            <a:solidFill>
              <a:schemeClr val="accent6">
                <a:lumMod val="60000"/>
                <a:lumOff val="40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36" name="Suora yhdysviiva 35">
            <a:extLst>
              <a:ext uri="{FF2B5EF4-FFF2-40B4-BE49-F238E27FC236}">
                <a16:creationId xmlns:a16="http://schemas.microsoft.com/office/drawing/2014/main" id="{14E00F39-E039-4B49-AFE2-F7A0D693EB39}"/>
              </a:ext>
            </a:extLst>
          </p:cNvPr>
          <p:cNvCxnSpPr/>
          <p:nvPr/>
        </p:nvCxnSpPr>
        <p:spPr>
          <a:xfrm flipV="1">
            <a:off x="6274689" y="781604"/>
            <a:ext cx="2262640" cy="1202096"/>
          </a:xfrm>
          <a:prstGeom prst="line">
            <a:avLst/>
          </a:prstGeom>
          <a:ln w="381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37" name="Tekstiruutu 36">
            <a:extLst>
              <a:ext uri="{FF2B5EF4-FFF2-40B4-BE49-F238E27FC236}">
                <a16:creationId xmlns:a16="http://schemas.microsoft.com/office/drawing/2014/main" id="{23E995B2-6860-492A-9C10-FC23DC272331}"/>
              </a:ext>
            </a:extLst>
          </p:cNvPr>
          <p:cNvSpPr txBox="1"/>
          <p:nvPr/>
        </p:nvSpPr>
        <p:spPr>
          <a:xfrm>
            <a:off x="5146002" y="2841081"/>
            <a:ext cx="4198842" cy="276999"/>
          </a:xfrm>
          <a:prstGeom prst="rect">
            <a:avLst/>
          </a:prstGeom>
          <a:noFill/>
        </p:spPr>
        <p:txBody>
          <a:bodyPr wrap="none" rtlCol="0">
            <a:spAutoFit/>
          </a:bodyPr>
          <a:lstStyle/>
          <a:p>
            <a:r>
              <a:rPr lang="fi-FI" sz="1200" dirty="0" err="1"/>
              <a:t>From</a:t>
            </a:r>
            <a:r>
              <a:rPr lang="fi-FI" sz="1200" dirty="0"/>
              <a:t> </a:t>
            </a:r>
            <a:r>
              <a:rPr lang="fi-FI" sz="1200" dirty="0" err="1"/>
              <a:t>pixel</a:t>
            </a:r>
            <a:r>
              <a:rPr lang="fi-FI" sz="1200" dirty="0"/>
              <a:t> </a:t>
            </a:r>
            <a:r>
              <a:rPr lang="fi-FI" sz="1200" dirty="0" err="1"/>
              <a:t>coordinates</a:t>
            </a:r>
            <a:r>
              <a:rPr lang="fi-FI" sz="1200" dirty="0"/>
              <a:t> (</a:t>
            </a:r>
            <a:r>
              <a:rPr lang="fi-FI" sz="1200" dirty="0" err="1"/>
              <a:t>sensor</a:t>
            </a:r>
            <a:r>
              <a:rPr lang="fi-FI" sz="1200" dirty="0"/>
              <a:t> </a:t>
            </a:r>
            <a:r>
              <a:rPr lang="fi-FI" sz="1200" dirty="0" err="1"/>
              <a:t>plane</a:t>
            </a:r>
            <a:r>
              <a:rPr lang="fi-FI" sz="1200" dirty="0"/>
              <a:t>) to 3d </a:t>
            </a:r>
            <a:r>
              <a:rPr lang="fi-FI" sz="1200" dirty="0" err="1"/>
              <a:t>camera</a:t>
            </a:r>
            <a:r>
              <a:rPr lang="fi-FI" sz="1200" dirty="0"/>
              <a:t> </a:t>
            </a:r>
            <a:r>
              <a:rPr lang="fi-FI" sz="1200" dirty="0" err="1"/>
              <a:t>coordinates</a:t>
            </a:r>
            <a:r>
              <a:rPr lang="fi-FI" sz="1200" dirty="0"/>
              <a:t>:</a:t>
            </a:r>
            <a:endParaRPr lang="en-GB" sz="1200" dirty="0"/>
          </a:p>
        </p:txBody>
      </p:sp>
      <mc:AlternateContent xmlns:mc="http://schemas.openxmlformats.org/markup-compatibility/2006" xmlns:a14="http://schemas.microsoft.com/office/drawing/2010/main">
        <mc:Choice Requires="a14">
          <p:sp>
            <p:nvSpPr>
              <p:cNvPr id="38" name="Tekstiruutu 37">
                <a:extLst>
                  <a:ext uri="{FF2B5EF4-FFF2-40B4-BE49-F238E27FC236}">
                    <a16:creationId xmlns:a16="http://schemas.microsoft.com/office/drawing/2014/main" id="{8328A8FB-359A-4053-864B-C1154CD90715}"/>
                  </a:ext>
                </a:extLst>
              </p:cNvPr>
              <p:cNvSpPr txBox="1"/>
              <p:nvPr/>
            </p:nvSpPr>
            <p:spPr>
              <a:xfrm>
                <a:off x="5146707" y="3364641"/>
                <a:ext cx="4170757" cy="493405"/>
              </a:xfrm>
              <a:prstGeom prst="rect">
                <a:avLst/>
              </a:prstGeom>
              <a:noFill/>
            </p:spPr>
            <p:txBody>
              <a:bodyPr wrap="none" rtlCol="0">
                <a:spAutoFit/>
              </a:bodyPr>
              <a:lstStyle/>
              <a:p>
                <a:r>
                  <a:rPr lang="fi-FI" dirty="0"/>
                  <a:t>(x</a:t>
                </a:r>
                <a:r>
                  <a:rPr lang="fi-FI" baseline="-25000" dirty="0"/>
                  <a:t>c</a:t>
                </a:r>
                <a:r>
                  <a:rPr lang="fi-FI" dirty="0"/>
                  <a:t>, </a:t>
                </a:r>
                <a:r>
                  <a:rPr lang="fi-FI" dirty="0" err="1"/>
                  <a:t>y</a:t>
                </a:r>
                <a:r>
                  <a:rPr lang="fi-FI" baseline="-25000" dirty="0" err="1"/>
                  <a:t>c</a:t>
                </a:r>
                <a:r>
                  <a:rPr lang="fi-FI" dirty="0"/>
                  <a:t>, </a:t>
                </a:r>
                <a:r>
                  <a:rPr lang="fi-FI" dirty="0" err="1"/>
                  <a:t>z</a:t>
                </a:r>
                <a:r>
                  <a:rPr lang="fi-FI" baseline="-25000" dirty="0" err="1"/>
                  <a:t>c</a:t>
                </a:r>
                <a:r>
                  <a:rPr lang="fi-FI" dirty="0"/>
                  <a:t>) = (-</a:t>
                </a:r>
                <a:r>
                  <a:rPr lang="en-GB" dirty="0"/>
                  <a:t> </a:t>
                </a:r>
                <a14:m>
                  <m:oMath xmlns:m="http://schemas.openxmlformats.org/officeDocument/2006/math">
                    <m:f>
                      <m:fPr>
                        <m:ctrlPr>
                          <a:rPr lang="en-GB" i="1">
                            <a:latin typeface="Cambria Math" panose="02040503050406030204" pitchFamily="18" charset="0"/>
                          </a:rPr>
                        </m:ctrlPr>
                      </m:fPr>
                      <m:num>
                        <m:sSub>
                          <m:sSubPr>
                            <m:ctrlPr>
                              <a:rPr lang="en-GB" i="1">
                                <a:latin typeface="Cambria Math" panose="02040503050406030204" pitchFamily="18" charset="0"/>
                              </a:rPr>
                            </m:ctrlPr>
                          </m:sSubPr>
                          <m:e>
                            <m:r>
                              <a:rPr lang="fi-FI" b="0" i="1" smtClean="0">
                                <a:latin typeface="Cambria Math" panose="02040503050406030204" pitchFamily="18" charset="0"/>
                              </a:rPr>
                              <m:t>𝑠</m:t>
                            </m:r>
                          </m:e>
                          <m:sub>
                            <m:r>
                              <a:rPr lang="fi-FI" b="0" i="1" smtClean="0">
                                <a:latin typeface="Cambria Math" panose="02040503050406030204" pitchFamily="18" charset="0"/>
                              </a:rPr>
                              <m:t>𝑤</m:t>
                            </m:r>
                          </m:sub>
                        </m:sSub>
                      </m:num>
                      <m:den>
                        <m:r>
                          <a:rPr lang="fi-FI" b="0" i="1" smtClean="0">
                            <a:latin typeface="Cambria Math" panose="02040503050406030204" pitchFamily="18" charset="0"/>
                          </a:rPr>
                          <m:t>2</m:t>
                        </m:r>
                      </m:den>
                    </m:f>
                    <m:r>
                      <a:rPr lang="fi-FI" b="0" i="1" smtClean="0">
                        <a:latin typeface="Cambria Math" panose="02040503050406030204" pitchFamily="18" charset="0"/>
                      </a:rPr>
                      <m:t>+</m:t>
                    </m:r>
                    <m:r>
                      <a:rPr lang="fi-FI" b="0" i="1" smtClean="0">
                        <a:latin typeface="Cambria Math" panose="02040503050406030204" pitchFamily="18" charset="0"/>
                      </a:rPr>
                      <m:t>𝑥𝑝</m:t>
                    </m:r>
                  </m:oMath>
                </a14:m>
                <a:r>
                  <a:rPr lang="fi-FI" dirty="0"/>
                  <a:t>*</a:t>
                </a:r>
                <a:r>
                  <a:rPr lang="en-GB" dirty="0"/>
                  <a:t> </a:t>
                </a:r>
                <a14:m>
                  <m:oMath xmlns:m="http://schemas.openxmlformats.org/officeDocument/2006/math">
                    <m:f>
                      <m:fPr>
                        <m:ctrlPr>
                          <a:rPr lang="en-GB" i="1">
                            <a:latin typeface="Cambria Math" panose="02040503050406030204" pitchFamily="18" charset="0"/>
                          </a:rPr>
                        </m:ctrlPr>
                      </m:fPr>
                      <m:num>
                        <m:sSub>
                          <m:sSubPr>
                            <m:ctrlPr>
                              <a:rPr lang="en-GB" i="1">
                                <a:latin typeface="Cambria Math" panose="02040503050406030204" pitchFamily="18" charset="0"/>
                              </a:rPr>
                            </m:ctrlPr>
                          </m:sSubPr>
                          <m:e>
                            <m:r>
                              <a:rPr lang="fi-FI" i="1">
                                <a:latin typeface="Cambria Math" panose="02040503050406030204" pitchFamily="18" charset="0"/>
                              </a:rPr>
                              <m:t>𝑠</m:t>
                            </m:r>
                          </m:e>
                          <m:sub>
                            <m:r>
                              <a:rPr lang="fi-FI" i="1">
                                <a:latin typeface="Cambria Math" panose="02040503050406030204" pitchFamily="18" charset="0"/>
                              </a:rPr>
                              <m:t>𝑤</m:t>
                            </m:r>
                          </m:sub>
                        </m:sSub>
                      </m:num>
                      <m:den>
                        <m:r>
                          <a:rPr lang="fi-FI" b="0" i="1" smtClean="0">
                            <a:latin typeface="Cambria Math" panose="02040503050406030204" pitchFamily="18" charset="0"/>
                          </a:rPr>
                          <m:t>𝑝</m:t>
                        </m:r>
                        <m:r>
                          <a:rPr lang="fi-FI" b="0" i="1" baseline="-25000" smtClean="0">
                            <a:latin typeface="Cambria Math" panose="02040503050406030204" pitchFamily="18" charset="0"/>
                          </a:rPr>
                          <m:t>𝑤</m:t>
                        </m:r>
                      </m:den>
                    </m:f>
                  </m:oMath>
                </a14:m>
                <a:r>
                  <a:rPr lang="fi-FI" dirty="0"/>
                  <a:t>,   </a:t>
                </a:r>
                <a14:m>
                  <m:oMath xmlns:m="http://schemas.openxmlformats.org/officeDocument/2006/math">
                    <m:f>
                      <m:fPr>
                        <m:ctrlPr>
                          <a:rPr lang="en-GB" i="1">
                            <a:latin typeface="Cambria Math" panose="02040503050406030204" pitchFamily="18" charset="0"/>
                          </a:rPr>
                        </m:ctrlPr>
                      </m:fPr>
                      <m:num>
                        <m:sSub>
                          <m:sSubPr>
                            <m:ctrlPr>
                              <a:rPr lang="en-GB" i="1">
                                <a:latin typeface="Cambria Math" panose="02040503050406030204" pitchFamily="18" charset="0"/>
                              </a:rPr>
                            </m:ctrlPr>
                          </m:sSubPr>
                          <m:e>
                            <m:r>
                              <a:rPr lang="fi-FI" i="1">
                                <a:latin typeface="Cambria Math" panose="02040503050406030204" pitchFamily="18" charset="0"/>
                              </a:rPr>
                              <m:t>𝑠</m:t>
                            </m:r>
                          </m:e>
                          <m:sub>
                            <m:r>
                              <a:rPr lang="fi-FI" b="0" i="1" smtClean="0">
                                <a:latin typeface="Cambria Math" panose="02040503050406030204" pitchFamily="18" charset="0"/>
                              </a:rPr>
                              <m:t>h</m:t>
                            </m:r>
                          </m:sub>
                        </m:sSub>
                      </m:num>
                      <m:den>
                        <m:r>
                          <a:rPr lang="fi-FI" i="1">
                            <a:latin typeface="Cambria Math" panose="02040503050406030204" pitchFamily="18" charset="0"/>
                          </a:rPr>
                          <m:t>2</m:t>
                        </m:r>
                      </m:den>
                    </m:f>
                    <m:r>
                      <a:rPr lang="fi-FI" b="0" i="1" smtClean="0">
                        <a:latin typeface="Cambria Math" panose="02040503050406030204" pitchFamily="18" charset="0"/>
                      </a:rPr>
                      <m:t>−</m:t>
                    </m:r>
                    <m:r>
                      <a:rPr lang="fi-FI" b="0" i="1" smtClean="0">
                        <a:latin typeface="Cambria Math" panose="02040503050406030204" pitchFamily="18" charset="0"/>
                      </a:rPr>
                      <m:t>𝑦𝑝</m:t>
                    </m:r>
                  </m:oMath>
                </a14:m>
                <a:r>
                  <a:rPr lang="fi-FI" dirty="0"/>
                  <a:t>*</a:t>
                </a:r>
                <a:r>
                  <a:rPr lang="en-GB" dirty="0"/>
                  <a:t> </a:t>
                </a:r>
                <a14:m>
                  <m:oMath xmlns:m="http://schemas.openxmlformats.org/officeDocument/2006/math">
                    <m:f>
                      <m:fPr>
                        <m:ctrlPr>
                          <a:rPr lang="en-GB" i="1">
                            <a:latin typeface="Cambria Math" panose="02040503050406030204" pitchFamily="18" charset="0"/>
                          </a:rPr>
                        </m:ctrlPr>
                      </m:fPr>
                      <m:num>
                        <m:sSub>
                          <m:sSubPr>
                            <m:ctrlPr>
                              <a:rPr lang="en-GB" i="1">
                                <a:latin typeface="Cambria Math" panose="02040503050406030204" pitchFamily="18" charset="0"/>
                              </a:rPr>
                            </m:ctrlPr>
                          </m:sSubPr>
                          <m:e>
                            <m:r>
                              <a:rPr lang="fi-FI" i="1">
                                <a:latin typeface="Cambria Math" panose="02040503050406030204" pitchFamily="18" charset="0"/>
                              </a:rPr>
                              <m:t>𝑠</m:t>
                            </m:r>
                          </m:e>
                          <m:sub>
                            <m:r>
                              <a:rPr lang="fi-FI" b="0" i="1" smtClean="0">
                                <a:latin typeface="Cambria Math" panose="02040503050406030204" pitchFamily="18" charset="0"/>
                              </a:rPr>
                              <m:t>h</m:t>
                            </m:r>
                          </m:sub>
                        </m:sSub>
                      </m:num>
                      <m:den>
                        <m:r>
                          <a:rPr lang="fi-FI" i="1">
                            <a:latin typeface="Cambria Math" panose="02040503050406030204" pitchFamily="18" charset="0"/>
                          </a:rPr>
                          <m:t>𝑝</m:t>
                        </m:r>
                        <m:r>
                          <a:rPr lang="fi-FI" b="0" i="1" baseline="-25000" smtClean="0">
                            <a:latin typeface="Cambria Math" panose="02040503050406030204" pitchFamily="18" charset="0"/>
                          </a:rPr>
                          <m:t>h</m:t>
                        </m:r>
                      </m:den>
                    </m:f>
                  </m:oMath>
                </a14:m>
                <a:r>
                  <a:rPr lang="fi-FI" dirty="0"/>
                  <a:t>,  -f)</a:t>
                </a:r>
                <a:endParaRPr lang="en-GB" dirty="0"/>
              </a:p>
            </p:txBody>
          </p:sp>
        </mc:Choice>
        <mc:Fallback xmlns="">
          <p:sp>
            <p:nvSpPr>
              <p:cNvPr id="38" name="Tekstiruutu 37">
                <a:extLst>
                  <a:ext uri="{FF2B5EF4-FFF2-40B4-BE49-F238E27FC236}">
                    <a16:creationId xmlns:a16="http://schemas.microsoft.com/office/drawing/2014/main" id="{8328A8FB-359A-4053-864B-C1154CD90715}"/>
                  </a:ext>
                </a:extLst>
              </p:cNvPr>
              <p:cNvSpPr txBox="1">
                <a:spLocks noRot="1" noChangeAspect="1" noMove="1" noResize="1" noEditPoints="1" noAdjustHandles="1" noChangeArrowheads="1" noChangeShapeType="1" noTextEdit="1"/>
              </p:cNvSpPr>
              <p:nvPr/>
            </p:nvSpPr>
            <p:spPr>
              <a:xfrm>
                <a:off x="5146707" y="3364641"/>
                <a:ext cx="4170757" cy="493405"/>
              </a:xfrm>
              <a:prstGeom prst="rect">
                <a:avLst/>
              </a:prstGeom>
              <a:blipFill>
                <a:blip r:embed="rId2"/>
                <a:stretch>
                  <a:fillRect l="-1170" b="-1235"/>
                </a:stretch>
              </a:blipFill>
            </p:spPr>
            <p:txBody>
              <a:bodyPr/>
              <a:lstStyle/>
              <a:p>
                <a:r>
                  <a:rPr lang="en-GB">
                    <a:noFill/>
                  </a:rPr>
                  <a:t> </a:t>
                </a:r>
              </a:p>
            </p:txBody>
          </p:sp>
        </mc:Fallback>
      </mc:AlternateContent>
      <p:sp>
        <p:nvSpPr>
          <p:cNvPr id="42" name="Tekstiruutu 41">
            <a:extLst>
              <a:ext uri="{FF2B5EF4-FFF2-40B4-BE49-F238E27FC236}">
                <a16:creationId xmlns:a16="http://schemas.microsoft.com/office/drawing/2014/main" id="{F8853865-FBA7-4642-B528-CCE96D3344A1}"/>
              </a:ext>
            </a:extLst>
          </p:cNvPr>
          <p:cNvSpPr txBox="1"/>
          <p:nvPr/>
        </p:nvSpPr>
        <p:spPr>
          <a:xfrm>
            <a:off x="7379606" y="2010418"/>
            <a:ext cx="240772" cy="246221"/>
          </a:xfrm>
          <a:prstGeom prst="rect">
            <a:avLst/>
          </a:prstGeom>
          <a:noFill/>
        </p:spPr>
        <p:txBody>
          <a:bodyPr wrap="none" rtlCol="0">
            <a:spAutoFit/>
          </a:bodyPr>
          <a:lstStyle/>
          <a:p>
            <a:r>
              <a:rPr lang="fi-FI" sz="1000" dirty="0"/>
              <a:t>x</a:t>
            </a:r>
            <a:endParaRPr lang="en-GB" sz="1000" dirty="0"/>
          </a:p>
        </p:txBody>
      </p:sp>
      <p:sp>
        <p:nvSpPr>
          <p:cNvPr id="43" name="Tekstiruutu 42">
            <a:extLst>
              <a:ext uri="{FF2B5EF4-FFF2-40B4-BE49-F238E27FC236}">
                <a16:creationId xmlns:a16="http://schemas.microsoft.com/office/drawing/2014/main" id="{229CD1FA-3E73-4557-9BB5-C62D5EBE915D}"/>
              </a:ext>
            </a:extLst>
          </p:cNvPr>
          <p:cNvSpPr txBox="1"/>
          <p:nvPr/>
        </p:nvSpPr>
        <p:spPr>
          <a:xfrm>
            <a:off x="5783626" y="2302639"/>
            <a:ext cx="235962" cy="246221"/>
          </a:xfrm>
          <a:prstGeom prst="rect">
            <a:avLst/>
          </a:prstGeom>
          <a:noFill/>
        </p:spPr>
        <p:txBody>
          <a:bodyPr wrap="none" rtlCol="0">
            <a:spAutoFit/>
          </a:bodyPr>
          <a:lstStyle/>
          <a:p>
            <a:r>
              <a:rPr lang="fi-FI" sz="1000" dirty="0"/>
              <a:t>z</a:t>
            </a:r>
            <a:endParaRPr lang="en-GB" sz="1000" dirty="0"/>
          </a:p>
        </p:txBody>
      </p:sp>
      <p:sp>
        <p:nvSpPr>
          <p:cNvPr id="44" name="Tekstiruutu 43">
            <a:extLst>
              <a:ext uri="{FF2B5EF4-FFF2-40B4-BE49-F238E27FC236}">
                <a16:creationId xmlns:a16="http://schemas.microsoft.com/office/drawing/2014/main" id="{2014C870-36B9-410A-A162-3D850F149344}"/>
              </a:ext>
            </a:extLst>
          </p:cNvPr>
          <p:cNvSpPr txBox="1"/>
          <p:nvPr/>
        </p:nvSpPr>
        <p:spPr>
          <a:xfrm>
            <a:off x="6013582" y="894378"/>
            <a:ext cx="242374" cy="246221"/>
          </a:xfrm>
          <a:prstGeom prst="rect">
            <a:avLst/>
          </a:prstGeom>
          <a:noFill/>
        </p:spPr>
        <p:txBody>
          <a:bodyPr wrap="none" rtlCol="0">
            <a:spAutoFit/>
          </a:bodyPr>
          <a:lstStyle/>
          <a:p>
            <a:r>
              <a:rPr lang="fi-FI" sz="1000" dirty="0"/>
              <a:t>y</a:t>
            </a:r>
            <a:endParaRPr lang="en-GB" sz="1000" dirty="0"/>
          </a:p>
        </p:txBody>
      </p:sp>
      <p:sp>
        <p:nvSpPr>
          <p:cNvPr id="39" name="Tekstiruutu 38">
            <a:extLst>
              <a:ext uri="{FF2B5EF4-FFF2-40B4-BE49-F238E27FC236}">
                <a16:creationId xmlns:a16="http://schemas.microsoft.com/office/drawing/2014/main" id="{23AC8B19-C364-4AD9-B8C7-58EE2BAC8788}"/>
              </a:ext>
            </a:extLst>
          </p:cNvPr>
          <p:cNvSpPr txBox="1"/>
          <p:nvPr/>
        </p:nvSpPr>
        <p:spPr>
          <a:xfrm>
            <a:off x="5144049" y="4105016"/>
            <a:ext cx="2223814" cy="276999"/>
          </a:xfrm>
          <a:prstGeom prst="rect">
            <a:avLst/>
          </a:prstGeom>
          <a:noFill/>
        </p:spPr>
        <p:txBody>
          <a:bodyPr wrap="none" rtlCol="0">
            <a:spAutoFit/>
          </a:bodyPr>
          <a:lstStyle/>
          <a:p>
            <a:r>
              <a:rPr lang="fi-FI" sz="1200" dirty="0"/>
              <a:t>Object center </a:t>
            </a:r>
            <a:r>
              <a:rPr lang="fi-FI" sz="1200" dirty="0" err="1"/>
              <a:t>will</a:t>
            </a:r>
            <a:r>
              <a:rPr lang="fi-FI" sz="1200" dirty="0"/>
              <a:t> </a:t>
            </a:r>
            <a:r>
              <a:rPr lang="fi-FI" sz="1200" dirty="0" err="1"/>
              <a:t>be</a:t>
            </a:r>
            <a:r>
              <a:rPr lang="fi-FI" sz="1200" dirty="0"/>
              <a:t> on </a:t>
            </a:r>
            <a:r>
              <a:rPr lang="fi-FI" sz="1200" dirty="0" err="1"/>
              <a:t>the</a:t>
            </a:r>
            <a:r>
              <a:rPr lang="fi-FI" sz="1200" dirty="0"/>
              <a:t> </a:t>
            </a:r>
            <a:r>
              <a:rPr lang="fi-FI" sz="1200" dirty="0" err="1"/>
              <a:t>line</a:t>
            </a:r>
            <a:r>
              <a:rPr lang="fi-FI" sz="1200" dirty="0"/>
              <a:t>:</a:t>
            </a:r>
            <a:endParaRPr lang="en-GB" sz="1200" dirty="0"/>
          </a:p>
        </p:txBody>
      </p:sp>
      <p:sp>
        <p:nvSpPr>
          <p:cNvPr id="47" name="Tekstiruutu 46">
            <a:extLst>
              <a:ext uri="{FF2B5EF4-FFF2-40B4-BE49-F238E27FC236}">
                <a16:creationId xmlns:a16="http://schemas.microsoft.com/office/drawing/2014/main" id="{5397662B-7E29-4E84-BB00-7852569BC6C3}"/>
              </a:ext>
            </a:extLst>
          </p:cNvPr>
          <p:cNvSpPr txBox="1"/>
          <p:nvPr/>
        </p:nvSpPr>
        <p:spPr>
          <a:xfrm>
            <a:off x="5146707" y="4598279"/>
            <a:ext cx="2359300" cy="369332"/>
          </a:xfrm>
          <a:prstGeom prst="rect">
            <a:avLst/>
          </a:prstGeom>
          <a:noFill/>
        </p:spPr>
        <p:txBody>
          <a:bodyPr wrap="none" rtlCol="0">
            <a:spAutoFit/>
          </a:bodyPr>
          <a:lstStyle/>
          <a:p>
            <a:r>
              <a:rPr lang="fi-FI" dirty="0"/>
              <a:t>(</a:t>
            </a:r>
            <a:r>
              <a:rPr lang="fi-FI" dirty="0" err="1"/>
              <a:t>x</a:t>
            </a:r>
            <a:r>
              <a:rPr lang="fi-FI" baseline="-25000" dirty="0" err="1"/>
              <a:t>o</a:t>
            </a:r>
            <a:r>
              <a:rPr lang="fi-FI" dirty="0"/>
              <a:t>, y</a:t>
            </a:r>
            <a:r>
              <a:rPr lang="fi-FI" baseline="-25000" dirty="0"/>
              <a:t>o</a:t>
            </a:r>
            <a:r>
              <a:rPr lang="fi-FI" dirty="0"/>
              <a:t>, </a:t>
            </a:r>
            <a:r>
              <a:rPr lang="fi-FI" dirty="0" err="1"/>
              <a:t>z</a:t>
            </a:r>
            <a:r>
              <a:rPr lang="fi-FI" baseline="-25000" dirty="0" err="1"/>
              <a:t>o</a:t>
            </a:r>
            <a:r>
              <a:rPr lang="fi-FI" dirty="0"/>
              <a:t>) = t* (x</a:t>
            </a:r>
            <a:r>
              <a:rPr lang="fi-FI" baseline="-25000" dirty="0"/>
              <a:t>c</a:t>
            </a:r>
            <a:r>
              <a:rPr lang="fi-FI" dirty="0"/>
              <a:t>, </a:t>
            </a:r>
            <a:r>
              <a:rPr lang="fi-FI" dirty="0" err="1"/>
              <a:t>y</a:t>
            </a:r>
            <a:r>
              <a:rPr lang="fi-FI" baseline="-25000" dirty="0" err="1"/>
              <a:t>c</a:t>
            </a:r>
            <a:r>
              <a:rPr lang="fi-FI" dirty="0"/>
              <a:t>, </a:t>
            </a:r>
            <a:r>
              <a:rPr lang="fi-FI" dirty="0" err="1"/>
              <a:t>z</a:t>
            </a:r>
            <a:r>
              <a:rPr lang="fi-FI" baseline="-25000" dirty="0" err="1"/>
              <a:t>c</a:t>
            </a:r>
            <a:r>
              <a:rPr lang="fi-FI" dirty="0"/>
              <a:t>)</a:t>
            </a:r>
            <a:endParaRPr lang="en-GB" dirty="0"/>
          </a:p>
        </p:txBody>
      </p:sp>
      <p:sp>
        <p:nvSpPr>
          <p:cNvPr id="49" name="Tekstiruutu 48">
            <a:extLst>
              <a:ext uri="{FF2B5EF4-FFF2-40B4-BE49-F238E27FC236}">
                <a16:creationId xmlns:a16="http://schemas.microsoft.com/office/drawing/2014/main" id="{08FD90EA-4117-42A7-9064-ADAE8E8784FF}"/>
              </a:ext>
            </a:extLst>
          </p:cNvPr>
          <p:cNvSpPr txBox="1"/>
          <p:nvPr/>
        </p:nvSpPr>
        <p:spPr>
          <a:xfrm>
            <a:off x="5089541" y="5418953"/>
            <a:ext cx="1689180" cy="276999"/>
          </a:xfrm>
          <a:prstGeom prst="rect">
            <a:avLst/>
          </a:prstGeom>
          <a:noFill/>
        </p:spPr>
        <p:txBody>
          <a:bodyPr wrap="none" rtlCol="0">
            <a:spAutoFit/>
          </a:bodyPr>
          <a:lstStyle/>
          <a:p>
            <a:r>
              <a:rPr lang="fi-FI" sz="1200" dirty="0" err="1"/>
              <a:t>The</a:t>
            </a:r>
            <a:r>
              <a:rPr lang="fi-FI" sz="1200" dirty="0"/>
              <a:t> </a:t>
            </a:r>
            <a:r>
              <a:rPr lang="fi-FI" sz="1200" dirty="0" err="1"/>
              <a:t>length</a:t>
            </a:r>
            <a:r>
              <a:rPr lang="fi-FI" sz="1200" dirty="0"/>
              <a:t> of </a:t>
            </a:r>
            <a:r>
              <a:rPr lang="fi-FI" sz="1200" dirty="0" err="1"/>
              <a:t>the</a:t>
            </a:r>
            <a:r>
              <a:rPr lang="fi-FI" sz="1200" dirty="0"/>
              <a:t> </a:t>
            </a:r>
            <a:r>
              <a:rPr lang="fi-FI" sz="1200" dirty="0" err="1"/>
              <a:t>line</a:t>
            </a:r>
            <a:r>
              <a:rPr lang="fi-FI" sz="1200" dirty="0"/>
              <a:t> is:</a:t>
            </a:r>
            <a:endParaRPr lang="en-GB" sz="1200" dirty="0"/>
          </a:p>
        </p:txBody>
      </p:sp>
      <mc:AlternateContent xmlns:mc="http://schemas.openxmlformats.org/markup-compatibility/2006" xmlns:a14="http://schemas.microsoft.com/office/drawing/2010/main">
        <mc:Choice Requires="a14">
          <p:sp>
            <p:nvSpPr>
              <p:cNvPr id="33" name="Tekstiruutu 32">
                <a:extLst>
                  <a:ext uri="{FF2B5EF4-FFF2-40B4-BE49-F238E27FC236}">
                    <a16:creationId xmlns:a16="http://schemas.microsoft.com/office/drawing/2014/main" id="{D6EC8C0B-2718-4B32-8E3D-C49DFAA176EE}"/>
                  </a:ext>
                </a:extLst>
              </p:cNvPr>
              <p:cNvSpPr txBox="1"/>
              <p:nvPr/>
            </p:nvSpPr>
            <p:spPr>
              <a:xfrm>
                <a:off x="10232939" y="2841081"/>
                <a:ext cx="1548694" cy="1477328"/>
              </a:xfrm>
              <a:prstGeom prst="rect">
                <a:avLst/>
              </a:prstGeom>
              <a:noFill/>
              <a:ln>
                <a:noFill/>
              </a:ln>
            </p:spPr>
            <p:txBody>
              <a:bodyPr wrap="none" lIns="0" tIns="0" rIns="0" bIns="0" rtlCol="0">
                <a:spAutoFit/>
              </a:bodyPr>
              <a:lstStyle/>
              <a:p>
                <a:r>
                  <a:rPr lang="en-GB" sz="1200" i="1" dirty="0"/>
                  <a:t>s</a:t>
                </a:r>
                <a:r>
                  <a:rPr lang="en-GB" sz="1200" i="1" baseline="-25000" dirty="0" err="1"/>
                  <a:t>w</a:t>
                </a:r>
                <a14:m>
                  <m:oMath xmlns:m="http://schemas.openxmlformats.org/officeDocument/2006/math">
                    <m:r>
                      <a:rPr lang="en-GB" sz="1200" i="1" smtClean="0">
                        <a:latin typeface="Cambria Math" panose="02040503050406030204" pitchFamily="18" charset="0"/>
                      </a:rPr>
                      <m:t>=</m:t>
                    </m:r>
                    <m:r>
                      <a:rPr lang="fi-FI" sz="1200" b="0" i="1" smtClean="0">
                        <a:latin typeface="Cambria Math" panose="02040503050406030204" pitchFamily="18" charset="0"/>
                      </a:rPr>
                      <m:t>𝑠𝑒𝑛𝑠𝑜𝑟</m:t>
                    </m:r>
                    <m:r>
                      <a:rPr lang="fi-FI" sz="1200" b="0" i="1" smtClean="0">
                        <a:latin typeface="Cambria Math" panose="02040503050406030204" pitchFamily="18" charset="0"/>
                      </a:rPr>
                      <m:t> </m:t>
                    </m:r>
                    <m:r>
                      <a:rPr lang="fi-FI" sz="1200" b="0" i="1" smtClean="0">
                        <a:latin typeface="Cambria Math" panose="02040503050406030204" pitchFamily="18" charset="0"/>
                      </a:rPr>
                      <m:t>𝑤𝑖𝑑𝑡h</m:t>
                    </m:r>
                    <m:r>
                      <a:rPr lang="fi-FI" sz="1200" b="0" i="1" smtClean="0">
                        <a:latin typeface="Cambria Math" panose="02040503050406030204" pitchFamily="18" charset="0"/>
                      </a:rPr>
                      <m:t> </m:t>
                    </m:r>
                    <m:d>
                      <m:dPr>
                        <m:ctrlPr>
                          <a:rPr lang="fi-FI" sz="1200" b="0" i="1" smtClean="0">
                            <a:latin typeface="Cambria Math" panose="02040503050406030204" pitchFamily="18" charset="0"/>
                          </a:rPr>
                        </m:ctrlPr>
                      </m:dPr>
                      <m:e>
                        <m:r>
                          <a:rPr lang="fi-FI" sz="1200" b="0" i="1" smtClean="0">
                            <a:latin typeface="Cambria Math" panose="02040503050406030204" pitchFamily="18" charset="0"/>
                          </a:rPr>
                          <m:t>𝑚</m:t>
                        </m:r>
                      </m:e>
                    </m:d>
                  </m:oMath>
                </a14:m>
                <a:endParaRPr lang="fi-FI" sz="1200" b="0" i="1" dirty="0"/>
              </a:p>
              <a:p>
                <a:r>
                  <a:rPr lang="en-GB" sz="1200" i="1" dirty="0"/>
                  <a:t>s</a:t>
                </a:r>
                <a:r>
                  <a:rPr lang="en-GB" sz="1200" i="1" baseline="-25000" dirty="0"/>
                  <a:t>h</a:t>
                </a:r>
                <a14:m>
                  <m:oMath xmlns:m="http://schemas.openxmlformats.org/officeDocument/2006/math">
                    <m:r>
                      <a:rPr lang="en-GB" sz="1200" i="1">
                        <a:latin typeface="Cambria Math" panose="02040503050406030204" pitchFamily="18" charset="0"/>
                      </a:rPr>
                      <m:t>=</m:t>
                    </m:r>
                    <m:r>
                      <a:rPr lang="fi-FI" sz="1200" i="1">
                        <a:latin typeface="Cambria Math" panose="02040503050406030204" pitchFamily="18" charset="0"/>
                      </a:rPr>
                      <m:t>𝑠𝑒𝑛𝑠𝑜𝑟</m:t>
                    </m:r>
                    <m:r>
                      <a:rPr lang="fi-FI" sz="1200" i="1">
                        <a:latin typeface="Cambria Math" panose="02040503050406030204" pitchFamily="18" charset="0"/>
                      </a:rPr>
                      <m:t> </m:t>
                    </m:r>
                    <m:r>
                      <a:rPr lang="fi-FI" sz="1200" b="0" i="1" smtClean="0">
                        <a:latin typeface="Cambria Math" panose="02040503050406030204" pitchFamily="18" charset="0"/>
                      </a:rPr>
                      <m:t>h𝑒𝑖𝑔h𝑡</m:t>
                    </m:r>
                    <m:r>
                      <a:rPr lang="fi-FI" sz="1200" i="1">
                        <a:latin typeface="Cambria Math" panose="02040503050406030204" pitchFamily="18" charset="0"/>
                      </a:rPr>
                      <m:t> </m:t>
                    </m:r>
                    <m:d>
                      <m:dPr>
                        <m:ctrlPr>
                          <a:rPr lang="fi-FI" sz="1200" i="1">
                            <a:latin typeface="Cambria Math" panose="02040503050406030204" pitchFamily="18" charset="0"/>
                          </a:rPr>
                        </m:ctrlPr>
                      </m:dPr>
                      <m:e>
                        <m:r>
                          <a:rPr lang="fi-FI" sz="1200" i="1">
                            <a:latin typeface="Cambria Math" panose="02040503050406030204" pitchFamily="18" charset="0"/>
                          </a:rPr>
                          <m:t>𝑚</m:t>
                        </m:r>
                      </m:e>
                    </m:d>
                  </m:oMath>
                </a14:m>
                <a:endParaRPr lang="fi-FI" sz="1200" i="1" dirty="0"/>
              </a:p>
              <a:p>
                <a:r>
                  <a:rPr lang="fi-FI" sz="1200" i="1" dirty="0" err="1"/>
                  <a:t>p</a:t>
                </a:r>
                <a:r>
                  <a:rPr lang="fi-FI" sz="1200" i="1" baseline="-25000" dirty="0" err="1"/>
                  <a:t>w</a:t>
                </a:r>
                <a:r>
                  <a:rPr lang="fi-FI" sz="1200" i="1" dirty="0"/>
                  <a:t>= image </a:t>
                </a:r>
                <a:r>
                  <a:rPr lang="fi-FI" sz="1200" i="1" dirty="0" err="1"/>
                  <a:t>width</a:t>
                </a:r>
                <a:r>
                  <a:rPr lang="fi-FI" sz="1200" i="1" dirty="0"/>
                  <a:t> (</a:t>
                </a:r>
                <a:r>
                  <a:rPr lang="fi-FI" sz="1200" i="1" dirty="0" err="1"/>
                  <a:t>pixels</a:t>
                </a:r>
                <a:r>
                  <a:rPr lang="fi-FI" sz="1200" i="1" dirty="0"/>
                  <a:t>)</a:t>
                </a:r>
              </a:p>
              <a:p>
                <a:r>
                  <a:rPr lang="fi-FI" sz="1200" i="1" dirty="0" err="1"/>
                  <a:t>p</a:t>
                </a:r>
                <a:r>
                  <a:rPr lang="fi-FI" sz="1200" i="1" baseline="-25000" dirty="0" err="1"/>
                  <a:t>h</a:t>
                </a:r>
                <a:r>
                  <a:rPr lang="fi-FI" sz="1200" i="1" dirty="0"/>
                  <a:t>= image </a:t>
                </a:r>
                <a:r>
                  <a:rPr lang="fi-FI" sz="1200" i="1" dirty="0" err="1"/>
                  <a:t>height</a:t>
                </a:r>
                <a:r>
                  <a:rPr lang="fi-FI" sz="1200" i="1" dirty="0"/>
                  <a:t> (</a:t>
                </a:r>
                <a:r>
                  <a:rPr lang="fi-FI" sz="1200" i="1" dirty="0" err="1"/>
                  <a:t>pixels</a:t>
                </a:r>
                <a:r>
                  <a:rPr lang="fi-FI" sz="1200" i="1" dirty="0"/>
                  <a:t>)</a:t>
                </a:r>
              </a:p>
              <a:p>
                <a:r>
                  <a:rPr lang="fi-FI" sz="1200" i="1" dirty="0"/>
                  <a:t>h</a:t>
                </a:r>
                <a:r>
                  <a:rPr lang="fi-FI" sz="1200" i="1" baseline="-25000" dirty="0"/>
                  <a:t>i</a:t>
                </a:r>
                <a:r>
                  <a:rPr lang="fi-FI" sz="1200" i="1" dirty="0"/>
                  <a:t> = </a:t>
                </a:r>
                <a:r>
                  <a:rPr lang="fi-FI" sz="1200" i="1" dirty="0" err="1"/>
                  <a:t>object</a:t>
                </a:r>
                <a:r>
                  <a:rPr lang="fi-FI" sz="1200" i="1" dirty="0"/>
                  <a:t> </a:t>
                </a:r>
                <a:r>
                  <a:rPr lang="fi-FI" sz="1200" i="1" dirty="0" err="1"/>
                  <a:t>height</a:t>
                </a:r>
                <a:r>
                  <a:rPr lang="fi-FI" sz="1200" i="1" dirty="0"/>
                  <a:t> (</a:t>
                </a:r>
                <a:r>
                  <a:rPr lang="fi-FI" sz="1200" i="1" dirty="0" err="1"/>
                  <a:t>pixels</a:t>
                </a:r>
                <a:r>
                  <a:rPr lang="fi-FI" sz="1200" i="1" dirty="0"/>
                  <a:t>)</a:t>
                </a:r>
              </a:p>
              <a:p>
                <a:r>
                  <a:rPr lang="fi-FI" sz="1200" i="1" dirty="0"/>
                  <a:t>h = </a:t>
                </a:r>
                <a:r>
                  <a:rPr lang="fi-FI" sz="1200" i="1" dirty="0" err="1"/>
                  <a:t>object</a:t>
                </a:r>
                <a:r>
                  <a:rPr lang="fi-FI" sz="1200" i="1" dirty="0"/>
                  <a:t> </a:t>
                </a:r>
                <a:r>
                  <a:rPr lang="fi-FI" sz="1200" i="1" dirty="0" err="1"/>
                  <a:t>height</a:t>
                </a:r>
                <a:r>
                  <a:rPr lang="fi-FI" sz="1200" i="1" dirty="0"/>
                  <a:t> (m)</a:t>
                </a:r>
              </a:p>
              <a:p>
                <a:r>
                  <a:rPr lang="fi-FI" sz="1200" i="1" dirty="0"/>
                  <a:t>f = </a:t>
                </a:r>
                <a:r>
                  <a:rPr lang="fi-FI" sz="1200" i="1" dirty="0" err="1"/>
                  <a:t>focal</a:t>
                </a:r>
                <a:r>
                  <a:rPr lang="fi-FI" sz="1200" i="1" dirty="0"/>
                  <a:t> </a:t>
                </a:r>
                <a:r>
                  <a:rPr lang="fi-FI" sz="1200" i="1" dirty="0" err="1"/>
                  <a:t>length</a:t>
                </a:r>
                <a:r>
                  <a:rPr lang="fi-FI" sz="1200" i="1" dirty="0"/>
                  <a:t> (m)</a:t>
                </a:r>
              </a:p>
              <a:p>
                <a14:m>
                  <m:oMath xmlns:m="http://schemas.openxmlformats.org/officeDocument/2006/math">
                    <m:r>
                      <m:rPr>
                        <m:sty m:val="p"/>
                      </m:rPr>
                      <a:rPr lang="el-GR" sz="1200" i="1">
                        <a:latin typeface="Cambria Math" panose="02040503050406030204" pitchFamily="18" charset="0"/>
                      </a:rPr>
                      <m:t>α</m:t>
                    </m:r>
                  </m:oMath>
                </a14:m>
                <a:r>
                  <a:rPr lang="fi-FI" sz="1200" i="1" dirty="0"/>
                  <a:t> = </a:t>
                </a:r>
                <a:r>
                  <a:rPr lang="fi-FI" sz="1200" i="1" dirty="0" err="1"/>
                  <a:t>altitude</a:t>
                </a:r>
                <a:r>
                  <a:rPr lang="fi-FI" sz="1200" i="1" dirty="0"/>
                  <a:t> (</a:t>
                </a:r>
                <a:r>
                  <a:rPr lang="fi-FI" sz="1200" i="1" dirty="0" err="1"/>
                  <a:t>rad</a:t>
                </a:r>
                <a:r>
                  <a:rPr lang="fi-FI" sz="1200" i="1" dirty="0"/>
                  <a:t>)</a:t>
                </a:r>
              </a:p>
            </p:txBody>
          </p:sp>
        </mc:Choice>
        <mc:Fallback xmlns="">
          <p:sp>
            <p:nvSpPr>
              <p:cNvPr id="33" name="Tekstiruutu 32">
                <a:extLst>
                  <a:ext uri="{FF2B5EF4-FFF2-40B4-BE49-F238E27FC236}">
                    <a16:creationId xmlns:a16="http://schemas.microsoft.com/office/drawing/2014/main" id="{D6EC8C0B-2718-4B32-8E3D-C49DFAA176EE}"/>
                  </a:ext>
                </a:extLst>
              </p:cNvPr>
              <p:cNvSpPr txBox="1">
                <a:spLocks noRot="1" noChangeAspect="1" noMove="1" noResize="1" noEditPoints="1" noAdjustHandles="1" noChangeArrowheads="1" noChangeShapeType="1" noTextEdit="1"/>
              </p:cNvSpPr>
              <p:nvPr/>
            </p:nvSpPr>
            <p:spPr>
              <a:xfrm>
                <a:off x="10232939" y="2841081"/>
                <a:ext cx="1548694" cy="1477328"/>
              </a:xfrm>
              <a:prstGeom prst="rect">
                <a:avLst/>
              </a:prstGeom>
              <a:blipFill>
                <a:blip r:embed="rId3"/>
                <a:stretch>
                  <a:fillRect l="-6299" t="-3306" r="-4724" b="-5785"/>
                </a:stretch>
              </a:blipFill>
              <a:ln>
                <a:no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5" name="Tekstiruutu 34">
                <a:extLst>
                  <a:ext uri="{FF2B5EF4-FFF2-40B4-BE49-F238E27FC236}">
                    <a16:creationId xmlns:a16="http://schemas.microsoft.com/office/drawing/2014/main" id="{4332EAC4-4009-42EE-88EC-B71638F41808}"/>
                  </a:ext>
                </a:extLst>
              </p:cNvPr>
              <p:cNvSpPr txBox="1"/>
              <p:nvPr/>
            </p:nvSpPr>
            <p:spPr>
              <a:xfrm>
                <a:off x="8537329" y="5961602"/>
                <a:ext cx="1364733" cy="246221"/>
              </a:xfrm>
              <a:prstGeom prst="rect">
                <a:avLst/>
              </a:prstGeom>
              <a:noFill/>
              <a:ln>
                <a:noFill/>
              </a:ln>
            </p:spPr>
            <p:txBody>
              <a:bodyPr wrap="none" lIns="0" tIns="0" rIns="0" bIns="0" rtlCol="0">
                <a:spAutoFit/>
              </a:bodyPr>
              <a:lstStyle/>
              <a:p>
                <a14:m>
                  <m:oMath xmlns:m="http://schemas.openxmlformats.org/officeDocument/2006/math">
                    <m:r>
                      <m:rPr>
                        <m:sty m:val="p"/>
                      </m:rPr>
                      <a:rPr lang="el-GR" sz="1600" i="1" smtClean="0">
                        <a:latin typeface="Cambria Math" panose="02040503050406030204" pitchFamily="18" charset="0"/>
                      </a:rPr>
                      <m:t>α</m:t>
                    </m:r>
                    <m:r>
                      <a:rPr lang="fi-FI" sz="1600" b="0" i="1" smtClean="0">
                        <a:latin typeface="Cambria Math" panose="02040503050406030204" pitchFamily="18" charset="0"/>
                      </a:rPr>
                      <m:t>=</m:t>
                    </m:r>
                  </m:oMath>
                </a14:m>
                <a:r>
                  <a:rPr lang="en-GB" sz="1600" dirty="0"/>
                  <a:t> arc tan(</a:t>
                </a:r>
                <a:r>
                  <a:rPr lang="en-GB" sz="1600" dirty="0" err="1"/>
                  <a:t>y</a:t>
                </a:r>
                <a:r>
                  <a:rPr lang="en-GB" sz="1600" baseline="-25000" dirty="0" err="1"/>
                  <a:t>c</a:t>
                </a:r>
                <a:r>
                  <a:rPr lang="en-GB" sz="1600" dirty="0"/>
                  <a:t>/f)</a:t>
                </a:r>
              </a:p>
            </p:txBody>
          </p:sp>
        </mc:Choice>
        <mc:Fallback xmlns="">
          <p:sp>
            <p:nvSpPr>
              <p:cNvPr id="35" name="Tekstiruutu 34">
                <a:extLst>
                  <a:ext uri="{FF2B5EF4-FFF2-40B4-BE49-F238E27FC236}">
                    <a16:creationId xmlns:a16="http://schemas.microsoft.com/office/drawing/2014/main" id="{4332EAC4-4009-42EE-88EC-B71638F41808}"/>
                  </a:ext>
                </a:extLst>
              </p:cNvPr>
              <p:cNvSpPr txBox="1">
                <a:spLocks noRot="1" noChangeAspect="1" noMove="1" noResize="1" noEditPoints="1" noAdjustHandles="1" noChangeArrowheads="1" noChangeShapeType="1" noTextEdit="1"/>
              </p:cNvSpPr>
              <p:nvPr/>
            </p:nvSpPr>
            <p:spPr>
              <a:xfrm>
                <a:off x="8537329" y="5961602"/>
                <a:ext cx="1364733" cy="246221"/>
              </a:xfrm>
              <a:prstGeom prst="rect">
                <a:avLst/>
              </a:prstGeom>
              <a:blipFill>
                <a:blip r:embed="rId4"/>
                <a:stretch>
                  <a:fillRect l="-3571" t="-27500" r="-8036" b="-50000"/>
                </a:stretch>
              </a:blipFill>
              <a:ln>
                <a:no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0" name="Tekstiruutu 39">
                <a:extLst>
                  <a:ext uri="{FF2B5EF4-FFF2-40B4-BE49-F238E27FC236}">
                    <a16:creationId xmlns:a16="http://schemas.microsoft.com/office/drawing/2014/main" id="{754550EA-045E-44FD-A9A6-DE412608CA1C}"/>
                  </a:ext>
                </a:extLst>
              </p:cNvPr>
              <p:cNvSpPr txBox="1"/>
              <p:nvPr/>
            </p:nvSpPr>
            <p:spPr>
              <a:xfrm>
                <a:off x="8537329" y="6238601"/>
                <a:ext cx="1353127" cy="246221"/>
              </a:xfrm>
              <a:prstGeom prst="rect">
                <a:avLst/>
              </a:prstGeom>
              <a:noFill/>
              <a:ln>
                <a:noFill/>
              </a:ln>
            </p:spPr>
            <p:txBody>
              <a:bodyPr wrap="none" lIns="0" tIns="0" rIns="0" bIns="0" rtlCol="0">
                <a:spAutoFit/>
              </a:bodyPr>
              <a:lstStyle/>
              <a:p>
                <a14:m>
                  <m:oMath xmlns:m="http://schemas.openxmlformats.org/officeDocument/2006/math">
                    <m:r>
                      <m:rPr>
                        <m:sty m:val="p"/>
                      </m:rPr>
                      <a:rPr lang="el-GR" sz="1600" i="1">
                        <a:latin typeface="Cambria Math" panose="02040503050406030204" pitchFamily="18" charset="0"/>
                      </a:rPr>
                      <m:t>β</m:t>
                    </m:r>
                    <m:r>
                      <a:rPr lang="fi-FI" sz="1600" b="0" i="1" smtClean="0">
                        <a:latin typeface="Cambria Math" panose="02040503050406030204" pitchFamily="18" charset="0"/>
                      </a:rPr>
                      <m:t>=</m:t>
                    </m:r>
                  </m:oMath>
                </a14:m>
                <a:r>
                  <a:rPr lang="en-GB" sz="1600" dirty="0"/>
                  <a:t> arc tan(x</a:t>
                </a:r>
                <a:r>
                  <a:rPr lang="en-GB" sz="1600" baseline="-25000" dirty="0"/>
                  <a:t>c</a:t>
                </a:r>
                <a:r>
                  <a:rPr lang="en-GB" sz="1600" dirty="0"/>
                  <a:t>/f)</a:t>
                </a:r>
              </a:p>
            </p:txBody>
          </p:sp>
        </mc:Choice>
        <mc:Fallback xmlns="">
          <p:sp>
            <p:nvSpPr>
              <p:cNvPr id="40" name="Tekstiruutu 39">
                <a:extLst>
                  <a:ext uri="{FF2B5EF4-FFF2-40B4-BE49-F238E27FC236}">
                    <a16:creationId xmlns:a16="http://schemas.microsoft.com/office/drawing/2014/main" id="{754550EA-045E-44FD-A9A6-DE412608CA1C}"/>
                  </a:ext>
                </a:extLst>
              </p:cNvPr>
              <p:cNvSpPr txBox="1">
                <a:spLocks noRot="1" noChangeAspect="1" noMove="1" noResize="1" noEditPoints="1" noAdjustHandles="1" noChangeArrowheads="1" noChangeShapeType="1" noTextEdit="1"/>
              </p:cNvSpPr>
              <p:nvPr/>
            </p:nvSpPr>
            <p:spPr>
              <a:xfrm>
                <a:off x="8537329" y="6238601"/>
                <a:ext cx="1353127" cy="246221"/>
              </a:xfrm>
              <a:prstGeom prst="rect">
                <a:avLst/>
              </a:prstGeom>
              <a:blipFill>
                <a:blip r:embed="rId5"/>
                <a:stretch>
                  <a:fillRect l="-6757" t="-24390" r="-7658" b="-48780"/>
                </a:stretch>
              </a:blipFill>
              <a:ln>
                <a:no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1" name="Tekstiruutu 40">
                <a:extLst>
                  <a:ext uri="{FF2B5EF4-FFF2-40B4-BE49-F238E27FC236}">
                    <a16:creationId xmlns:a16="http://schemas.microsoft.com/office/drawing/2014/main" id="{F8BBE660-D532-4160-B47D-1E6F490D31B7}"/>
                  </a:ext>
                </a:extLst>
              </p:cNvPr>
              <p:cNvSpPr txBox="1"/>
              <p:nvPr/>
            </p:nvSpPr>
            <p:spPr>
              <a:xfrm>
                <a:off x="5158917" y="5961602"/>
                <a:ext cx="2775119" cy="509627"/>
              </a:xfrm>
              <a:prstGeom prst="rect">
                <a:avLst/>
              </a:prstGeom>
              <a:noFill/>
              <a:ln>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fi-FI" sz="1600" i="1" smtClean="0">
                          <a:latin typeface="Cambria Math" panose="02040503050406030204" pitchFamily="18" charset="0"/>
                        </a:rPr>
                        <m:t>𝑑</m:t>
                      </m:r>
                      <m:r>
                        <a:rPr lang="en-GB" sz="1600" i="1" smtClean="0">
                          <a:latin typeface="Cambria Math" panose="02040503050406030204" pitchFamily="18" charset="0"/>
                        </a:rPr>
                        <m:t>=</m:t>
                      </m:r>
                      <m:f>
                        <m:fPr>
                          <m:ctrlPr>
                            <a:rPr lang="en-GB" sz="1600" i="1">
                              <a:latin typeface="Cambria Math" panose="02040503050406030204" pitchFamily="18" charset="0"/>
                            </a:rPr>
                          </m:ctrlPr>
                        </m:fPr>
                        <m:num>
                          <m:r>
                            <a:rPr lang="fi-FI" sz="1600" b="0" i="1" smtClean="0">
                              <a:latin typeface="Cambria Math" panose="02040503050406030204" pitchFamily="18" charset="0"/>
                            </a:rPr>
                            <m:t>𝑓</m:t>
                          </m:r>
                          <m:r>
                            <a:rPr lang="fi-FI" sz="1600" b="0" i="1" smtClean="0">
                              <a:latin typeface="Cambria Math" panose="02040503050406030204" pitchFamily="18" charset="0"/>
                            </a:rPr>
                            <m:t>∗</m:t>
                          </m:r>
                          <m:r>
                            <a:rPr lang="fi-FI" sz="1600" i="1">
                              <a:latin typeface="Cambria Math" panose="02040503050406030204" pitchFamily="18" charset="0"/>
                            </a:rPr>
                            <m:t>h</m:t>
                          </m:r>
                        </m:num>
                        <m:den>
                          <m:func>
                            <m:funcPr>
                              <m:ctrlPr>
                                <a:rPr lang="fi-FI" sz="1600" i="1">
                                  <a:latin typeface="Cambria Math" panose="02040503050406030204" pitchFamily="18" charset="0"/>
                                </a:rPr>
                              </m:ctrlPr>
                            </m:funcPr>
                            <m:fName>
                              <m:r>
                                <m:rPr>
                                  <m:sty m:val="p"/>
                                </m:rPr>
                                <a:rPr lang="fi-FI" sz="1600">
                                  <a:latin typeface="Cambria Math" panose="02040503050406030204" pitchFamily="18" charset="0"/>
                                </a:rPr>
                                <m:t>cos</m:t>
                              </m:r>
                            </m:fName>
                            <m:e>
                              <m:d>
                                <m:dPr>
                                  <m:ctrlPr>
                                    <a:rPr lang="fi-FI" sz="1600" i="1">
                                      <a:latin typeface="Cambria Math" panose="02040503050406030204" pitchFamily="18" charset="0"/>
                                    </a:rPr>
                                  </m:ctrlPr>
                                </m:dPr>
                                <m:e>
                                  <m:r>
                                    <m:rPr>
                                      <m:sty m:val="p"/>
                                    </m:rPr>
                                    <a:rPr lang="el-GR" sz="1600" i="1">
                                      <a:latin typeface="Cambria Math" panose="02040503050406030204" pitchFamily="18" charset="0"/>
                                    </a:rPr>
                                    <m:t>α</m:t>
                                  </m:r>
                                </m:e>
                              </m:d>
                              <m:r>
                                <a:rPr lang="fi-FI" sz="1600" b="0" i="1" smtClean="0">
                                  <a:latin typeface="Cambria Math" panose="02040503050406030204" pitchFamily="18" charset="0"/>
                                </a:rPr>
                                <m:t>∗</m:t>
                              </m:r>
                              <m:func>
                                <m:funcPr>
                                  <m:ctrlPr>
                                    <a:rPr lang="fi-FI" sz="1600" i="1">
                                      <a:latin typeface="Cambria Math" panose="02040503050406030204" pitchFamily="18" charset="0"/>
                                    </a:rPr>
                                  </m:ctrlPr>
                                </m:funcPr>
                                <m:fName>
                                  <m:r>
                                    <m:rPr>
                                      <m:sty m:val="p"/>
                                    </m:rPr>
                                    <a:rPr lang="fi-FI" sz="1600">
                                      <a:latin typeface="Cambria Math" panose="02040503050406030204" pitchFamily="18" charset="0"/>
                                    </a:rPr>
                                    <m:t>cos</m:t>
                                  </m:r>
                                </m:fName>
                                <m:e>
                                  <m:d>
                                    <m:dPr>
                                      <m:ctrlPr>
                                        <a:rPr lang="fi-FI" sz="1600" i="1">
                                          <a:latin typeface="Cambria Math" panose="02040503050406030204" pitchFamily="18" charset="0"/>
                                        </a:rPr>
                                      </m:ctrlPr>
                                    </m:dPr>
                                    <m:e>
                                      <m:r>
                                        <m:rPr>
                                          <m:nor/>
                                        </m:rPr>
                                        <a:rPr lang="el-GR" sz="1600" dirty="0"/>
                                        <m:t>β</m:t>
                                      </m:r>
                                    </m:e>
                                  </m:d>
                                </m:e>
                              </m:func>
                              <m:r>
                                <a:rPr lang="fi-FI" sz="1600" b="0" i="1" dirty="0" smtClean="0">
                                  <a:latin typeface="Cambria Math" panose="02040503050406030204" pitchFamily="18" charset="0"/>
                                </a:rPr>
                                <m:t>∗</m:t>
                              </m:r>
                            </m:e>
                          </m:func>
                          <m:r>
                            <m:rPr>
                              <m:nor/>
                            </m:rPr>
                            <a:rPr lang="fi-FI" sz="1600" b="0" i="1" smtClean="0">
                              <a:latin typeface="Cambria Math" panose="02040503050406030204" pitchFamily="18" charset="0"/>
                            </a:rPr>
                            <m:t>h</m:t>
                          </m:r>
                          <m:r>
                            <m:rPr>
                              <m:nor/>
                            </m:rPr>
                            <a:rPr lang="fi-FI" sz="1600" b="0" i="1" baseline="-25000" smtClean="0">
                              <a:latin typeface="Cambria Math" panose="02040503050406030204" pitchFamily="18" charset="0"/>
                            </a:rPr>
                            <m:t>i</m:t>
                          </m:r>
                          <m:r>
                            <a:rPr lang="fi-FI" sz="1600" b="0" i="1" dirty="0" smtClean="0">
                              <a:latin typeface="Cambria Math" panose="02040503050406030204" pitchFamily="18" charset="0"/>
                            </a:rPr>
                            <m:t>∗</m:t>
                          </m:r>
                          <m:r>
                            <m:rPr>
                              <m:nor/>
                            </m:rPr>
                            <a:rPr lang="en-GB" sz="1600" i="1" dirty="0"/>
                            <m:t>s</m:t>
                          </m:r>
                          <m:r>
                            <m:rPr>
                              <m:nor/>
                            </m:rPr>
                            <a:rPr lang="en-GB" sz="1600" i="1" baseline="-25000" dirty="0"/>
                            <m:t>h</m:t>
                          </m:r>
                          <m:r>
                            <m:rPr>
                              <m:nor/>
                            </m:rPr>
                            <a:rPr lang="fi-FI" sz="1600" b="0" i="1" dirty="0" smtClean="0">
                              <a:latin typeface="Cambria Math" panose="02040503050406030204" pitchFamily="18" charset="0"/>
                            </a:rPr>
                            <m:t>/</m:t>
                          </m:r>
                          <m:r>
                            <m:rPr>
                              <m:nor/>
                            </m:rPr>
                            <a:rPr lang="fi-FI" sz="1600" b="0" i="1" dirty="0" smtClean="0">
                              <a:latin typeface="Cambria Math" panose="02040503050406030204" pitchFamily="18" charset="0"/>
                            </a:rPr>
                            <m:t>p</m:t>
                          </m:r>
                          <m:r>
                            <m:rPr>
                              <m:nor/>
                            </m:rPr>
                            <a:rPr lang="en-GB" sz="1600" i="1" baseline="-25000" dirty="0"/>
                            <m:t>h</m:t>
                          </m:r>
                        </m:den>
                      </m:f>
                      <m:r>
                        <a:rPr lang="fi-FI" sz="1600" b="0" i="1" smtClean="0">
                          <a:latin typeface="Cambria Math" panose="02040503050406030204" pitchFamily="18" charset="0"/>
                        </a:rPr>
                        <m:t> </m:t>
                      </m:r>
                    </m:oMath>
                  </m:oMathPara>
                </a14:m>
                <a:endParaRPr lang="en-GB" sz="1600" dirty="0"/>
              </a:p>
            </p:txBody>
          </p:sp>
        </mc:Choice>
        <mc:Fallback xmlns="">
          <p:sp>
            <p:nvSpPr>
              <p:cNvPr id="41" name="Tekstiruutu 40">
                <a:extLst>
                  <a:ext uri="{FF2B5EF4-FFF2-40B4-BE49-F238E27FC236}">
                    <a16:creationId xmlns:a16="http://schemas.microsoft.com/office/drawing/2014/main" id="{F8BBE660-D532-4160-B47D-1E6F490D31B7}"/>
                  </a:ext>
                </a:extLst>
              </p:cNvPr>
              <p:cNvSpPr txBox="1">
                <a:spLocks noRot="1" noChangeAspect="1" noMove="1" noResize="1" noEditPoints="1" noAdjustHandles="1" noChangeArrowheads="1" noChangeShapeType="1" noTextEdit="1"/>
              </p:cNvSpPr>
              <p:nvPr/>
            </p:nvSpPr>
            <p:spPr>
              <a:xfrm>
                <a:off x="5158917" y="5961602"/>
                <a:ext cx="2775119" cy="509627"/>
              </a:xfrm>
              <a:prstGeom prst="rect">
                <a:avLst/>
              </a:prstGeom>
              <a:blipFill>
                <a:blip r:embed="rId6"/>
                <a:stretch>
                  <a:fillRect/>
                </a:stretch>
              </a:blipFill>
              <a:ln>
                <a:noFill/>
              </a:ln>
            </p:spPr>
            <p:txBody>
              <a:bodyPr/>
              <a:lstStyle/>
              <a:p>
                <a:r>
                  <a:rPr lang="en-GB">
                    <a:noFill/>
                  </a:rPr>
                  <a:t> </a:t>
                </a:r>
              </a:p>
            </p:txBody>
          </p:sp>
        </mc:Fallback>
      </mc:AlternateContent>
    </p:spTree>
    <p:extLst>
      <p:ext uri="{BB962C8B-B14F-4D97-AF65-F5344CB8AC3E}">
        <p14:creationId xmlns:p14="http://schemas.microsoft.com/office/powerpoint/2010/main" val="41887913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2d -&gt; 3d</a:t>
            </a:r>
            <a:r>
              <a:rPr lang="en-US" sz="4800" kern="1200" dirty="0">
                <a:solidFill>
                  <a:schemeClr val="bg1"/>
                </a:solidFill>
                <a:latin typeface="+mj-lt"/>
                <a:ea typeface="+mj-ea"/>
                <a:cs typeface="+mj-cs"/>
              </a:rPr>
              <a:t> Transformation</a:t>
            </a:r>
          </a:p>
        </p:txBody>
      </p:sp>
      <mc:AlternateContent xmlns:mc="http://schemas.openxmlformats.org/markup-compatibility/2006" xmlns:a14="http://schemas.microsoft.com/office/drawing/2010/main">
        <mc:Choice Requires="a14">
          <p:sp>
            <p:nvSpPr>
              <p:cNvPr id="2" name="Tekstiruutu 1">
                <a:extLst>
                  <a:ext uri="{FF2B5EF4-FFF2-40B4-BE49-F238E27FC236}">
                    <a16:creationId xmlns:a16="http://schemas.microsoft.com/office/drawing/2014/main" id="{396362BB-D808-42D3-8BB5-5ED9ADC42E7F}"/>
                  </a:ext>
                </a:extLst>
              </p:cNvPr>
              <p:cNvSpPr txBox="1"/>
              <p:nvPr/>
            </p:nvSpPr>
            <p:spPr>
              <a:xfrm>
                <a:off x="5225998" y="636182"/>
                <a:ext cx="2628476" cy="2782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i-FI" b="0" i="1" smtClean="0">
                              <a:latin typeface="Cambria Math" panose="02040503050406030204" pitchFamily="18" charset="0"/>
                            </a:rPr>
                          </m:ctrlPr>
                        </m:sSupPr>
                        <m:e>
                          <m:r>
                            <a:rPr lang="fi-FI" b="0" i="1" smtClean="0">
                              <a:latin typeface="Cambria Math" panose="02040503050406030204" pitchFamily="18" charset="0"/>
                            </a:rPr>
                            <m:t>𝑡</m:t>
                          </m:r>
                        </m:e>
                        <m:sup>
                          <m:r>
                            <a:rPr lang="fi-FI" b="0" i="1" smtClean="0">
                              <a:latin typeface="Cambria Math" panose="02040503050406030204" pitchFamily="18" charset="0"/>
                            </a:rPr>
                            <m:t>2</m:t>
                          </m:r>
                        </m:sup>
                      </m:sSup>
                      <m:r>
                        <a:rPr lang="fi-FI" b="0" i="1" smtClean="0">
                          <a:latin typeface="Cambria Math" panose="02040503050406030204" pitchFamily="18" charset="0"/>
                        </a:rPr>
                        <m:t>∗(</m:t>
                      </m:r>
                      <m:sSup>
                        <m:sSupPr>
                          <m:ctrlPr>
                            <a:rPr lang="fi-FI" b="0" i="1" smtClean="0">
                              <a:latin typeface="Cambria Math" panose="02040503050406030204" pitchFamily="18" charset="0"/>
                            </a:rPr>
                          </m:ctrlPr>
                        </m:sSupPr>
                        <m:e>
                          <m:sSub>
                            <m:sSubPr>
                              <m:ctrlPr>
                                <a:rPr lang="fi-FI" b="0" i="1" smtClean="0">
                                  <a:latin typeface="Cambria Math" panose="02040503050406030204" pitchFamily="18" charset="0"/>
                                </a:rPr>
                              </m:ctrlPr>
                            </m:sSubPr>
                            <m:e>
                              <m:r>
                                <a:rPr lang="fi-FI" b="0" i="1" smtClean="0">
                                  <a:latin typeface="Cambria Math" panose="02040503050406030204" pitchFamily="18" charset="0"/>
                                </a:rPr>
                                <m:t>𝑥</m:t>
                              </m:r>
                            </m:e>
                            <m:sub>
                              <m:r>
                                <a:rPr lang="fi-FI" b="0" i="1" smtClean="0">
                                  <a:latin typeface="Cambria Math" panose="02040503050406030204" pitchFamily="18" charset="0"/>
                                </a:rPr>
                                <m:t>𝑐</m:t>
                              </m:r>
                            </m:sub>
                          </m:sSub>
                        </m:e>
                        <m:sup>
                          <m:r>
                            <a:rPr lang="fi-FI" b="0" i="1" smtClean="0">
                              <a:latin typeface="Cambria Math" panose="02040503050406030204" pitchFamily="18" charset="0"/>
                            </a:rPr>
                            <m:t>2</m:t>
                          </m:r>
                        </m:sup>
                      </m:sSup>
                      <m:r>
                        <a:rPr lang="fi-FI" b="0" i="1" smtClean="0">
                          <a:latin typeface="Cambria Math" panose="02040503050406030204" pitchFamily="18" charset="0"/>
                        </a:rPr>
                        <m:t>+</m:t>
                      </m:r>
                      <m:sSup>
                        <m:sSupPr>
                          <m:ctrlPr>
                            <a:rPr lang="fi-FI" i="1">
                              <a:latin typeface="Cambria Math" panose="02040503050406030204" pitchFamily="18" charset="0"/>
                            </a:rPr>
                          </m:ctrlPr>
                        </m:sSupPr>
                        <m:e>
                          <m:sSub>
                            <m:sSubPr>
                              <m:ctrlPr>
                                <a:rPr lang="fi-FI" i="1">
                                  <a:latin typeface="Cambria Math" panose="02040503050406030204" pitchFamily="18" charset="0"/>
                                </a:rPr>
                              </m:ctrlPr>
                            </m:sSubPr>
                            <m:e>
                              <m:r>
                                <a:rPr lang="fi-FI" b="0" i="1" smtClean="0">
                                  <a:latin typeface="Cambria Math" panose="02040503050406030204" pitchFamily="18" charset="0"/>
                                </a:rPr>
                                <m:t>𝑦</m:t>
                              </m:r>
                            </m:e>
                            <m:sub>
                              <m:r>
                                <a:rPr lang="fi-FI" i="1">
                                  <a:latin typeface="Cambria Math" panose="02040503050406030204" pitchFamily="18" charset="0"/>
                                </a:rPr>
                                <m:t>𝑐</m:t>
                              </m:r>
                            </m:sub>
                          </m:sSub>
                        </m:e>
                        <m:sup>
                          <m:r>
                            <a:rPr lang="fi-FI" i="1">
                              <a:latin typeface="Cambria Math" panose="02040503050406030204" pitchFamily="18" charset="0"/>
                            </a:rPr>
                            <m:t>2</m:t>
                          </m:r>
                        </m:sup>
                      </m:sSup>
                      <m:sSup>
                        <m:sSupPr>
                          <m:ctrlPr>
                            <a:rPr lang="fi-FI" i="1">
                              <a:latin typeface="Cambria Math" panose="02040503050406030204" pitchFamily="18" charset="0"/>
                            </a:rPr>
                          </m:ctrlPr>
                        </m:sSupPr>
                        <m:e>
                          <m:sSub>
                            <m:sSubPr>
                              <m:ctrlPr>
                                <a:rPr lang="fi-FI" i="1">
                                  <a:latin typeface="Cambria Math" panose="02040503050406030204" pitchFamily="18" charset="0"/>
                                </a:rPr>
                              </m:ctrlPr>
                            </m:sSubPr>
                            <m:e>
                              <m:r>
                                <a:rPr lang="fi-FI" b="0" i="1" smtClean="0">
                                  <a:latin typeface="Cambria Math" panose="02040503050406030204" pitchFamily="18" charset="0"/>
                                </a:rPr>
                                <m:t>+</m:t>
                              </m:r>
                              <m:r>
                                <a:rPr lang="fi-FI" b="0" i="1" smtClean="0">
                                  <a:latin typeface="Cambria Math" panose="02040503050406030204" pitchFamily="18" charset="0"/>
                                </a:rPr>
                                <m:t>𝑧</m:t>
                              </m:r>
                            </m:e>
                            <m:sub>
                              <m:r>
                                <a:rPr lang="fi-FI" i="1">
                                  <a:latin typeface="Cambria Math" panose="02040503050406030204" pitchFamily="18" charset="0"/>
                                </a:rPr>
                                <m:t>𝑐</m:t>
                              </m:r>
                            </m:sub>
                          </m:sSub>
                        </m:e>
                        <m:sup>
                          <m:r>
                            <a:rPr lang="fi-FI" i="1">
                              <a:latin typeface="Cambria Math" panose="02040503050406030204" pitchFamily="18" charset="0"/>
                            </a:rPr>
                            <m:t>2</m:t>
                          </m:r>
                        </m:sup>
                      </m:sSup>
                      <m:r>
                        <a:rPr lang="fi-FI" b="0" i="1" smtClean="0">
                          <a:latin typeface="Cambria Math" panose="02040503050406030204" pitchFamily="18" charset="0"/>
                        </a:rPr>
                        <m:t>)</m:t>
                      </m:r>
                      <m:r>
                        <a:rPr lang="en-GB" i="1" smtClean="0">
                          <a:latin typeface="Cambria Math" panose="02040503050406030204" pitchFamily="18" charset="0"/>
                        </a:rPr>
                        <m:t>=</m:t>
                      </m:r>
                      <m:sSup>
                        <m:sSupPr>
                          <m:ctrlPr>
                            <a:rPr lang="en-GB" i="1" smtClean="0">
                              <a:latin typeface="Cambria Math" panose="02040503050406030204" pitchFamily="18" charset="0"/>
                            </a:rPr>
                          </m:ctrlPr>
                        </m:sSupPr>
                        <m:e>
                          <m:r>
                            <a:rPr lang="fi-FI" b="0" i="1" smtClean="0">
                              <a:latin typeface="Cambria Math" panose="02040503050406030204" pitchFamily="18" charset="0"/>
                            </a:rPr>
                            <m:t>𝑑</m:t>
                          </m:r>
                        </m:e>
                        <m:sup>
                          <m:r>
                            <a:rPr lang="en-GB" i="1" smtClean="0">
                              <a:latin typeface="Cambria Math" panose="02040503050406030204" pitchFamily="18" charset="0"/>
                            </a:rPr>
                            <m:t>2</m:t>
                          </m:r>
                        </m:sup>
                      </m:sSup>
                    </m:oMath>
                  </m:oMathPara>
                </a14:m>
                <a:endParaRPr lang="en-GB" dirty="0"/>
              </a:p>
            </p:txBody>
          </p:sp>
        </mc:Choice>
        <mc:Fallback xmlns="">
          <p:sp>
            <p:nvSpPr>
              <p:cNvPr id="2" name="Tekstiruutu 1">
                <a:extLst>
                  <a:ext uri="{FF2B5EF4-FFF2-40B4-BE49-F238E27FC236}">
                    <a16:creationId xmlns:a16="http://schemas.microsoft.com/office/drawing/2014/main" id="{396362BB-D808-42D3-8BB5-5ED9ADC42E7F}"/>
                  </a:ext>
                </a:extLst>
              </p:cNvPr>
              <p:cNvSpPr txBox="1">
                <a:spLocks noRot="1" noChangeAspect="1" noMove="1" noResize="1" noEditPoints="1" noAdjustHandles="1" noChangeArrowheads="1" noChangeShapeType="1" noTextEdit="1"/>
              </p:cNvSpPr>
              <p:nvPr/>
            </p:nvSpPr>
            <p:spPr>
              <a:xfrm>
                <a:off x="5225998" y="636182"/>
                <a:ext cx="2628476" cy="278218"/>
              </a:xfrm>
              <a:prstGeom prst="rect">
                <a:avLst/>
              </a:prstGeom>
              <a:blipFill>
                <a:blip r:embed="rId2"/>
                <a:stretch>
                  <a:fillRect l="-1392" t="-2174" r="-464" b="-34783"/>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 name="Tekstiruutu 5">
                <a:extLst>
                  <a:ext uri="{FF2B5EF4-FFF2-40B4-BE49-F238E27FC236}">
                    <a16:creationId xmlns:a16="http://schemas.microsoft.com/office/drawing/2014/main" id="{2F582C7C-AB9A-46E5-9A7C-9F2EFF9B69F9}"/>
                  </a:ext>
                </a:extLst>
              </p:cNvPr>
              <p:cNvSpPr txBox="1"/>
              <p:nvPr/>
            </p:nvSpPr>
            <p:spPr>
              <a:xfrm>
                <a:off x="5080786" y="1648304"/>
                <a:ext cx="2030428" cy="64222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fi-FI" b="0" i="1" smtClean="0">
                          <a:latin typeface="Cambria Math" panose="02040503050406030204" pitchFamily="18" charset="0"/>
                        </a:rPr>
                        <m:t>𝑡</m:t>
                      </m:r>
                      <m:r>
                        <a:rPr lang="en-GB" i="1" smtClean="0">
                          <a:latin typeface="Cambria Math" panose="02040503050406030204" pitchFamily="18" charset="0"/>
                        </a:rPr>
                        <m:t>=</m:t>
                      </m:r>
                      <m:f>
                        <m:fPr>
                          <m:ctrlPr>
                            <a:rPr lang="en-GB" i="1" smtClean="0">
                              <a:latin typeface="Cambria Math" panose="02040503050406030204" pitchFamily="18" charset="0"/>
                            </a:rPr>
                          </m:ctrlPr>
                        </m:fPr>
                        <m:num>
                          <m:r>
                            <a:rPr lang="fi-FI" b="0" i="1" smtClean="0">
                              <a:latin typeface="Cambria Math" panose="02040503050406030204" pitchFamily="18" charset="0"/>
                            </a:rPr>
                            <m:t>𝑑</m:t>
                          </m:r>
                        </m:num>
                        <m:den>
                          <m:rad>
                            <m:radPr>
                              <m:degHide m:val="on"/>
                              <m:ctrlPr>
                                <a:rPr lang="en-GB" i="1" smtClean="0">
                                  <a:latin typeface="Cambria Math" panose="02040503050406030204" pitchFamily="18" charset="0"/>
                                </a:rPr>
                              </m:ctrlPr>
                            </m:radPr>
                            <m:deg/>
                            <m:e>
                              <m:sSup>
                                <m:sSupPr>
                                  <m:ctrlPr>
                                    <a:rPr lang="fi-FI" i="1">
                                      <a:latin typeface="Cambria Math" panose="02040503050406030204" pitchFamily="18" charset="0"/>
                                    </a:rPr>
                                  </m:ctrlPr>
                                </m:sSupPr>
                                <m:e>
                                  <m:sSub>
                                    <m:sSubPr>
                                      <m:ctrlPr>
                                        <a:rPr lang="fi-FI" i="1">
                                          <a:latin typeface="Cambria Math" panose="02040503050406030204" pitchFamily="18" charset="0"/>
                                        </a:rPr>
                                      </m:ctrlPr>
                                    </m:sSubPr>
                                    <m:e>
                                      <m:r>
                                        <a:rPr lang="fi-FI" i="1">
                                          <a:latin typeface="Cambria Math" panose="02040503050406030204" pitchFamily="18" charset="0"/>
                                        </a:rPr>
                                        <m:t>𝑥</m:t>
                                      </m:r>
                                    </m:e>
                                    <m:sub>
                                      <m:r>
                                        <a:rPr lang="fi-FI" i="1">
                                          <a:latin typeface="Cambria Math" panose="02040503050406030204" pitchFamily="18" charset="0"/>
                                        </a:rPr>
                                        <m:t>𝑐</m:t>
                                      </m:r>
                                    </m:sub>
                                  </m:sSub>
                                </m:e>
                                <m:sup>
                                  <m:r>
                                    <a:rPr lang="fi-FI" i="1">
                                      <a:latin typeface="Cambria Math" panose="02040503050406030204" pitchFamily="18" charset="0"/>
                                    </a:rPr>
                                    <m:t>2</m:t>
                                  </m:r>
                                </m:sup>
                              </m:sSup>
                              <m:r>
                                <a:rPr lang="fi-FI" i="1">
                                  <a:latin typeface="Cambria Math" panose="02040503050406030204" pitchFamily="18" charset="0"/>
                                </a:rPr>
                                <m:t>+</m:t>
                              </m:r>
                              <m:sSup>
                                <m:sSupPr>
                                  <m:ctrlPr>
                                    <a:rPr lang="fi-FI" i="1">
                                      <a:latin typeface="Cambria Math" panose="02040503050406030204" pitchFamily="18" charset="0"/>
                                    </a:rPr>
                                  </m:ctrlPr>
                                </m:sSupPr>
                                <m:e>
                                  <m:sSub>
                                    <m:sSubPr>
                                      <m:ctrlPr>
                                        <a:rPr lang="fi-FI" i="1">
                                          <a:latin typeface="Cambria Math" panose="02040503050406030204" pitchFamily="18" charset="0"/>
                                        </a:rPr>
                                      </m:ctrlPr>
                                    </m:sSubPr>
                                    <m:e>
                                      <m:r>
                                        <a:rPr lang="fi-FI" i="1">
                                          <a:latin typeface="Cambria Math" panose="02040503050406030204" pitchFamily="18" charset="0"/>
                                        </a:rPr>
                                        <m:t>𝑦</m:t>
                                      </m:r>
                                    </m:e>
                                    <m:sub>
                                      <m:r>
                                        <a:rPr lang="fi-FI" i="1">
                                          <a:latin typeface="Cambria Math" panose="02040503050406030204" pitchFamily="18" charset="0"/>
                                        </a:rPr>
                                        <m:t>𝑐</m:t>
                                      </m:r>
                                    </m:sub>
                                  </m:sSub>
                                </m:e>
                                <m:sup>
                                  <m:r>
                                    <a:rPr lang="fi-FI" i="1">
                                      <a:latin typeface="Cambria Math" panose="02040503050406030204" pitchFamily="18" charset="0"/>
                                    </a:rPr>
                                    <m:t>2</m:t>
                                  </m:r>
                                </m:sup>
                              </m:sSup>
                              <m:sSup>
                                <m:sSupPr>
                                  <m:ctrlPr>
                                    <a:rPr lang="fi-FI" i="1">
                                      <a:latin typeface="Cambria Math" panose="02040503050406030204" pitchFamily="18" charset="0"/>
                                    </a:rPr>
                                  </m:ctrlPr>
                                </m:sSupPr>
                                <m:e>
                                  <m:sSub>
                                    <m:sSubPr>
                                      <m:ctrlPr>
                                        <a:rPr lang="fi-FI" i="1">
                                          <a:latin typeface="Cambria Math" panose="02040503050406030204" pitchFamily="18" charset="0"/>
                                        </a:rPr>
                                      </m:ctrlPr>
                                    </m:sSubPr>
                                    <m:e>
                                      <m:r>
                                        <a:rPr lang="fi-FI" i="1">
                                          <a:latin typeface="Cambria Math" panose="02040503050406030204" pitchFamily="18" charset="0"/>
                                        </a:rPr>
                                        <m:t>+</m:t>
                                      </m:r>
                                      <m:r>
                                        <a:rPr lang="fi-FI" i="1">
                                          <a:latin typeface="Cambria Math" panose="02040503050406030204" pitchFamily="18" charset="0"/>
                                        </a:rPr>
                                        <m:t>𝑧</m:t>
                                      </m:r>
                                    </m:e>
                                    <m:sub>
                                      <m:r>
                                        <a:rPr lang="fi-FI" i="1">
                                          <a:latin typeface="Cambria Math" panose="02040503050406030204" pitchFamily="18" charset="0"/>
                                        </a:rPr>
                                        <m:t>𝑐</m:t>
                                      </m:r>
                                    </m:sub>
                                  </m:sSub>
                                </m:e>
                                <m:sup>
                                  <m:r>
                                    <a:rPr lang="fi-FI" i="1">
                                      <a:latin typeface="Cambria Math" panose="02040503050406030204" pitchFamily="18" charset="0"/>
                                    </a:rPr>
                                    <m:t>2</m:t>
                                  </m:r>
                                </m:sup>
                              </m:sSup>
                            </m:e>
                          </m:rad>
                        </m:den>
                      </m:f>
                    </m:oMath>
                  </m:oMathPara>
                </a14:m>
                <a:endParaRPr lang="en-GB" dirty="0"/>
              </a:p>
            </p:txBody>
          </p:sp>
        </mc:Choice>
        <mc:Fallback xmlns="">
          <p:sp>
            <p:nvSpPr>
              <p:cNvPr id="6" name="Tekstiruutu 5">
                <a:extLst>
                  <a:ext uri="{FF2B5EF4-FFF2-40B4-BE49-F238E27FC236}">
                    <a16:creationId xmlns:a16="http://schemas.microsoft.com/office/drawing/2014/main" id="{2F582C7C-AB9A-46E5-9A7C-9F2EFF9B69F9}"/>
                  </a:ext>
                </a:extLst>
              </p:cNvPr>
              <p:cNvSpPr txBox="1">
                <a:spLocks noRot="1" noChangeAspect="1" noMove="1" noResize="1" noEditPoints="1" noAdjustHandles="1" noChangeArrowheads="1" noChangeShapeType="1" noTextEdit="1"/>
              </p:cNvSpPr>
              <p:nvPr/>
            </p:nvSpPr>
            <p:spPr>
              <a:xfrm>
                <a:off x="5080786" y="1648304"/>
                <a:ext cx="2030428" cy="642227"/>
              </a:xfrm>
              <a:prstGeom prst="rect">
                <a:avLst/>
              </a:prstGeom>
              <a:blipFill>
                <a:blip r:embed="rId3"/>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37214458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2d -&gt; 3d</a:t>
            </a:r>
            <a:r>
              <a:rPr lang="en-US" sz="4800" kern="1200" dirty="0">
                <a:solidFill>
                  <a:schemeClr val="bg1"/>
                </a:solidFill>
                <a:latin typeface="+mj-lt"/>
                <a:ea typeface="+mj-ea"/>
                <a:cs typeface="+mj-cs"/>
              </a:rPr>
              <a:t> Transformation</a:t>
            </a:r>
          </a:p>
        </p:txBody>
      </p:sp>
      <p:sp>
        <p:nvSpPr>
          <p:cNvPr id="3" name="Tekstiruutu 2">
            <a:extLst>
              <a:ext uri="{FF2B5EF4-FFF2-40B4-BE49-F238E27FC236}">
                <a16:creationId xmlns:a16="http://schemas.microsoft.com/office/drawing/2014/main" id="{816B74B6-23DB-4B24-81C0-F0EE7CD4090E}"/>
              </a:ext>
            </a:extLst>
          </p:cNvPr>
          <p:cNvSpPr txBox="1"/>
          <p:nvPr/>
        </p:nvSpPr>
        <p:spPr>
          <a:xfrm>
            <a:off x="5564458" y="2323170"/>
            <a:ext cx="65" cy="276999"/>
          </a:xfrm>
          <a:prstGeom prst="rect">
            <a:avLst/>
          </a:prstGeom>
          <a:noFill/>
        </p:spPr>
        <p:txBody>
          <a:bodyPr wrap="none" lIns="0" tIns="0" rIns="0" bIns="0" rtlCol="0">
            <a:spAutoFit/>
          </a:bodyPr>
          <a:lstStyle/>
          <a:p>
            <a:endParaRPr lang="en-GB" dirty="0"/>
          </a:p>
        </p:txBody>
      </p:sp>
      <mc:AlternateContent xmlns:mc="http://schemas.openxmlformats.org/markup-compatibility/2006" xmlns:a14="http://schemas.microsoft.com/office/drawing/2010/main">
        <mc:Choice Requires="a14">
          <p:sp>
            <p:nvSpPr>
              <p:cNvPr id="41" name="Suorakulmio 40">
                <a:extLst>
                  <a:ext uri="{FF2B5EF4-FFF2-40B4-BE49-F238E27FC236}">
                    <a16:creationId xmlns:a16="http://schemas.microsoft.com/office/drawing/2014/main" id="{4139E11F-77EF-4241-A198-E04020F7B45C}"/>
                  </a:ext>
                </a:extLst>
              </p:cNvPr>
              <p:cNvSpPr/>
              <p:nvPr/>
            </p:nvSpPr>
            <p:spPr>
              <a:xfrm>
                <a:off x="5094498" y="227684"/>
                <a:ext cx="6096000" cy="2246769"/>
              </a:xfrm>
              <a:prstGeom prst="rect">
                <a:avLst/>
              </a:prstGeom>
            </p:spPr>
            <p:txBody>
              <a:bodyPr>
                <a:spAutoFit/>
              </a:bodyPr>
              <a:lstStyle/>
              <a:p>
                <a:r>
                  <a:rPr lang="fi-FI" sz="1400" dirty="0" err="1"/>
                  <a:t>Example</a:t>
                </a:r>
                <a:r>
                  <a:rPr lang="fi-FI" sz="1400" dirty="0"/>
                  <a:t>:</a:t>
                </a:r>
                <a:endParaRPr lang="en-GB" sz="1400" dirty="0"/>
              </a:p>
              <a:p>
                <a:pPr lvl="1"/>
                <a:r>
                  <a:rPr lang="en-GB" sz="1400" dirty="0" err="1"/>
                  <a:t>s</a:t>
                </a:r>
                <a:r>
                  <a:rPr lang="en-GB" sz="1400" baseline="-25000" dirty="0" err="1"/>
                  <a:t>w</a:t>
                </a:r>
                <a14:m>
                  <m:oMath xmlns:m="http://schemas.openxmlformats.org/officeDocument/2006/math">
                    <m:r>
                      <a:rPr lang="en-GB" sz="1400" i="0" smtClean="0">
                        <a:latin typeface="Cambria Math" panose="02040503050406030204" pitchFamily="18" charset="0"/>
                      </a:rPr>
                      <m:t>=</m:t>
                    </m:r>
                    <m:r>
                      <m:rPr>
                        <m:sty m:val="p"/>
                      </m:rPr>
                      <a:rPr lang="fi-FI" sz="1400" i="0" smtClean="0">
                        <a:latin typeface="Cambria Math" panose="02040503050406030204" pitchFamily="18" charset="0"/>
                      </a:rPr>
                      <m:t>sensor</m:t>
                    </m:r>
                    <m:r>
                      <a:rPr lang="fi-FI" sz="1400" i="0" smtClean="0">
                        <a:latin typeface="Cambria Math" panose="02040503050406030204" pitchFamily="18" charset="0"/>
                      </a:rPr>
                      <m:t> </m:t>
                    </m:r>
                    <m:r>
                      <m:rPr>
                        <m:sty m:val="p"/>
                      </m:rPr>
                      <a:rPr lang="fi-FI" sz="1400" i="0" smtClean="0">
                        <a:latin typeface="Cambria Math" panose="02040503050406030204" pitchFamily="18" charset="0"/>
                      </a:rPr>
                      <m:t>width</m:t>
                    </m:r>
                    <m:r>
                      <a:rPr lang="fi-FI" sz="1400" i="0" smtClean="0">
                        <a:latin typeface="Cambria Math" panose="02040503050406030204" pitchFamily="18" charset="0"/>
                      </a:rPr>
                      <m:t> </m:t>
                    </m:r>
                    <m:d>
                      <m:dPr>
                        <m:ctrlPr>
                          <a:rPr lang="fi-FI" sz="1400" i="1">
                            <a:latin typeface="Cambria Math" panose="02040503050406030204" pitchFamily="18" charset="0"/>
                          </a:rPr>
                        </m:ctrlPr>
                      </m:dPr>
                      <m:e>
                        <m:r>
                          <m:rPr>
                            <m:sty m:val="p"/>
                          </m:rPr>
                          <a:rPr lang="fi-FI" sz="1400" i="0" smtClean="0">
                            <a:latin typeface="Cambria Math" panose="02040503050406030204" pitchFamily="18" charset="0"/>
                          </a:rPr>
                          <m:t>m</m:t>
                        </m:r>
                      </m:e>
                    </m:d>
                  </m:oMath>
                </a14:m>
                <a:r>
                  <a:rPr lang="fi-FI" sz="1400" dirty="0"/>
                  <a:t> = 0.0359 m</a:t>
                </a:r>
              </a:p>
              <a:p>
                <a:pPr lvl="1"/>
                <a:r>
                  <a:rPr lang="en-GB" sz="1400" dirty="0"/>
                  <a:t>s</a:t>
                </a:r>
                <a:r>
                  <a:rPr lang="en-GB" sz="1400" baseline="-25000" dirty="0"/>
                  <a:t>h</a:t>
                </a:r>
                <a14:m>
                  <m:oMath xmlns:m="http://schemas.openxmlformats.org/officeDocument/2006/math">
                    <m:r>
                      <a:rPr lang="en-GB" sz="1400" i="0" smtClean="0">
                        <a:latin typeface="Cambria Math" panose="02040503050406030204" pitchFamily="18" charset="0"/>
                      </a:rPr>
                      <m:t>=</m:t>
                    </m:r>
                    <m:r>
                      <m:rPr>
                        <m:sty m:val="p"/>
                      </m:rPr>
                      <a:rPr lang="fi-FI" sz="1400" i="0" smtClean="0">
                        <a:latin typeface="Cambria Math" panose="02040503050406030204" pitchFamily="18" charset="0"/>
                      </a:rPr>
                      <m:t>sensor</m:t>
                    </m:r>
                    <m:r>
                      <a:rPr lang="fi-FI" sz="1400" i="0" smtClean="0">
                        <a:latin typeface="Cambria Math" panose="02040503050406030204" pitchFamily="18" charset="0"/>
                      </a:rPr>
                      <m:t> </m:t>
                    </m:r>
                    <m:r>
                      <m:rPr>
                        <m:sty m:val="p"/>
                      </m:rPr>
                      <a:rPr lang="fi-FI" sz="1400" i="0" smtClean="0">
                        <a:latin typeface="Cambria Math" panose="02040503050406030204" pitchFamily="18" charset="0"/>
                      </a:rPr>
                      <m:t>height</m:t>
                    </m:r>
                    <m:r>
                      <a:rPr lang="fi-FI" sz="1400" i="0" smtClean="0">
                        <a:latin typeface="Cambria Math" panose="02040503050406030204" pitchFamily="18" charset="0"/>
                      </a:rPr>
                      <m:t> </m:t>
                    </m:r>
                    <m:d>
                      <m:dPr>
                        <m:ctrlPr>
                          <a:rPr lang="fi-FI" sz="1400" i="1">
                            <a:latin typeface="Cambria Math" panose="02040503050406030204" pitchFamily="18" charset="0"/>
                          </a:rPr>
                        </m:ctrlPr>
                      </m:dPr>
                      <m:e>
                        <m:r>
                          <m:rPr>
                            <m:sty m:val="p"/>
                          </m:rPr>
                          <a:rPr lang="fi-FI" sz="1400" i="0" smtClean="0">
                            <a:latin typeface="Cambria Math" panose="02040503050406030204" pitchFamily="18" charset="0"/>
                          </a:rPr>
                          <m:t>m</m:t>
                        </m:r>
                      </m:e>
                    </m:d>
                    <m:r>
                      <a:rPr lang="fi-FI" sz="1400" b="0" i="0" smtClean="0">
                        <a:latin typeface="Cambria Math" panose="02040503050406030204" pitchFamily="18" charset="0"/>
                      </a:rPr>
                      <m:t>=0.0240 </m:t>
                    </m:r>
                    <m:r>
                      <m:rPr>
                        <m:sty m:val="p"/>
                      </m:rPr>
                      <a:rPr lang="fi-FI" sz="1400" b="0" i="0" smtClean="0">
                        <a:latin typeface="Cambria Math" panose="02040503050406030204" pitchFamily="18" charset="0"/>
                      </a:rPr>
                      <m:t>m</m:t>
                    </m:r>
                  </m:oMath>
                </a14:m>
                <a:endParaRPr lang="fi-FI" sz="1400" dirty="0"/>
              </a:p>
              <a:p>
                <a:pPr lvl="1"/>
                <a:r>
                  <a:rPr lang="fi-FI" sz="1400" dirty="0" err="1"/>
                  <a:t>p</a:t>
                </a:r>
                <a:r>
                  <a:rPr lang="fi-FI" sz="1400" baseline="-25000" dirty="0" err="1"/>
                  <a:t>w</a:t>
                </a:r>
                <a:r>
                  <a:rPr lang="fi-FI" sz="1400" dirty="0"/>
                  <a:t>= image </a:t>
                </a:r>
                <a:r>
                  <a:rPr lang="fi-FI" sz="1400" dirty="0" err="1"/>
                  <a:t>width</a:t>
                </a:r>
                <a:r>
                  <a:rPr lang="fi-FI" sz="1400" dirty="0"/>
                  <a:t> (</a:t>
                </a:r>
                <a:r>
                  <a:rPr lang="fi-FI" sz="1400" dirty="0" err="1"/>
                  <a:t>pixels</a:t>
                </a:r>
                <a:r>
                  <a:rPr lang="fi-FI" sz="1400" dirty="0"/>
                  <a:t>) = 7360</a:t>
                </a:r>
              </a:p>
              <a:p>
                <a:pPr lvl="1"/>
                <a:r>
                  <a:rPr lang="fi-FI" sz="1400" dirty="0" err="1"/>
                  <a:t>p</a:t>
                </a:r>
                <a:r>
                  <a:rPr lang="fi-FI" sz="1400" baseline="-25000" dirty="0" err="1"/>
                  <a:t>h</a:t>
                </a:r>
                <a:r>
                  <a:rPr lang="fi-FI" sz="1400" dirty="0"/>
                  <a:t>= image </a:t>
                </a:r>
                <a:r>
                  <a:rPr lang="fi-FI" sz="1400" dirty="0" err="1"/>
                  <a:t>height</a:t>
                </a:r>
                <a:r>
                  <a:rPr lang="fi-FI" sz="1400" dirty="0"/>
                  <a:t> (</a:t>
                </a:r>
                <a:r>
                  <a:rPr lang="fi-FI" sz="1400" dirty="0" err="1"/>
                  <a:t>pixels</a:t>
                </a:r>
                <a:r>
                  <a:rPr lang="fi-FI" sz="1400" dirty="0"/>
                  <a:t>) = 4912</a:t>
                </a:r>
              </a:p>
              <a:p>
                <a:pPr lvl="1"/>
                <a:r>
                  <a:rPr lang="fi-FI" sz="1400" dirty="0"/>
                  <a:t>h</a:t>
                </a:r>
                <a:r>
                  <a:rPr lang="fi-FI" sz="1400" baseline="-25000" dirty="0"/>
                  <a:t>i</a:t>
                </a:r>
                <a:r>
                  <a:rPr lang="fi-FI" sz="1400" dirty="0"/>
                  <a:t> = </a:t>
                </a:r>
                <a:r>
                  <a:rPr lang="fi-FI" sz="1400" dirty="0" err="1"/>
                  <a:t>object</a:t>
                </a:r>
                <a:r>
                  <a:rPr lang="fi-FI" sz="1400" dirty="0"/>
                  <a:t> </a:t>
                </a:r>
                <a:r>
                  <a:rPr lang="fi-FI" sz="1400" dirty="0" err="1"/>
                  <a:t>height</a:t>
                </a:r>
                <a:r>
                  <a:rPr lang="fi-FI" sz="1400" dirty="0"/>
                  <a:t> (</a:t>
                </a:r>
                <a:r>
                  <a:rPr lang="fi-FI" sz="1400" dirty="0" err="1"/>
                  <a:t>pixels</a:t>
                </a:r>
                <a:r>
                  <a:rPr lang="fi-FI" sz="1400" dirty="0"/>
                  <a:t>) = 100</a:t>
                </a:r>
              </a:p>
              <a:p>
                <a:pPr lvl="1"/>
                <a:r>
                  <a:rPr lang="fi-FI" sz="1400" dirty="0"/>
                  <a:t>h = </a:t>
                </a:r>
                <a:r>
                  <a:rPr lang="fi-FI" sz="1400" dirty="0" err="1"/>
                  <a:t>object</a:t>
                </a:r>
                <a:r>
                  <a:rPr lang="fi-FI" sz="1400" dirty="0"/>
                  <a:t> </a:t>
                </a:r>
                <a:r>
                  <a:rPr lang="fi-FI" sz="1400" dirty="0" err="1"/>
                  <a:t>height</a:t>
                </a:r>
                <a:r>
                  <a:rPr lang="fi-FI" sz="1400" dirty="0"/>
                  <a:t> (m)  = 1.0 m</a:t>
                </a:r>
              </a:p>
              <a:p>
                <a:pPr lvl="1"/>
                <a:r>
                  <a:rPr lang="fi-FI" sz="1400" dirty="0"/>
                  <a:t>f = </a:t>
                </a:r>
                <a:r>
                  <a:rPr lang="fi-FI" sz="1400" dirty="0" err="1"/>
                  <a:t>focal</a:t>
                </a:r>
                <a:r>
                  <a:rPr lang="fi-FI" sz="1400" dirty="0"/>
                  <a:t> </a:t>
                </a:r>
                <a:r>
                  <a:rPr lang="fi-FI" sz="1400" dirty="0" err="1"/>
                  <a:t>length</a:t>
                </a:r>
                <a:r>
                  <a:rPr lang="fi-FI" sz="1400" dirty="0"/>
                  <a:t> (m) = 0.050 m</a:t>
                </a:r>
              </a:p>
              <a:p>
                <a:pPr lvl="1"/>
                <a:r>
                  <a:rPr lang="fi-FI" sz="1400" dirty="0" err="1"/>
                  <a:t>x</a:t>
                </a:r>
                <a:r>
                  <a:rPr lang="fi-FI" sz="1400" baseline="-25000" dirty="0" err="1"/>
                  <a:t>p</a:t>
                </a:r>
                <a:r>
                  <a:rPr lang="fi-FI" sz="1400" dirty="0"/>
                  <a:t> = 1200</a:t>
                </a:r>
              </a:p>
              <a:p>
                <a:pPr lvl="1"/>
                <a:r>
                  <a:rPr lang="fi-FI" sz="1400" dirty="0" err="1"/>
                  <a:t>y</a:t>
                </a:r>
                <a:r>
                  <a:rPr lang="fi-FI" sz="1400" baseline="-25000" dirty="0" err="1"/>
                  <a:t>p</a:t>
                </a:r>
                <a:r>
                  <a:rPr lang="fi-FI" sz="1400" dirty="0"/>
                  <a:t> = 2000</a:t>
                </a:r>
              </a:p>
            </p:txBody>
          </p:sp>
        </mc:Choice>
        <mc:Fallback xmlns="">
          <p:sp>
            <p:nvSpPr>
              <p:cNvPr id="41" name="Suorakulmio 40">
                <a:extLst>
                  <a:ext uri="{FF2B5EF4-FFF2-40B4-BE49-F238E27FC236}">
                    <a16:creationId xmlns:a16="http://schemas.microsoft.com/office/drawing/2014/main" id="{4139E11F-77EF-4241-A198-E04020F7B45C}"/>
                  </a:ext>
                </a:extLst>
              </p:cNvPr>
              <p:cNvSpPr>
                <a:spLocks noRot="1" noChangeAspect="1" noMove="1" noResize="1" noEditPoints="1" noAdjustHandles="1" noChangeArrowheads="1" noChangeShapeType="1" noTextEdit="1"/>
              </p:cNvSpPr>
              <p:nvPr/>
            </p:nvSpPr>
            <p:spPr>
              <a:xfrm>
                <a:off x="5094498" y="227684"/>
                <a:ext cx="6096000" cy="2246769"/>
              </a:xfrm>
              <a:prstGeom prst="rect">
                <a:avLst/>
              </a:prstGeom>
              <a:blipFill>
                <a:blip r:embed="rId2"/>
                <a:stretch>
                  <a:fillRect l="-300" t="-271" b="-189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5" name="Tekstiruutu 44">
                <a:extLst>
                  <a:ext uri="{FF2B5EF4-FFF2-40B4-BE49-F238E27FC236}">
                    <a16:creationId xmlns:a16="http://schemas.microsoft.com/office/drawing/2014/main" id="{84A0EEB5-99F4-46D0-9031-697D2651C11D}"/>
                  </a:ext>
                </a:extLst>
              </p:cNvPr>
              <p:cNvSpPr txBox="1"/>
              <p:nvPr/>
            </p:nvSpPr>
            <p:spPr>
              <a:xfrm>
                <a:off x="4952704" y="2700511"/>
                <a:ext cx="3712940" cy="448841"/>
              </a:xfrm>
              <a:prstGeom prst="rect">
                <a:avLst/>
              </a:prstGeom>
              <a:noFill/>
            </p:spPr>
            <p:txBody>
              <a:bodyPr wrap="none" rtlCol="0">
                <a:spAutoFit/>
              </a:bodyPr>
              <a:lstStyle/>
              <a:p>
                <a:r>
                  <a:rPr lang="fi-FI" sz="1600" dirty="0"/>
                  <a:t>(x</a:t>
                </a:r>
                <a:r>
                  <a:rPr lang="fi-FI" sz="1600" baseline="-25000" dirty="0"/>
                  <a:t>c</a:t>
                </a:r>
                <a:r>
                  <a:rPr lang="fi-FI" sz="1600" dirty="0"/>
                  <a:t>, </a:t>
                </a:r>
                <a:r>
                  <a:rPr lang="fi-FI" sz="1600" dirty="0" err="1"/>
                  <a:t>y</a:t>
                </a:r>
                <a:r>
                  <a:rPr lang="fi-FI" sz="1600" baseline="-25000" dirty="0" err="1"/>
                  <a:t>c</a:t>
                </a:r>
                <a:r>
                  <a:rPr lang="fi-FI" sz="1600" dirty="0"/>
                  <a:t>, </a:t>
                </a:r>
                <a:r>
                  <a:rPr lang="fi-FI" sz="1600" dirty="0" err="1"/>
                  <a:t>z</a:t>
                </a:r>
                <a:r>
                  <a:rPr lang="fi-FI" sz="1600" baseline="-25000" dirty="0" err="1"/>
                  <a:t>c</a:t>
                </a:r>
                <a:r>
                  <a:rPr lang="fi-FI" sz="1600" dirty="0"/>
                  <a:t>) = (-</a:t>
                </a:r>
                <a:r>
                  <a:rPr lang="en-GB" sz="1600" dirty="0"/>
                  <a:t> </a:t>
                </a:r>
                <a14:m>
                  <m:oMath xmlns:m="http://schemas.openxmlformats.org/officeDocument/2006/math">
                    <m:f>
                      <m:fPr>
                        <m:ctrlPr>
                          <a:rPr lang="en-GB" sz="1600" i="1">
                            <a:latin typeface="Cambria Math" panose="02040503050406030204" pitchFamily="18" charset="0"/>
                          </a:rPr>
                        </m:ctrlPr>
                      </m:fPr>
                      <m:num>
                        <m:sSub>
                          <m:sSubPr>
                            <m:ctrlPr>
                              <a:rPr lang="en-GB" sz="1600" i="1">
                                <a:latin typeface="Cambria Math" panose="02040503050406030204" pitchFamily="18" charset="0"/>
                              </a:rPr>
                            </m:ctrlPr>
                          </m:sSubPr>
                          <m:e>
                            <m:r>
                              <a:rPr lang="fi-FI" sz="1600" b="0" i="1" smtClean="0">
                                <a:latin typeface="Cambria Math" panose="02040503050406030204" pitchFamily="18" charset="0"/>
                              </a:rPr>
                              <m:t>𝑠</m:t>
                            </m:r>
                          </m:e>
                          <m:sub>
                            <m:r>
                              <a:rPr lang="fi-FI" sz="1600" b="0" i="1" smtClean="0">
                                <a:latin typeface="Cambria Math" panose="02040503050406030204" pitchFamily="18" charset="0"/>
                              </a:rPr>
                              <m:t>𝑤</m:t>
                            </m:r>
                          </m:sub>
                        </m:sSub>
                      </m:num>
                      <m:den>
                        <m:r>
                          <a:rPr lang="fi-FI" sz="1600" b="0" i="1" smtClean="0">
                            <a:latin typeface="Cambria Math" panose="02040503050406030204" pitchFamily="18" charset="0"/>
                          </a:rPr>
                          <m:t>2</m:t>
                        </m:r>
                      </m:den>
                    </m:f>
                    <m:r>
                      <a:rPr lang="fi-FI" sz="1600" b="0" i="1" smtClean="0">
                        <a:latin typeface="Cambria Math" panose="02040503050406030204" pitchFamily="18" charset="0"/>
                      </a:rPr>
                      <m:t>+</m:t>
                    </m:r>
                    <m:r>
                      <a:rPr lang="fi-FI" sz="1600" b="0" i="1" smtClean="0">
                        <a:latin typeface="Cambria Math" panose="02040503050406030204" pitchFamily="18" charset="0"/>
                      </a:rPr>
                      <m:t>𝑥𝑝</m:t>
                    </m:r>
                  </m:oMath>
                </a14:m>
                <a:r>
                  <a:rPr lang="fi-FI" sz="1600" dirty="0"/>
                  <a:t>*</a:t>
                </a:r>
                <a:r>
                  <a:rPr lang="en-GB" sz="1600" dirty="0"/>
                  <a:t> </a:t>
                </a:r>
                <a14:m>
                  <m:oMath xmlns:m="http://schemas.openxmlformats.org/officeDocument/2006/math">
                    <m:f>
                      <m:fPr>
                        <m:ctrlPr>
                          <a:rPr lang="en-GB" sz="1600" i="1">
                            <a:latin typeface="Cambria Math" panose="02040503050406030204" pitchFamily="18" charset="0"/>
                          </a:rPr>
                        </m:ctrlPr>
                      </m:fPr>
                      <m:num>
                        <m:sSub>
                          <m:sSubPr>
                            <m:ctrlPr>
                              <a:rPr lang="en-GB" sz="1600" i="1">
                                <a:latin typeface="Cambria Math" panose="02040503050406030204" pitchFamily="18" charset="0"/>
                              </a:rPr>
                            </m:ctrlPr>
                          </m:sSubPr>
                          <m:e>
                            <m:r>
                              <a:rPr lang="fi-FI" sz="1600" i="1">
                                <a:latin typeface="Cambria Math" panose="02040503050406030204" pitchFamily="18" charset="0"/>
                              </a:rPr>
                              <m:t>𝑠</m:t>
                            </m:r>
                          </m:e>
                          <m:sub>
                            <m:r>
                              <a:rPr lang="fi-FI" sz="1600" i="1">
                                <a:latin typeface="Cambria Math" panose="02040503050406030204" pitchFamily="18" charset="0"/>
                              </a:rPr>
                              <m:t>𝑤</m:t>
                            </m:r>
                          </m:sub>
                        </m:sSub>
                      </m:num>
                      <m:den>
                        <m:r>
                          <a:rPr lang="fi-FI" sz="1600" b="0" i="1" smtClean="0">
                            <a:latin typeface="Cambria Math" panose="02040503050406030204" pitchFamily="18" charset="0"/>
                          </a:rPr>
                          <m:t>𝑝</m:t>
                        </m:r>
                        <m:r>
                          <a:rPr lang="fi-FI" sz="1600" b="0" i="1" baseline="-25000" smtClean="0">
                            <a:latin typeface="Cambria Math" panose="02040503050406030204" pitchFamily="18" charset="0"/>
                          </a:rPr>
                          <m:t>𝑤</m:t>
                        </m:r>
                      </m:den>
                    </m:f>
                  </m:oMath>
                </a14:m>
                <a:r>
                  <a:rPr lang="fi-FI" sz="1600" dirty="0"/>
                  <a:t>,   </a:t>
                </a:r>
                <a14:m>
                  <m:oMath xmlns:m="http://schemas.openxmlformats.org/officeDocument/2006/math">
                    <m:f>
                      <m:fPr>
                        <m:ctrlPr>
                          <a:rPr lang="en-GB" sz="1600" i="1">
                            <a:latin typeface="Cambria Math" panose="02040503050406030204" pitchFamily="18" charset="0"/>
                          </a:rPr>
                        </m:ctrlPr>
                      </m:fPr>
                      <m:num>
                        <m:sSub>
                          <m:sSubPr>
                            <m:ctrlPr>
                              <a:rPr lang="en-GB" sz="1600" i="1">
                                <a:latin typeface="Cambria Math" panose="02040503050406030204" pitchFamily="18" charset="0"/>
                              </a:rPr>
                            </m:ctrlPr>
                          </m:sSubPr>
                          <m:e>
                            <m:r>
                              <a:rPr lang="fi-FI" sz="1600" i="1">
                                <a:latin typeface="Cambria Math" panose="02040503050406030204" pitchFamily="18" charset="0"/>
                              </a:rPr>
                              <m:t>𝑠</m:t>
                            </m:r>
                          </m:e>
                          <m:sub>
                            <m:r>
                              <a:rPr lang="fi-FI" sz="1600" b="0" i="1" smtClean="0">
                                <a:latin typeface="Cambria Math" panose="02040503050406030204" pitchFamily="18" charset="0"/>
                              </a:rPr>
                              <m:t>h</m:t>
                            </m:r>
                          </m:sub>
                        </m:sSub>
                      </m:num>
                      <m:den>
                        <m:r>
                          <a:rPr lang="fi-FI" sz="1600" i="1">
                            <a:latin typeface="Cambria Math" panose="02040503050406030204" pitchFamily="18" charset="0"/>
                          </a:rPr>
                          <m:t>2</m:t>
                        </m:r>
                      </m:den>
                    </m:f>
                    <m:r>
                      <a:rPr lang="fi-FI" sz="1600" b="0" i="1" smtClean="0">
                        <a:latin typeface="Cambria Math" panose="02040503050406030204" pitchFamily="18" charset="0"/>
                      </a:rPr>
                      <m:t>−</m:t>
                    </m:r>
                    <m:r>
                      <a:rPr lang="fi-FI" sz="1600" b="0" i="1" smtClean="0">
                        <a:latin typeface="Cambria Math" panose="02040503050406030204" pitchFamily="18" charset="0"/>
                      </a:rPr>
                      <m:t>𝑦𝑝</m:t>
                    </m:r>
                  </m:oMath>
                </a14:m>
                <a:r>
                  <a:rPr lang="fi-FI" sz="1600" dirty="0"/>
                  <a:t>*</a:t>
                </a:r>
                <a:r>
                  <a:rPr lang="en-GB" sz="1600" dirty="0"/>
                  <a:t> </a:t>
                </a:r>
                <a14:m>
                  <m:oMath xmlns:m="http://schemas.openxmlformats.org/officeDocument/2006/math">
                    <m:f>
                      <m:fPr>
                        <m:ctrlPr>
                          <a:rPr lang="en-GB" sz="1600" i="1">
                            <a:latin typeface="Cambria Math" panose="02040503050406030204" pitchFamily="18" charset="0"/>
                          </a:rPr>
                        </m:ctrlPr>
                      </m:fPr>
                      <m:num>
                        <m:sSub>
                          <m:sSubPr>
                            <m:ctrlPr>
                              <a:rPr lang="en-GB" sz="1600" i="1">
                                <a:latin typeface="Cambria Math" panose="02040503050406030204" pitchFamily="18" charset="0"/>
                              </a:rPr>
                            </m:ctrlPr>
                          </m:sSubPr>
                          <m:e>
                            <m:r>
                              <a:rPr lang="fi-FI" sz="1600" i="1">
                                <a:latin typeface="Cambria Math" panose="02040503050406030204" pitchFamily="18" charset="0"/>
                              </a:rPr>
                              <m:t>𝑠</m:t>
                            </m:r>
                          </m:e>
                          <m:sub>
                            <m:r>
                              <a:rPr lang="fi-FI" sz="1600" b="0" i="1" smtClean="0">
                                <a:latin typeface="Cambria Math" panose="02040503050406030204" pitchFamily="18" charset="0"/>
                              </a:rPr>
                              <m:t>h</m:t>
                            </m:r>
                          </m:sub>
                        </m:sSub>
                      </m:num>
                      <m:den>
                        <m:r>
                          <a:rPr lang="fi-FI" sz="1600" i="1">
                            <a:latin typeface="Cambria Math" panose="02040503050406030204" pitchFamily="18" charset="0"/>
                          </a:rPr>
                          <m:t>𝑝</m:t>
                        </m:r>
                        <m:r>
                          <a:rPr lang="fi-FI" sz="1600" b="0" i="1" baseline="-25000" smtClean="0">
                            <a:latin typeface="Cambria Math" panose="02040503050406030204" pitchFamily="18" charset="0"/>
                          </a:rPr>
                          <m:t>h</m:t>
                        </m:r>
                      </m:den>
                    </m:f>
                  </m:oMath>
                </a14:m>
                <a:r>
                  <a:rPr lang="fi-FI" sz="1600" dirty="0"/>
                  <a:t>,  -f)</a:t>
                </a:r>
                <a:endParaRPr lang="en-GB" sz="1600" dirty="0"/>
              </a:p>
            </p:txBody>
          </p:sp>
        </mc:Choice>
        <mc:Fallback xmlns="">
          <p:sp>
            <p:nvSpPr>
              <p:cNvPr id="45" name="Tekstiruutu 44">
                <a:extLst>
                  <a:ext uri="{FF2B5EF4-FFF2-40B4-BE49-F238E27FC236}">
                    <a16:creationId xmlns:a16="http://schemas.microsoft.com/office/drawing/2014/main" id="{84A0EEB5-99F4-46D0-9031-697D2651C11D}"/>
                  </a:ext>
                </a:extLst>
              </p:cNvPr>
              <p:cNvSpPr txBox="1">
                <a:spLocks noRot="1" noChangeAspect="1" noMove="1" noResize="1" noEditPoints="1" noAdjustHandles="1" noChangeArrowheads="1" noChangeShapeType="1" noTextEdit="1"/>
              </p:cNvSpPr>
              <p:nvPr/>
            </p:nvSpPr>
            <p:spPr>
              <a:xfrm>
                <a:off x="4952704" y="2700511"/>
                <a:ext cx="3712940" cy="448841"/>
              </a:xfrm>
              <a:prstGeom prst="rect">
                <a:avLst/>
              </a:prstGeom>
              <a:blipFill>
                <a:blip r:embed="rId3"/>
                <a:stretch>
                  <a:fillRect l="-820" b="-1351"/>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6" name="Tekstiruutu 45">
                <a:extLst>
                  <a:ext uri="{FF2B5EF4-FFF2-40B4-BE49-F238E27FC236}">
                    <a16:creationId xmlns:a16="http://schemas.microsoft.com/office/drawing/2014/main" id="{452ED736-7689-42CC-AB33-A1A17207DB63}"/>
                  </a:ext>
                </a:extLst>
              </p:cNvPr>
              <p:cNvSpPr txBox="1"/>
              <p:nvPr/>
            </p:nvSpPr>
            <p:spPr>
              <a:xfrm>
                <a:off x="4952704" y="3306172"/>
                <a:ext cx="4718471" cy="445571"/>
              </a:xfrm>
              <a:prstGeom prst="rect">
                <a:avLst/>
              </a:prstGeom>
              <a:noFill/>
            </p:spPr>
            <p:txBody>
              <a:bodyPr wrap="none" rtlCol="0">
                <a:spAutoFit/>
              </a:bodyPr>
              <a:lstStyle/>
              <a:p>
                <a:r>
                  <a:rPr lang="fi-FI" sz="1600" dirty="0"/>
                  <a:t>= (-</a:t>
                </a:r>
                <a:r>
                  <a:rPr lang="en-GB" sz="1600" dirty="0"/>
                  <a:t> </a:t>
                </a:r>
                <a14:m>
                  <m:oMath xmlns:m="http://schemas.openxmlformats.org/officeDocument/2006/math">
                    <m:f>
                      <m:fPr>
                        <m:ctrlPr>
                          <a:rPr lang="en-GB" sz="1600" i="1">
                            <a:latin typeface="Cambria Math" panose="02040503050406030204" pitchFamily="18" charset="0"/>
                          </a:rPr>
                        </m:ctrlPr>
                      </m:fPr>
                      <m:num>
                        <m:r>
                          <a:rPr lang="en-GB" sz="1600" i="1">
                            <a:latin typeface="Cambria Math" panose="02040503050406030204" pitchFamily="18" charset="0"/>
                          </a:rPr>
                          <m:t>0.0359</m:t>
                        </m:r>
                      </m:num>
                      <m:den>
                        <m:r>
                          <a:rPr lang="fi-FI" sz="1600" b="0" i="1" smtClean="0">
                            <a:latin typeface="Cambria Math" panose="02040503050406030204" pitchFamily="18" charset="0"/>
                          </a:rPr>
                          <m:t>2</m:t>
                        </m:r>
                      </m:den>
                    </m:f>
                    <m:r>
                      <a:rPr lang="fi-FI" sz="1600" b="0" i="1" smtClean="0">
                        <a:latin typeface="Cambria Math" panose="02040503050406030204" pitchFamily="18" charset="0"/>
                      </a:rPr>
                      <m:t>+</m:t>
                    </m:r>
                    <m:r>
                      <a:rPr lang="fi-FI" sz="1600" i="1">
                        <a:latin typeface="Cambria Math" panose="02040503050406030204" pitchFamily="18" charset="0"/>
                      </a:rPr>
                      <m:t>1200</m:t>
                    </m:r>
                  </m:oMath>
                </a14:m>
                <a:r>
                  <a:rPr lang="fi-FI" sz="1600" dirty="0"/>
                  <a:t>*</a:t>
                </a:r>
                <a:r>
                  <a:rPr lang="en-GB" sz="1600" dirty="0"/>
                  <a:t> </a:t>
                </a:r>
                <a14:m>
                  <m:oMath xmlns:m="http://schemas.openxmlformats.org/officeDocument/2006/math">
                    <m:f>
                      <m:fPr>
                        <m:ctrlPr>
                          <a:rPr lang="en-GB" sz="1600" i="1">
                            <a:latin typeface="Cambria Math" panose="02040503050406030204" pitchFamily="18" charset="0"/>
                          </a:rPr>
                        </m:ctrlPr>
                      </m:fPr>
                      <m:num>
                        <m:r>
                          <a:rPr lang="en-GB" sz="1600" i="1">
                            <a:latin typeface="Cambria Math" panose="02040503050406030204" pitchFamily="18" charset="0"/>
                          </a:rPr>
                          <m:t>0.0359</m:t>
                        </m:r>
                      </m:num>
                      <m:den>
                        <m:r>
                          <a:rPr lang="fi-FI" sz="1600" i="1">
                            <a:latin typeface="Cambria Math" panose="02040503050406030204" pitchFamily="18" charset="0"/>
                          </a:rPr>
                          <m:t>7360</m:t>
                        </m:r>
                      </m:den>
                    </m:f>
                  </m:oMath>
                </a14:m>
                <a:r>
                  <a:rPr lang="fi-FI" sz="1600" dirty="0"/>
                  <a:t>,   </a:t>
                </a:r>
                <a14:m>
                  <m:oMath xmlns:m="http://schemas.openxmlformats.org/officeDocument/2006/math">
                    <m:f>
                      <m:fPr>
                        <m:ctrlPr>
                          <a:rPr lang="en-GB" sz="1600" i="1">
                            <a:latin typeface="Cambria Math" panose="02040503050406030204" pitchFamily="18" charset="0"/>
                          </a:rPr>
                        </m:ctrlPr>
                      </m:fPr>
                      <m:num>
                        <m:r>
                          <a:rPr lang="en-GB" sz="1600" i="1">
                            <a:latin typeface="Cambria Math" panose="02040503050406030204" pitchFamily="18" charset="0"/>
                          </a:rPr>
                          <m:t>0.0240</m:t>
                        </m:r>
                      </m:num>
                      <m:den>
                        <m:r>
                          <a:rPr lang="fi-FI" sz="1600" i="1">
                            <a:latin typeface="Cambria Math" panose="02040503050406030204" pitchFamily="18" charset="0"/>
                          </a:rPr>
                          <m:t>2</m:t>
                        </m:r>
                      </m:den>
                    </m:f>
                    <m:r>
                      <a:rPr lang="fi-FI" sz="1600" b="0" i="1" smtClean="0">
                        <a:latin typeface="Cambria Math" panose="02040503050406030204" pitchFamily="18" charset="0"/>
                      </a:rPr>
                      <m:t>−</m:t>
                    </m:r>
                    <m:r>
                      <a:rPr lang="fi-FI" sz="1600" b="0" i="1" smtClean="0">
                        <a:latin typeface="Cambria Math" panose="02040503050406030204" pitchFamily="18" charset="0"/>
                      </a:rPr>
                      <m:t>𝑦𝑝</m:t>
                    </m:r>
                  </m:oMath>
                </a14:m>
                <a:r>
                  <a:rPr lang="fi-FI" sz="1600" dirty="0"/>
                  <a:t>*</a:t>
                </a:r>
                <a:r>
                  <a:rPr lang="en-GB" sz="1600" dirty="0"/>
                  <a:t> </a:t>
                </a:r>
                <a14:m>
                  <m:oMath xmlns:m="http://schemas.openxmlformats.org/officeDocument/2006/math">
                    <m:f>
                      <m:fPr>
                        <m:ctrlPr>
                          <a:rPr lang="en-GB" sz="1600" i="1">
                            <a:latin typeface="Cambria Math" panose="02040503050406030204" pitchFamily="18" charset="0"/>
                          </a:rPr>
                        </m:ctrlPr>
                      </m:fPr>
                      <m:num>
                        <m:r>
                          <a:rPr lang="en-GB" sz="1600" i="1">
                            <a:latin typeface="Cambria Math" panose="02040503050406030204" pitchFamily="18" charset="0"/>
                          </a:rPr>
                          <m:t>0.0240</m:t>
                        </m:r>
                      </m:num>
                      <m:den>
                        <m:r>
                          <a:rPr lang="fi-FI" sz="1600" i="1">
                            <a:latin typeface="Cambria Math" panose="02040503050406030204" pitchFamily="18" charset="0"/>
                          </a:rPr>
                          <m:t>4912</m:t>
                        </m:r>
                      </m:den>
                    </m:f>
                  </m:oMath>
                </a14:m>
                <a:r>
                  <a:rPr lang="fi-FI" sz="1600" dirty="0"/>
                  <a:t>,  -0.050)</a:t>
                </a:r>
                <a:endParaRPr lang="en-GB" sz="1600" dirty="0"/>
              </a:p>
            </p:txBody>
          </p:sp>
        </mc:Choice>
        <mc:Fallback xmlns="">
          <p:sp>
            <p:nvSpPr>
              <p:cNvPr id="46" name="Tekstiruutu 45">
                <a:extLst>
                  <a:ext uri="{FF2B5EF4-FFF2-40B4-BE49-F238E27FC236}">
                    <a16:creationId xmlns:a16="http://schemas.microsoft.com/office/drawing/2014/main" id="{452ED736-7689-42CC-AB33-A1A17207DB63}"/>
                  </a:ext>
                </a:extLst>
              </p:cNvPr>
              <p:cNvSpPr txBox="1">
                <a:spLocks noRot="1" noChangeAspect="1" noMove="1" noResize="1" noEditPoints="1" noAdjustHandles="1" noChangeArrowheads="1" noChangeShapeType="1" noTextEdit="1"/>
              </p:cNvSpPr>
              <p:nvPr/>
            </p:nvSpPr>
            <p:spPr>
              <a:xfrm>
                <a:off x="4952704" y="3306172"/>
                <a:ext cx="4718471" cy="445571"/>
              </a:xfrm>
              <a:prstGeom prst="rect">
                <a:avLst/>
              </a:prstGeom>
              <a:blipFill>
                <a:blip r:embed="rId4"/>
                <a:stretch>
                  <a:fillRect l="-646" b="-5479"/>
                </a:stretch>
              </a:blipFill>
            </p:spPr>
            <p:txBody>
              <a:bodyPr/>
              <a:lstStyle/>
              <a:p>
                <a:r>
                  <a:rPr lang="en-GB">
                    <a:noFill/>
                  </a:rPr>
                  <a:t> </a:t>
                </a:r>
              </a:p>
            </p:txBody>
          </p:sp>
        </mc:Fallback>
      </mc:AlternateContent>
      <p:sp>
        <p:nvSpPr>
          <p:cNvPr id="48" name="Tekstiruutu 47">
            <a:extLst>
              <a:ext uri="{FF2B5EF4-FFF2-40B4-BE49-F238E27FC236}">
                <a16:creationId xmlns:a16="http://schemas.microsoft.com/office/drawing/2014/main" id="{C6CFD564-DDAF-4910-ACED-BAA956B01A27}"/>
              </a:ext>
            </a:extLst>
          </p:cNvPr>
          <p:cNvSpPr txBox="1"/>
          <p:nvPr/>
        </p:nvSpPr>
        <p:spPr>
          <a:xfrm>
            <a:off x="9546981" y="3359680"/>
            <a:ext cx="2496196" cy="338554"/>
          </a:xfrm>
          <a:prstGeom prst="rect">
            <a:avLst/>
          </a:prstGeom>
          <a:noFill/>
        </p:spPr>
        <p:txBody>
          <a:bodyPr wrap="none" rtlCol="0">
            <a:spAutoFit/>
          </a:bodyPr>
          <a:lstStyle/>
          <a:p>
            <a:r>
              <a:rPr lang="fi-FI" sz="1600" dirty="0"/>
              <a:t>= (-0.0121, 0.0022, -0.0500)</a:t>
            </a:r>
            <a:endParaRPr lang="en-GB" sz="1600" dirty="0"/>
          </a:p>
        </p:txBody>
      </p:sp>
      <p:sp>
        <p:nvSpPr>
          <p:cNvPr id="10" name="Suorakulmio 9">
            <a:extLst>
              <a:ext uri="{FF2B5EF4-FFF2-40B4-BE49-F238E27FC236}">
                <a16:creationId xmlns:a16="http://schemas.microsoft.com/office/drawing/2014/main" id="{101E29EF-6CCF-494B-B797-D9C12CA44576}"/>
              </a:ext>
            </a:extLst>
          </p:cNvPr>
          <p:cNvSpPr/>
          <p:nvPr/>
        </p:nvSpPr>
        <p:spPr>
          <a:xfrm>
            <a:off x="8890589" y="564995"/>
            <a:ext cx="1769327" cy="10110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6" name="Suora yhdysviiva 15">
            <a:extLst>
              <a:ext uri="{FF2B5EF4-FFF2-40B4-BE49-F238E27FC236}">
                <a16:creationId xmlns:a16="http://schemas.microsoft.com/office/drawing/2014/main" id="{C982E1CB-2B43-4381-A583-86812888FBC8}"/>
              </a:ext>
            </a:extLst>
          </p:cNvPr>
          <p:cNvCxnSpPr/>
          <p:nvPr/>
        </p:nvCxnSpPr>
        <p:spPr>
          <a:xfrm>
            <a:off x="9165651" y="921833"/>
            <a:ext cx="0" cy="132033"/>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0" name="Tekstiruutu 49">
                <a:extLst>
                  <a:ext uri="{FF2B5EF4-FFF2-40B4-BE49-F238E27FC236}">
                    <a16:creationId xmlns:a16="http://schemas.microsoft.com/office/drawing/2014/main" id="{ECF3D68F-7F35-4F42-BA2F-5229A2B5DFC9}"/>
                  </a:ext>
                </a:extLst>
              </p:cNvPr>
              <p:cNvSpPr txBox="1"/>
              <p:nvPr/>
            </p:nvSpPr>
            <p:spPr>
              <a:xfrm>
                <a:off x="5027832" y="3938641"/>
                <a:ext cx="2132571" cy="492443"/>
              </a:xfrm>
              <a:prstGeom prst="rect">
                <a:avLst/>
              </a:prstGeom>
              <a:noFill/>
              <a:ln>
                <a:noFill/>
              </a:ln>
            </p:spPr>
            <p:txBody>
              <a:bodyPr wrap="none" lIns="0" tIns="0" rIns="0" bIns="0" rtlCol="0">
                <a:spAutoFit/>
              </a:bodyPr>
              <a:lstStyle/>
              <a:p>
                <a14:m>
                  <m:oMath xmlns:m="http://schemas.openxmlformats.org/officeDocument/2006/math">
                    <m:r>
                      <m:rPr>
                        <m:sty m:val="p"/>
                      </m:rPr>
                      <a:rPr lang="el-GR" sz="1600" i="1" smtClean="0">
                        <a:latin typeface="Cambria Math" panose="02040503050406030204" pitchFamily="18" charset="0"/>
                      </a:rPr>
                      <m:t>α</m:t>
                    </m:r>
                    <m:r>
                      <a:rPr lang="fi-FI" sz="1600" b="0" i="1" smtClean="0">
                        <a:latin typeface="Cambria Math" panose="02040503050406030204" pitchFamily="18" charset="0"/>
                      </a:rPr>
                      <m:t>=</m:t>
                    </m:r>
                  </m:oMath>
                </a14:m>
                <a:r>
                  <a:rPr lang="en-GB" sz="1600" dirty="0"/>
                  <a:t> arc tan(</a:t>
                </a:r>
                <a:r>
                  <a:rPr lang="en-GB" sz="1600" dirty="0" err="1"/>
                  <a:t>y</a:t>
                </a:r>
                <a:r>
                  <a:rPr lang="en-GB" sz="1600" baseline="-25000" dirty="0" err="1"/>
                  <a:t>c</a:t>
                </a:r>
                <a:r>
                  <a:rPr lang="en-GB" sz="1600" dirty="0"/>
                  <a:t>/f) = 0.0445</a:t>
                </a:r>
              </a:p>
              <a:p>
                <a:endParaRPr lang="en-GB" sz="1600" dirty="0"/>
              </a:p>
            </p:txBody>
          </p:sp>
        </mc:Choice>
        <mc:Fallback xmlns="">
          <p:sp>
            <p:nvSpPr>
              <p:cNvPr id="50" name="Tekstiruutu 49">
                <a:extLst>
                  <a:ext uri="{FF2B5EF4-FFF2-40B4-BE49-F238E27FC236}">
                    <a16:creationId xmlns:a16="http://schemas.microsoft.com/office/drawing/2014/main" id="{ECF3D68F-7F35-4F42-BA2F-5229A2B5DFC9}"/>
                  </a:ext>
                </a:extLst>
              </p:cNvPr>
              <p:cNvSpPr txBox="1">
                <a:spLocks noRot="1" noChangeAspect="1" noMove="1" noResize="1" noEditPoints="1" noAdjustHandles="1" noChangeArrowheads="1" noChangeShapeType="1" noTextEdit="1"/>
              </p:cNvSpPr>
              <p:nvPr/>
            </p:nvSpPr>
            <p:spPr>
              <a:xfrm>
                <a:off x="5027832" y="3938641"/>
                <a:ext cx="2132571" cy="492443"/>
              </a:xfrm>
              <a:prstGeom prst="rect">
                <a:avLst/>
              </a:prstGeom>
              <a:blipFill>
                <a:blip r:embed="rId5"/>
                <a:stretch>
                  <a:fillRect l="-2571" t="-12346" r="-4857"/>
                </a:stretch>
              </a:blipFill>
              <a:ln>
                <a:no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1" name="Tekstiruutu 50">
                <a:extLst>
                  <a:ext uri="{FF2B5EF4-FFF2-40B4-BE49-F238E27FC236}">
                    <a16:creationId xmlns:a16="http://schemas.microsoft.com/office/drawing/2014/main" id="{FA881DDC-0DA9-409C-A5C3-265A10D663F5}"/>
                  </a:ext>
                </a:extLst>
              </p:cNvPr>
              <p:cNvSpPr txBox="1"/>
              <p:nvPr/>
            </p:nvSpPr>
            <p:spPr>
              <a:xfrm>
                <a:off x="7593386" y="3938641"/>
                <a:ext cx="2183483" cy="246221"/>
              </a:xfrm>
              <a:prstGeom prst="rect">
                <a:avLst/>
              </a:prstGeom>
              <a:noFill/>
              <a:ln>
                <a:noFill/>
              </a:ln>
            </p:spPr>
            <p:txBody>
              <a:bodyPr wrap="none" lIns="0" tIns="0" rIns="0" bIns="0" rtlCol="0">
                <a:spAutoFit/>
              </a:bodyPr>
              <a:lstStyle/>
              <a:p>
                <a14:m>
                  <m:oMath xmlns:m="http://schemas.openxmlformats.org/officeDocument/2006/math">
                    <m:r>
                      <m:rPr>
                        <m:sty m:val="p"/>
                      </m:rPr>
                      <a:rPr lang="el-GR" sz="1600" i="1">
                        <a:latin typeface="Cambria Math" panose="02040503050406030204" pitchFamily="18" charset="0"/>
                      </a:rPr>
                      <m:t>β</m:t>
                    </m:r>
                    <m:r>
                      <a:rPr lang="fi-FI" sz="1600" b="0" i="1" smtClean="0">
                        <a:latin typeface="Cambria Math" panose="02040503050406030204" pitchFamily="18" charset="0"/>
                      </a:rPr>
                      <m:t>=</m:t>
                    </m:r>
                  </m:oMath>
                </a14:m>
                <a:r>
                  <a:rPr lang="en-GB" sz="1600" dirty="0"/>
                  <a:t> arc tan(x</a:t>
                </a:r>
                <a:r>
                  <a:rPr lang="en-GB" sz="1600" baseline="-25000" dirty="0"/>
                  <a:t>c</a:t>
                </a:r>
                <a:r>
                  <a:rPr lang="en-GB" sz="1600" dirty="0"/>
                  <a:t>/f) = -0.2374</a:t>
                </a:r>
              </a:p>
            </p:txBody>
          </p:sp>
        </mc:Choice>
        <mc:Fallback xmlns="">
          <p:sp>
            <p:nvSpPr>
              <p:cNvPr id="51" name="Tekstiruutu 50">
                <a:extLst>
                  <a:ext uri="{FF2B5EF4-FFF2-40B4-BE49-F238E27FC236}">
                    <a16:creationId xmlns:a16="http://schemas.microsoft.com/office/drawing/2014/main" id="{FA881DDC-0DA9-409C-A5C3-265A10D663F5}"/>
                  </a:ext>
                </a:extLst>
              </p:cNvPr>
              <p:cNvSpPr txBox="1">
                <a:spLocks noRot="1" noChangeAspect="1" noMove="1" noResize="1" noEditPoints="1" noAdjustHandles="1" noChangeArrowheads="1" noChangeShapeType="1" noTextEdit="1"/>
              </p:cNvSpPr>
              <p:nvPr/>
            </p:nvSpPr>
            <p:spPr>
              <a:xfrm>
                <a:off x="7593386" y="3938641"/>
                <a:ext cx="2183483" cy="246221"/>
              </a:xfrm>
              <a:prstGeom prst="rect">
                <a:avLst/>
              </a:prstGeom>
              <a:blipFill>
                <a:blip r:embed="rId6"/>
                <a:stretch>
                  <a:fillRect l="-4469" t="-25000" r="-4749" b="-52500"/>
                </a:stretch>
              </a:blipFill>
              <a:ln>
                <a:no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3" name="Tekstiruutu 52">
                <a:extLst>
                  <a:ext uri="{FF2B5EF4-FFF2-40B4-BE49-F238E27FC236}">
                    <a16:creationId xmlns:a16="http://schemas.microsoft.com/office/drawing/2014/main" id="{C05CD32A-3DC9-4BDE-A560-15E7E8C0BE2E}"/>
                  </a:ext>
                </a:extLst>
              </p:cNvPr>
              <p:cNvSpPr txBox="1"/>
              <p:nvPr/>
            </p:nvSpPr>
            <p:spPr>
              <a:xfrm>
                <a:off x="5005013" y="4371760"/>
                <a:ext cx="2730235" cy="509627"/>
              </a:xfrm>
              <a:prstGeom prst="rect">
                <a:avLst/>
              </a:prstGeom>
              <a:noFill/>
              <a:ln>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fi-FI" sz="1600" i="1" smtClean="0">
                          <a:latin typeface="Cambria Math" panose="02040503050406030204" pitchFamily="18" charset="0"/>
                        </a:rPr>
                        <m:t>𝑑</m:t>
                      </m:r>
                      <m:r>
                        <a:rPr lang="en-GB" sz="1600" i="1" smtClean="0">
                          <a:latin typeface="Cambria Math" panose="02040503050406030204" pitchFamily="18" charset="0"/>
                        </a:rPr>
                        <m:t>=</m:t>
                      </m:r>
                      <m:f>
                        <m:fPr>
                          <m:ctrlPr>
                            <a:rPr lang="en-GB" sz="1600" i="1">
                              <a:latin typeface="Cambria Math" panose="02040503050406030204" pitchFamily="18" charset="0"/>
                            </a:rPr>
                          </m:ctrlPr>
                        </m:fPr>
                        <m:num>
                          <m:r>
                            <a:rPr lang="fi-FI" sz="1600" b="0" i="1" smtClean="0">
                              <a:latin typeface="Cambria Math" panose="02040503050406030204" pitchFamily="18" charset="0"/>
                            </a:rPr>
                            <m:t>𝑓</m:t>
                          </m:r>
                          <m:r>
                            <a:rPr lang="fi-FI" sz="1600" b="0" i="1" smtClean="0">
                              <a:latin typeface="Cambria Math" panose="02040503050406030204" pitchFamily="18" charset="0"/>
                            </a:rPr>
                            <m:t>∗</m:t>
                          </m:r>
                          <m:r>
                            <a:rPr lang="fi-FI" sz="1600" i="1">
                              <a:latin typeface="Cambria Math" panose="02040503050406030204" pitchFamily="18" charset="0"/>
                            </a:rPr>
                            <m:t>h</m:t>
                          </m:r>
                        </m:num>
                        <m:den>
                          <m:func>
                            <m:funcPr>
                              <m:ctrlPr>
                                <a:rPr lang="fi-FI" sz="1600" i="1">
                                  <a:latin typeface="Cambria Math" panose="02040503050406030204" pitchFamily="18" charset="0"/>
                                </a:rPr>
                              </m:ctrlPr>
                            </m:funcPr>
                            <m:fName>
                              <m:r>
                                <m:rPr>
                                  <m:sty m:val="p"/>
                                </m:rPr>
                                <a:rPr lang="fi-FI" sz="1600">
                                  <a:latin typeface="Cambria Math" panose="02040503050406030204" pitchFamily="18" charset="0"/>
                                </a:rPr>
                                <m:t>cos</m:t>
                              </m:r>
                            </m:fName>
                            <m:e>
                              <m:d>
                                <m:dPr>
                                  <m:ctrlPr>
                                    <a:rPr lang="fi-FI" sz="1600" i="1">
                                      <a:latin typeface="Cambria Math" panose="02040503050406030204" pitchFamily="18" charset="0"/>
                                    </a:rPr>
                                  </m:ctrlPr>
                                </m:dPr>
                                <m:e>
                                  <m:r>
                                    <m:rPr>
                                      <m:sty m:val="p"/>
                                    </m:rPr>
                                    <a:rPr lang="el-GR" sz="1600" i="1">
                                      <a:latin typeface="Cambria Math" panose="02040503050406030204" pitchFamily="18" charset="0"/>
                                    </a:rPr>
                                    <m:t>α</m:t>
                                  </m:r>
                                </m:e>
                              </m:d>
                              <m:r>
                                <a:rPr lang="fi-FI" sz="1600" b="0" i="1" smtClean="0">
                                  <a:latin typeface="Cambria Math" panose="02040503050406030204" pitchFamily="18" charset="0"/>
                                </a:rPr>
                                <m:t>∗</m:t>
                              </m:r>
                              <m:func>
                                <m:funcPr>
                                  <m:ctrlPr>
                                    <a:rPr lang="fi-FI" sz="1600" i="1">
                                      <a:latin typeface="Cambria Math" panose="02040503050406030204" pitchFamily="18" charset="0"/>
                                    </a:rPr>
                                  </m:ctrlPr>
                                </m:funcPr>
                                <m:fName>
                                  <m:r>
                                    <m:rPr>
                                      <m:sty m:val="p"/>
                                    </m:rPr>
                                    <a:rPr lang="fi-FI" sz="1600">
                                      <a:latin typeface="Cambria Math" panose="02040503050406030204" pitchFamily="18" charset="0"/>
                                    </a:rPr>
                                    <m:t>cos</m:t>
                                  </m:r>
                                </m:fName>
                                <m:e>
                                  <m:d>
                                    <m:dPr>
                                      <m:ctrlPr>
                                        <a:rPr lang="fi-FI" sz="1600" i="1">
                                          <a:latin typeface="Cambria Math" panose="02040503050406030204" pitchFamily="18" charset="0"/>
                                        </a:rPr>
                                      </m:ctrlPr>
                                    </m:dPr>
                                    <m:e>
                                      <m:r>
                                        <m:rPr>
                                          <m:nor/>
                                        </m:rPr>
                                        <a:rPr lang="el-GR" sz="1600" dirty="0"/>
                                        <m:t>β</m:t>
                                      </m:r>
                                    </m:e>
                                  </m:d>
                                </m:e>
                              </m:func>
                              <m:r>
                                <a:rPr lang="fi-FI" sz="1600" b="0" i="1" dirty="0" smtClean="0">
                                  <a:latin typeface="Cambria Math" panose="02040503050406030204" pitchFamily="18" charset="0"/>
                                </a:rPr>
                                <m:t>∗</m:t>
                              </m:r>
                            </m:e>
                          </m:func>
                          <m:r>
                            <m:rPr>
                              <m:nor/>
                            </m:rPr>
                            <a:rPr lang="fi-FI" sz="1600" b="0" i="1" smtClean="0">
                              <a:latin typeface="Cambria Math" panose="02040503050406030204" pitchFamily="18" charset="0"/>
                            </a:rPr>
                            <m:t>h</m:t>
                          </m:r>
                          <m:r>
                            <m:rPr>
                              <m:nor/>
                            </m:rPr>
                            <a:rPr lang="fi-FI" sz="1600" b="0" i="1" baseline="-25000" smtClean="0">
                              <a:latin typeface="Cambria Math" panose="02040503050406030204" pitchFamily="18" charset="0"/>
                            </a:rPr>
                            <m:t>i</m:t>
                          </m:r>
                          <m:r>
                            <a:rPr lang="fi-FI" sz="1600" b="0" i="1" dirty="0" smtClean="0">
                              <a:latin typeface="Cambria Math" panose="02040503050406030204" pitchFamily="18" charset="0"/>
                            </a:rPr>
                            <m:t>∗</m:t>
                          </m:r>
                          <m:r>
                            <m:rPr>
                              <m:nor/>
                            </m:rPr>
                            <a:rPr lang="en-GB" sz="1600" i="1" dirty="0"/>
                            <m:t>s</m:t>
                          </m:r>
                          <m:r>
                            <m:rPr>
                              <m:nor/>
                            </m:rPr>
                            <a:rPr lang="en-GB" sz="1600" i="1" baseline="-25000" dirty="0"/>
                            <m:t>h</m:t>
                          </m:r>
                          <m:r>
                            <m:rPr>
                              <m:nor/>
                            </m:rPr>
                            <a:rPr lang="fi-FI" sz="1600" b="0" i="1" dirty="0" smtClean="0">
                              <a:latin typeface="Cambria Math" panose="02040503050406030204" pitchFamily="18" charset="0"/>
                            </a:rPr>
                            <m:t>/</m:t>
                          </m:r>
                          <m:r>
                            <m:rPr>
                              <m:nor/>
                            </m:rPr>
                            <a:rPr lang="fi-FI" sz="1600" b="0" i="1" dirty="0" smtClean="0">
                              <a:latin typeface="Cambria Math" panose="02040503050406030204" pitchFamily="18" charset="0"/>
                            </a:rPr>
                            <m:t>p</m:t>
                          </m:r>
                          <m:r>
                            <m:rPr>
                              <m:nor/>
                            </m:rPr>
                            <a:rPr lang="en-GB" sz="1600" i="1" baseline="-25000" dirty="0"/>
                            <m:t>h</m:t>
                          </m:r>
                        </m:den>
                      </m:f>
                    </m:oMath>
                  </m:oMathPara>
                </a14:m>
                <a:endParaRPr lang="en-GB" sz="1600" dirty="0"/>
              </a:p>
            </p:txBody>
          </p:sp>
        </mc:Choice>
        <mc:Fallback xmlns="">
          <p:sp>
            <p:nvSpPr>
              <p:cNvPr id="53" name="Tekstiruutu 52">
                <a:extLst>
                  <a:ext uri="{FF2B5EF4-FFF2-40B4-BE49-F238E27FC236}">
                    <a16:creationId xmlns:a16="http://schemas.microsoft.com/office/drawing/2014/main" id="{C05CD32A-3DC9-4BDE-A560-15E7E8C0BE2E}"/>
                  </a:ext>
                </a:extLst>
              </p:cNvPr>
              <p:cNvSpPr txBox="1">
                <a:spLocks noRot="1" noChangeAspect="1" noMove="1" noResize="1" noEditPoints="1" noAdjustHandles="1" noChangeArrowheads="1" noChangeShapeType="1" noTextEdit="1"/>
              </p:cNvSpPr>
              <p:nvPr/>
            </p:nvSpPr>
            <p:spPr>
              <a:xfrm>
                <a:off x="5005013" y="4371760"/>
                <a:ext cx="2730235" cy="509627"/>
              </a:xfrm>
              <a:prstGeom prst="rect">
                <a:avLst/>
              </a:prstGeom>
              <a:blipFill>
                <a:blip r:embed="rId7"/>
                <a:stretch>
                  <a:fillRect/>
                </a:stretch>
              </a:blipFill>
              <a:ln>
                <a:no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8" name="Suorakulmio 17">
                <a:extLst>
                  <a:ext uri="{FF2B5EF4-FFF2-40B4-BE49-F238E27FC236}">
                    <a16:creationId xmlns:a16="http://schemas.microsoft.com/office/drawing/2014/main" id="{2F6133C2-0CF2-4597-AE9A-EFF437C46CDD}"/>
                  </a:ext>
                </a:extLst>
              </p:cNvPr>
              <p:cNvSpPr/>
              <p:nvPr/>
            </p:nvSpPr>
            <p:spPr>
              <a:xfrm>
                <a:off x="4952704" y="5073916"/>
                <a:ext cx="4992713" cy="493405"/>
              </a:xfrm>
              <a:prstGeom prst="rect">
                <a:avLst/>
              </a:prstGeom>
            </p:spPr>
            <p:txBody>
              <a:bodyPr wrap="none">
                <a:spAutoFit/>
              </a:bodyPr>
              <a:lstStyle/>
              <a:p>
                <a14:m>
                  <m:oMath xmlns:m="http://schemas.openxmlformats.org/officeDocument/2006/math">
                    <m:r>
                      <a:rPr lang="fi-FI" sz="1600" i="1">
                        <a:latin typeface="Cambria Math" panose="02040503050406030204" pitchFamily="18" charset="0"/>
                      </a:rPr>
                      <m:t>=</m:t>
                    </m:r>
                    <m:f>
                      <m:fPr>
                        <m:ctrlPr>
                          <a:rPr lang="en-GB" sz="1600" i="1">
                            <a:latin typeface="Cambria Math" panose="02040503050406030204" pitchFamily="18" charset="0"/>
                          </a:rPr>
                        </m:ctrlPr>
                      </m:fPr>
                      <m:num>
                        <m:r>
                          <a:rPr lang="fi-FI" sz="1600" i="1">
                            <a:latin typeface="Cambria Math" panose="02040503050406030204" pitchFamily="18" charset="0"/>
                          </a:rPr>
                          <m:t>0.050∗1</m:t>
                        </m:r>
                      </m:num>
                      <m:den>
                        <m:func>
                          <m:funcPr>
                            <m:ctrlPr>
                              <a:rPr lang="fi-FI" sz="1600" i="1">
                                <a:latin typeface="Cambria Math" panose="02040503050406030204" pitchFamily="18" charset="0"/>
                              </a:rPr>
                            </m:ctrlPr>
                          </m:funcPr>
                          <m:fName>
                            <m:r>
                              <m:rPr>
                                <m:sty m:val="p"/>
                              </m:rPr>
                              <a:rPr lang="fi-FI" sz="1600">
                                <a:latin typeface="Cambria Math" panose="02040503050406030204" pitchFamily="18" charset="0"/>
                              </a:rPr>
                              <m:t>cos</m:t>
                            </m:r>
                          </m:fName>
                          <m:e>
                            <m:d>
                              <m:dPr>
                                <m:ctrlPr>
                                  <a:rPr lang="fi-FI" sz="1600" i="1">
                                    <a:latin typeface="Cambria Math" panose="02040503050406030204" pitchFamily="18" charset="0"/>
                                  </a:rPr>
                                </m:ctrlPr>
                              </m:dPr>
                              <m:e>
                                <m:r>
                                  <m:rPr>
                                    <m:nor/>
                                  </m:rPr>
                                  <a:rPr lang="en-GB" sz="1600" dirty="0"/>
                                  <m:t>0.0445</m:t>
                                </m:r>
                              </m:e>
                            </m:d>
                            <m:r>
                              <a:rPr lang="fi-FI" sz="1600" i="1">
                                <a:latin typeface="Cambria Math" panose="02040503050406030204" pitchFamily="18" charset="0"/>
                              </a:rPr>
                              <m:t>∗</m:t>
                            </m:r>
                            <m:func>
                              <m:funcPr>
                                <m:ctrlPr>
                                  <a:rPr lang="fi-FI" sz="1600" i="1">
                                    <a:latin typeface="Cambria Math" panose="02040503050406030204" pitchFamily="18" charset="0"/>
                                  </a:rPr>
                                </m:ctrlPr>
                              </m:funcPr>
                              <m:fName>
                                <m:r>
                                  <m:rPr>
                                    <m:sty m:val="p"/>
                                  </m:rPr>
                                  <a:rPr lang="fi-FI" sz="1600">
                                    <a:latin typeface="Cambria Math" panose="02040503050406030204" pitchFamily="18" charset="0"/>
                                  </a:rPr>
                                  <m:t>cos</m:t>
                                </m:r>
                              </m:fName>
                              <m:e>
                                <m:d>
                                  <m:dPr>
                                    <m:ctrlPr>
                                      <a:rPr lang="fi-FI" sz="1600" i="1">
                                        <a:latin typeface="Cambria Math" panose="02040503050406030204" pitchFamily="18" charset="0"/>
                                      </a:rPr>
                                    </m:ctrlPr>
                                  </m:dPr>
                                  <m:e>
                                    <m:r>
                                      <m:rPr>
                                        <m:nor/>
                                      </m:rPr>
                                      <a:rPr lang="en-GB" sz="1600" dirty="0"/>
                                      <m:t>−0.2374</m:t>
                                    </m:r>
                                  </m:e>
                                </m:d>
                              </m:e>
                            </m:func>
                            <m:r>
                              <a:rPr lang="fi-FI" sz="1600" i="1" dirty="0">
                                <a:latin typeface="Cambria Math" panose="02040503050406030204" pitchFamily="18" charset="0"/>
                              </a:rPr>
                              <m:t>∗</m:t>
                            </m:r>
                          </m:e>
                        </m:func>
                        <m:r>
                          <m:rPr>
                            <m:nor/>
                          </m:rPr>
                          <a:rPr lang="fi-FI" sz="1600" i="1">
                            <a:latin typeface="Cambria Math" panose="02040503050406030204" pitchFamily="18" charset="0"/>
                          </a:rPr>
                          <m:t>100</m:t>
                        </m:r>
                        <m:r>
                          <a:rPr lang="fi-FI" sz="1600" i="1" dirty="0">
                            <a:latin typeface="Cambria Math" panose="02040503050406030204" pitchFamily="18" charset="0"/>
                          </a:rPr>
                          <m:t>∗</m:t>
                        </m:r>
                        <m:r>
                          <m:rPr>
                            <m:nor/>
                          </m:rPr>
                          <a:rPr lang="en-GB" sz="1600" i="1" dirty="0"/>
                          <m:t>0.0240</m:t>
                        </m:r>
                        <m:r>
                          <m:rPr>
                            <m:nor/>
                          </m:rPr>
                          <a:rPr lang="fi-FI" sz="1600" i="1" dirty="0">
                            <a:latin typeface="Cambria Math" panose="02040503050406030204" pitchFamily="18" charset="0"/>
                          </a:rPr>
                          <m:t>/4912</m:t>
                        </m:r>
                      </m:den>
                    </m:f>
                  </m:oMath>
                </a14:m>
                <a:r>
                  <a:rPr lang="en-GB" dirty="0"/>
                  <a:t> = 105.39 </a:t>
                </a:r>
              </a:p>
            </p:txBody>
          </p:sp>
        </mc:Choice>
        <mc:Fallback xmlns="">
          <p:sp>
            <p:nvSpPr>
              <p:cNvPr id="18" name="Suorakulmio 17">
                <a:extLst>
                  <a:ext uri="{FF2B5EF4-FFF2-40B4-BE49-F238E27FC236}">
                    <a16:creationId xmlns:a16="http://schemas.microsoft.com/office/drawing/2014/main" id="{2F6133C2-0CF2-4597-AE9A-EFF437C46CDD}"/>
                  </a:ext>
                </a:extLst>
              </p:cNvPr>
              <p:cNvSpPr>
                <a:spLocks noRot="1" noChangeAspect="1" noMove="1" noResize="1" noEditPoints="1" noAdjustHandles="1" noChangeArrowheads="1" noChangeShapeType="1" noTextEdit="1"/>
              </p:cNvSpPr>
              <p:nvPr/>
            </p:nvSpPr>
            <p:spPr>
              <a:xfrm>
                <a:off x="4952704" y="5073916"/>
                <a:ext cx="4992713" cy="493405"/>
              </a:xfrm>
              <a:prstGeom prst="rect">
                <a:avLst/>
              </a:prstGeom>
              <a:blipFill>
                <a:blip r:embed="rId8"/>
                <a:stretch>
                  <a:fillRect r="-122" b="-740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9" name="Tekstiruutu 18">
                <a:extLst>
                  <a:ext uri="{FF2B5EF4-FFF2-40B4-BE49-F238E27FC236}">
                    <a16:creationId xmlns:a16="http://schemas.microsoft.com/office/drawing/2014/main" id="{877CEC6D-496E-4A08-9647-4A7AB343D178}"/>
                  </a:ext>
                </a:extLst>
              </p:cNvPr>
              <p:cNvSpPr txBox="1"/>
              <p:nvPr/>
            </p:nvSpPr>
            <p:spPr>
              <a:xfrm>
                <a:off x="5027832" y="5935955"/>
                <a:ext cx="4431791" cy="493725"/>
              </a:xfrm>
              <a:prstGeom prst="rect">
                <a:avLst/>
              </a:prstGeom>
              <a:noFill/>
            </p:spPr>
            <p:txBody>
              <a:bodyPr wrap="none" lIns="0" tIns="0" rIns="0" bIns="0" rtlCol="0">
                <a:spAutoFit/>
              </a:bodyPr>
              <a:lstStyle/>
              <a:p>
                <a14:m>
                  <m:oMath xmlns:m="http://schemas.openxmlformats.org/officeDocument/2006/math">
                    <m:r>
                      <a:rPr lang="fi-FI" b="0" i="1" smtClean="0">
                        <a:latin typeface="Cambria Math" panose="02040503050406030204" pitchFamily="18" charset="0"/>
                      </a:rPr>
                      <m:t>𝑡</m:t>
                    </m:r>
                    <m:r>
                      <a:rPr lang="en-GB" i="1" smtClean="0">
                        <a:latin typeface="Cambria Math" panose="02040503050406030204" pitchFamily="18" charset="0"/>
                      </a:rPr>
                      <m:t>=</m:t>
                    </m:r>
                    <m:f>
                      <m:fPr>
                        <m:ctrlPr>
                          <a:rPr lang="en-GB" i="1" smtClean="0">
                            <a:latin typeface="Cambria Math" panose="02040503050406030204" pitchFamily="18" charset="0"/>
                          </a:rPr>
                        </m:ctrlPr>
                      </m:fPr>
                      <m:num>
                        <m:r>
                          <m:rPr>
                            <m:nor/>
                          </m:rPr>
                          <a:rPr lang="en-GB" dirty="0"/>
                          <m:t>105.39</m:t>
                        </m:r>
                      </m:num>
                      <m:den>
                        <m:rad>
                          <m:radPr>
                            <m:degHide m:val="on"/>
                            <m:ctrlPr>
                              <a:rPr lang="en-GB" i="1" smtClean="0">
                                <a:latin typeface="Cambria Math" panose="02040503050406030204" pitchFamily="18" charset="0"/>
                              </a:rPr>
                            </m:ctrlPr>
                          </m:radPr>
                          <m:deg/>
                          <m:e>
                            <m:sSup>
                              <m:sSupPr>
                                <m:ctrlPr>
                                  <a:rPr lang="fi-FI" i="1">
                                    <a:latin typeface="Cambria Math" panose="02040503050406030204" pitchFamily="18" charset="0"/>
                                  </a:rPr>
                                </m:ctrlPr>
                              </m:sSupPr>
                              <m:e>
                                <m:r>
                                  <m:rPr>
                                    <m:nor/>
                                  </m:rPr>
                                  <a:rPr lang="fi-FI" dirty="0"/>
                                  <m:t>−0.0121</m:t>
                                </m:r>
                              </m:e>
                              <m:sup>
                                <m:r>
                                  <a:rPr lang="fi-FI" i="1">
                                    <a:latin typeface="Cambria Math" panose="02040503050406030204" pitchFamily="18" charset="0"/>
                                  </a:rPr>
                                  <m:t>2</m:t>
                                </m:r>
                              </m:sup>
                            </m:sSup>
                            <m:r>
                              <a:rPr lang="fi-FI" i="1">
                                <a:latin typeface="Cambria Math" panose="02040503050406030204" pitchFamily="18" charset="0"/>
                              </a:rPr>
                              <m:t>+</m:t>
                            </m:r>
                            <m:sSup>
                              <m:sSupPr>
                                <m:ctrlPr>
                                  <a:rPr lang="fi-FI" i="1">
                                    <a:latin typeface="Cambria Math" panose="02040503050406030204" pitchFamily="18" charset="0"/>
                                  </a:rPr>
                                </m:ctrlPr>
                              </m:sSupPr>
                              <m:e>
                                <m:r>
                                  <m:rPr>
                                    <m:nor/>
                                  </m:rPr>
                                  <a:rPr lang="fi-FI" dirty="0"/>
                                  <m:t>0.0022</m:t>
                                </m:r>
                              </m:e>
                              <m:sup>
                                <m:r>
                                  <a:rPr lang="fi-FI" i="1">
                                    <a:latin typeface="Cambria Math" panose="02040503050406030204" pitchFamily="18" charset="0"/>
                                  </a:rPr>
                                  <m:t>2</m:t>
                                </m:r>
                              </m:sup>
                            </m:sSup>
                            <m:r>
                              <a:rPr lang="fi-FI" b="0" i="1" smtClean="0">
                                <a:latin typeface="Cambria Math" panose="02040503050406030204" pitchFamily="18" charset="0"/>
                              </a:rPr>
                              <m:t>+</m:t>
                            </m:r>
                            <m:sSup>
                              <m:sSupPr>
                                <m:ctrlPr>
                                  <a:rPr lang="fi-FI" i="1">
                                    <a:latin typeface="Cambria Math" panose="02040503050406030204" pitchFamily="18" charset="0"/>
                                  </a:rPr>
                                </m:ctrlPr>
                              </m:sSupPr>
                              <m:e>
                                <m:r>
                                  <m:rPr>
                                    <m:nor/>
                                  </m:rPr>
                                  <a:rPr lang="fi-FI" dirty="0"/>
                                  <m:t>−0.0500</m:t>
                                </m:r>
                              </m:e>
                              <m:sup>
                                <m:r>
                                  <a:rPr lang="fi-FI" i="1">
                                    <a:latin typeface="Cambria Math" panose="02040503050406030204" pitchFamily="18" charset="0"/>
                                  </a:rPr>
                                  <m:t>2</m:t>
                                </m:r>
                              </m:sup>
                            </m:sSup>
                          </m:e>
                        </m:rad>
                      </m:den>
                    </m:f>
                  </m:oMath>
                </a14:m>
                <a:r>
                  <a:rPr lang="en-GB" dirty="0"/>
                  <a:t> = 2.0468e+03</a:t>
                </a:r>
              </a:p>
            </p:txBody>
          </p:sp>
        </mc:Choice>
        <mc:Fallback xmlns="">
          <p:sp>
            <p:nvSpPr>
              <p:cNvPr id="19" name="Tekstiruutu 18">
                <a:extLst>
                  <a:ext uri="{FF2B5EF4-FFF2-40B4-BE49-F238E27FC236}">
                    <a16:creationId xmlns:a16="http://schemas.microsoft.com/office/drawing/2014/main" id="{877CEC6D-496E-4A08-9647-4A7AB343D178}"/>
                  </a:ext>
                </a:extLst>
              </p:cNvPr>
              <p:cNvSpPr txBox="1">
                <a:spLocks noRot="1" noChangeAspect="1" noMove="1" noResize="1" noEditPoints="1" noAdjustHandles="1" noChangeArrowheads="1" noChangeShapeType="1" noTextEdit="1"/>
              </p:cNvSpPr>
              <p:nvPr/>
            </p:nvSpPr>
            <p:spPr>
              <a:xfrm>
                <a:off x="5027832" y="5935955"/>
                <a:ext cx="4431791" cy="493725"/>
              </a:xfrm>
              <a:prstGeom prst="rect">
                <a:avLst/>
              </a:prstGeom>
              <a:blipFill>
                <a:blip r:embed="rId9"/>
                <a:stretch>
                  <a:fillRect r="-2338" b="-4938"/>
                </a:stretch>
              </a:blipFill>
            </p:spPr>
            <p:txBody>
              <a:bodyPr/>
              <a:lstStyle/>
              <a:p>
                <a:r>
                  <a:rPr lang="en-GB">
                    <a:noFill/>
                  </a:rPr>
                  <a:t> </a:t>
                </a:r>
              </a:p>
            </p:txBody>
          </p:sp>
        </mc:Fallback>
      </mc:AlternateContent>
    </p:spTree>
    <p:extLst>
      <p:ext uri="{BB962C8B-B14F-4D97-AF65-F5344CB8AC3E}">
        <p14:creationId xmlns:p14="http://schemas.microsoft.com/office/powerpoint/2010/main" val="36507697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2d -&gt; 3d</a:t>
            </a:r>
            <a:r>
              <a:rPr lang="en-US" sz="4800" kern="1200" dirty="0">
                <a:solidFill>
                  <a:schemeClr val="bg1"/>
                </a:solidFill>
                <a:latin typeface="+mj-lt"/>
                <a:ea typeface="+mj-ea"/>
                <a:cs typeface="+mj-cs"/>
              </a:rPr>
              <a:t> Transformation</a:t>
            </a:r>
          </a:p>
        </p:txBody>
      </p:sp>
      <p:sp>
        <p:nvSpPr>
          <p:cNvPr id="17" name="Tekstiruutu 16">
            <a:extLst>
              <a:ext uri="{FF2B5EF4-FFF2-40B4-BE49-F238E27FC236}">
                <a16:creationId xmlns:a16="http://schemas.microsoft.com/office/drawing/2014/main" id="{FF20BA5E-EAB9-4BD6-B41F-985DBBBBA9F2}"/>
              </a:ext>
            </a:extLst>
          </p:cNvPr>
          <p:cNvSpPr txBox="1"/>
          <p:nvPr/>
        </p:nvSpPr>
        <p:spPr>
          <a:xfrm>
            <a:off x="4916350" y="1193440"/>
            <a:ext cx="2125582" cy="338554"/>
          </a:xfrm>
          <a:prstGeom prst="rect">
            <a:avLst/>
          </a:prstGeom>
          <a:noFill/>
        </p:spPr>
        <p:txBody>
          <a:bodyPr wrap="none" rtlCol="0">
            <a:spAutoFit/>
          </a:bodyPr>
          <a:lstStyle/>
          <a:p>
            <a:r>
              <a:rPr lang="fi-FI" sz="1600" dirty="0"/>
              <a:t>(</a:t>
            </a:r>
            <a:r>
              <a:rPr lang="fi-FI" sz="1600" dirty="0" err="1"/>
              <a:t>x</a:t>
            </a:r>
            <a:r>
              <a:rPr lang="fi-FI" sz="1600" baseline="-25000" dirty="0" err="1"/>
              <a:t>o</a:t>
            </a:r>
            <a:r>
              <a:rPr lang="fi-FI" sz="1600" dirty="0"/>
              <a:t>, y</a:t>
            </a:r>
            <a:r>
              <a:rPr lang="fi-FI" sz="1600" baseline="-25000" dirty="0"/>
              <a:t>o</a:t>
            </a:r>
            <a:r>
              <a:rPr lang="fi-FI" sz="1600" dirty="0"/>
              <a:t>, </a:t>
            </a:r>
            <a:r>
              <a:rPr lang="fi-FI" sz="1600" dirty="0" err="1"/>
              <a:t>z</a:t>
            </a:r>
            <a:r>
              <a:rPr lang="fi-FI" sz="1600" baseline="-25000" dirty="0" err="1"/>
              <a:t>o</a:t>
            </a:r>
            <a:r>
              <a:rPr lang="fi-FI" sz="1600" dirty="0"/>
              <a:t>) = t* (x</a:t>
            </a:r>
            <a:r>
              <a:rPr lang="fi-FI" sz="1600" baseline="-25000" dirty="0"/>
              <a:t>c</a:t>
            </a:r>
            <a:r>
              <a:rPr lang="fi-FI" sz="1600" dirty="0"/>
              <a:t>, </a:t>
            </a:r>
            <a:r>
              <a:rPr lang="fi-FI" sz="1600" dirty="0" err="1"/>
              <a:t>y</a:t>
            </a:r>
            <a:r>
              <a:rPr lang="fi-FI" sz="1600" baseline="-25000" dirty="0" err="1"/>
              <a:t>c</a:t>
            </a:r>
            <a:r>
              <a:rPr lang="fi-FI" sz="1600" dirty="0"/>
              <a:t>, </a:t>
            </a:r>
            <a:r>
              <a:rPr lang="fi-FI" sz="1600" dirty="0" err="1"/>
              <a:t>z</a:t>
            </a:r>
            <a:r>
              <a:rPr lang="fi-FI" sz="1600" baseline="-25000" dirty="0" err="1"/>
              <a:t>c</a:t>
            </a:r>
            <a:r>
              <a:rPr lang="fi-FI" sz="1600" dirty="0"/>
              <a:t>)</a:t>
            </a:r>
            <a:endParaRPr lang="en-GB" sz="1600" dirty="0"/>
          </a:p>
        </p:txBody>
      </p:sp>
      <p:sp>
        <p:nvSpPr>
          <p:cNvPr id="2" name="Tekstiruutu 1">
            <a:extLst>
              <a:ext uri="{FF2B5EF4-FFF2-40B4-BE49-F238E27FC236}">
                <a16:creationId xmlns:a16="http://schemas.microsoft.com/office/drawing/2014/main" id="{F65EAA9C-3FC7-405F-836E-AB0712DCF0B0}"/>
              </a:ext>
            </a:extLst>
          </p:cNvPr>
          <p:cNvSpPr txBox="1"/>
          <p:nvPr/>
        </p:nvSpPr>
        <p:spPr>
          <a:xfrm>
            <a:off x="4916350" y="321177"/>
            <a:ext cx="4891668" cy="369332"/>
          </a:xfrm>
          <a:prstGeom prst="rect">
            <a:avLst/>
          </a:prstGeom>
          <a:noFill/>
        </p:spPr>
        <p:txBody>
          <a:bodyPr wrap="square" rtlCol="0">
            <a:spAutoFit/>
          </a:bodyPr>
          <a:lstStyle/>
          <a:p>
            <a:r>
              <a:rPr lang="fi-FI" dirty="0"/>
              <a:t>Object </a:t>
            </a:r>
            <a:r>
              <a:rPr lang="fi-FI" dirty="0" err="1"/>
              <a:t>location</a:t>
            </a:r>
            <a:r>
              <a:rPr lang="fi-FI" dirty="0"/>
              <a:t> in 3d </a:t>
            </a:r>
            <a:r>
              <a:rPr lang="fi-FI" dirty="0" err="1"/>
              <a:t>camera</a:t>
            </a:r>
            <a:r>
              <a:rPr lang="fi-FI" dirty="0"/>
              <a:t> </a:t>
            </a:r>
            <a:r>
              <a:rPr lang="fi-FI" dirty="0" err="1"/>
              <a:t>coordinates</a:t>
            </a:r>
            <a:r>
              <a:rPr lang="fi-FI" dirty="0"/>
              <a:t>:</a:t>
            </a:r>
            <a:endParaRPr lang="en-GB" dirty="0"/>
          </a:p>
        </p:txBody>
      </p:sp>
      <p:sp>
        <p:nvSpPr>
          <p:cNvPr id="4" name="Suorakulmio 3">
            <a:extLst>
              <a:ext uri="{FF2B5EF4-FFF2-40B4-BE49-F238E27FC236}">
                <a16:creationId xmlns:a16="http://schemas.microsoft.com/office/drawing/2014/main" id="{C483BF9D-E5E1-48A4-B3AB-C13A5B4BA23C}"/>
              </a:ext>
            </a:extLst>
          </p:cNvPr>
          <p:cNvSpPr/>
          <p:nvPr/>
        </p:nvSpPr>
        <p:spPr>
          <a:xfrm>
            <a:off x="4908335" y="1665593"/>
            <a:ext cx="3677610" cy="338554"/>
          </a:xfrm>
          <a:prstGeom prst="rect">
            <a:avLst/>
          </a:prstGeom>
        </p:spPr>
        <p:txBody>
          <a:bodyPr wrap="none">
            <a:spAutoFit/>
          </a:bodyPr>
          <a:lstStyle/>
          <a:p>
            <a:r>
              <a:rPr lang="fi-FI" sz="1600" dirty="0"/>
              <a:t>= </a:t>
            </a:r>
            <a:r>
              <a:rPr lang="en-GB" sz="1600" dirty="0"/>
              <a:t>2.0468e+03 </a:t>
            </a:r>
            <a:r>
              <a:rPr lang="fi-FI" sz="1600" dirty="0"/>
              <a:t>* (-0.0121, 0.0022, -0.0500)</a:t>
            </a:r>
            <a:endParaRPr lang="en-GB" sz="1600" dirty="0"/>
          </a:p>
        </p:txBody>
      </p:sp>
      <p:sp>
        <p:nvSpPr>
          <p:cNvPr id="20" name="Suorakulmio 19">
            <a:extLst>
              <a:ext uri="{FF2B5EF4-FFF2-40B4-BE49-F238E27FC236}">
                <a16:creationId xmlns:a16="http://schemas.microsoft.com/office/drawing/2014/main" id="{2C022AA4-8D99-4F33-9AC8-D8D46CBAC21B}"/>
              </a:ext>
            </a:extLst>
          </p:cNvPr>
          <p:cNvSpPr/>
          <p:nvPr/>
        </p:nvSpPr>
        <p:spPr>
          <a:xfrm>
            <a:off x="4916350" y="2137746"/>
            <a:ext cx="2659702" cy="338554"/>
          </a:xfrm>
          <a:prstGeom prst="rect">
            <a:avLst/>
          </a:prstGeom>
        </p:spPr>
        <p:txBody>
          <a:bodyPr wrap="none">
            <a:spAutoFit/>
          </a:bodyPr>
          <a:lstStyle/>
          <a:p>
            <a:r>
              <a:rPr lang="fi-FI" sz="1600" dirty="0"/>
              <a:t>(-24.7593, 4.5602, -102.3389)</a:t>
            </a:r>
            <a:endParaRPr lang="en-GB" sz="1600" dirty="0"/>
          </a:p>
        </p:txBody>
      </p:sp>
      <p:sp>
        <p:nvSpPr>
          <p:cNvPr id="6" name="Tekstiruutu 5">
            <a:extLst>
              <a:ext uri="{FF2B5EF4-FFF2-40B4-BE49-F238E27FC236}">
                <a16:creationId xmlns:a16="http://schemas.microsoft.com/office/drawing/2014/main" id="{F88F4510-14C7-4856-9027-1CA9687839A8}"/>
              </a:ext>
            </a:extLst>
          </p:cNvPr>
          <p:cNvSpPr txBox="1"/>
          <p:nvPr/>
        </p:nvSpPr>
        <p:spPr>
          <a:xfrm>
            <a:off x="4834575" y="4744004"/>
            <a:ext cx="3663119" cy="1200329"/>
          </a:xfrm>
          <a:prstGeom prst="rect">
            <a:avLst/>
          </a:prstGeom>
          <a:noFill/>
        </p:spPr>
        <p:txBody>
          <a:bodyPr wrap="none" rtlCol="0">
            <a:spAutoFit/>
          </a:bodyPr>
          <a:lstStyle/>
          <a:p>
            <a:r>
              <a:rPr lang="fi-FI" dirty="0">
                <a:solidFill>
                  <a:srgbClr val="FF0000"/>
                </a:solidFill>
              </a:rPr>
              <a:t>Open </a:t>
            </a:r>
            <a:r>
              <a:rPr lang="fi-FI" dirty="0" err="1">
                <a:solidFill>
                  <a:srgbClr val="FF0000"/>
                </a:solidFill>
              </a:rPr>
              <a:t>questions</a:t>
            </a:r>
            <a:r>
              <a:rPr lang="fi-FI" dirty="0">
                <a:solidFill>
                  <a:srgbClr val="FF0000"/>
                </a:solidFill>
              </a:rPr>
              <a:t>: </a:t>
            </a:r>
          </a:p>
          <a:p>
            <a:pPr marL="285750" indent="-285750">
              <a:buFont typeface="Arial" panose="020B0604020202020204" pitchFamily="34" charset="0"/>
              <a:buChar char="•"/>
            </a:pPr>
            <a:r>
              <a:rPr lang="fi-FI" dirty="0" err="1">
                <a:solidFill>
                  <a:srgbClr val="FF0000"/>
                </a:solidFill>
              </a:rPr>
              <a:t>Derivation</a:t>
            </a:r>
            <a:r>
              <a:rPr lang="fi-FI" dirty="0">
                <a:solidFill>
                  <a:srgbClr val="FF0000"/>
                </a:solidFill>
              </a:rPr>
              <a:t> ok?</a:t>
            </a:r>
          </a:p>
          <a:p>
            <a:pPr marL="285750" indent="-285750">
              <a:buFont typeface="Arial" panose="020B0604020202020204" pitchFamily="34" charset="0"/>
              <a:buChar char="•"/>
            </a:pPr>
            <a:r>
              <a:rPr lang="fi-FI" dirty="0" err="1">
                <a:solidFill>
                  <a:srgbClr val="FF0000"/>
                </a:solidFill>
              </a:rPr>
              <a:t>Assumptions</a:t>
            </a:r>
            <a:r>
              <a:rPr lang="fi-FI" dirty="0">
                <a:solidFill>
                  <a:srgbClr val="FF0000"/>
                </a:solidFill>
              </a:rPr>
              <a:t> ok?</a:t>
            </a:r>
          </a:p>
          <a:p>
            <a:pPr marL="742950" lvl="1" indent="-285750">
              <a:buFont typeface="Arial" panose="020B0604020202020204" pitchFamily="34" charset="0"/>
              <a:buChar char="•"/>
            </a:pPr>
            <a:r>
              <a:rPr lang="fi-FI" dirty="0">
                <a:solidFill>
                  <a:srgbClr val="FF0000"/>
                </a:solidFill>
              </a:rPr>
              <a:t>Optical </a:t>
            </a:r>
            <a:r>
              <a:rPr lang="fi-FI" dirty="0" err="1">
                <a:solidFill>
                  <a:srgbClr val="FF0000"/>
                </a:solidFill>
              </a:rPr>
              <a:t>axis</a:t>
            </a:r>
            <a:r>
              <a:rPr lang="fi-FI" dirty="0">
                <a:solidFill>
                  <a:srgbClr val="FF0000"/>
                </a:solidFill>
              </a:rPr>
              <a:t> in </a:t>
            </a:r>
            <a:r>
              <a:rPr lang="fi-FI" dirty="0" err="1">
                <a:solidFill>
                  <a:srgbClr val="FF0000"/>
                </a:solidFill>
              </a:rPr>
              <a:t>sensor</a:t>
            </a:r>
            <a:r>
              <a:rPr lang="fi-FI" dirty="0">
                <a:solidFill>
                  <a:srgbClr val="FF0000"/>
                </a:solidFill>
              </a:rPr>
              <a:t> center?</a:t>
            </a:r>
            <a:endParaRPr lang="en-GB" dirty="0">
              <a:solidFill>
                <a:srgbClr val="FF0000"/>
              </a:solidFill>
            </a:endParaRPr>
          </a:p>
        </p:txBody>
      </p:sp>
      <p:sp>
        <p:nvSpPr>
          <p:cNvPr id="22" name="Suorakulmio 21">
            <a:extLst>
              <a:ext uri="{FF2B5EF4-FFF2-40B4-BE49-F238E27FC236}">
                <a16:creationId xmlns:a16="http://schemas.microsoft.com/office/drawing/2014/main" id="{D08F7BD0-3F56-4D28-B6B9-4D542EB1CBD0}"/>
              </a:ext>
            </a:extLst>
          </p:cNvPr>
          <p:cNvSpPr/>
          <p:nvPr/>
        </p:nvSpPr>
        <p:spPr>
          <a:xfrm>
            <a:off x="5020427" y="3196963"/>
            <a:ext cx="1769327" cy="10110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3" name="Suora yhdysviiva 22">
            <a:extLst>
              <a:ext uri="{FF2B5EF4-FFF2-40B4-BE49-F238E27FC236}">
                <a16:creationId xmlns:a16="http://schemas.microsoft.com/office/drawing/2014/main" id="{AC75CEC2-8936-42AA-ABC7-D5CC458B60D7}"/>
              </a:ext>
            </a:extLst>
          </p:cNvPr>
          <p:cNvCxnSpPr/>
          <p:nvPr/>
        </p:nvCxnSpPr>
        <p:spPr>
          <a:xfrm>
            <a:off x="5295489" y="3553801"/>
            <a:ext cx="0" cy="132033"/>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207364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2d -&gt; 3d</a:t>
            </a:r>
            <a:r>
              <a:rPr lang="en-US" sz="4800" kern="1200" dirty="0">
                <a:solidFill>
                  <a:schemeClr val="bg1"/>
                </a:solidFill>
                <a:latin typeface="+mj-lt"/>
                <a:ea typeface="+mj-ea"/>
                <a:cs typeface="+mj-cs"/>
              </a:rPr>
              <a:t> Transformation</a:t>
            </a:r>
          </a:p>
        </p:txBody>
      </p:sp>
      <mc:AlternateContent xmlns:mc="http://schemas.openxmlformats.org/markup-compatibility/2006" xmlns:a14="http://schemas.microsoft.com/office/drawing/2010/main">
        <mc:Choice Requires="a14">
          <p:sp>
            <p:nvSpPr>
              <p:cNvPr id="12" name="Suorakulmio 11">
                <a:extLst>
                  <a:ext uri="{FF2B5EF4-FFF2-40B4-BE49-F238E27FC236}">
                    <a16:creationId xmlns:a16="http://schemas.microsoft.com/office/drawing/2014/main" id="{26045B23-F10B-4760-B536-6DDAACCD24C7}"/>
                  </a:ext>
                </a:extLst>
              </p:cNvPr>
              <p:cNvSpPr/>
              <p:nvPr/>
            </p:nvSpPr>
            <p:spPr>
              <a:xfrm>
                <a:off x="5176274" y="581169"/>
                <a:ext cx="5774223" cy="1569660"/>
              </a:xfrm>
              <a:prstGeom prst="rect">
                <a:avLst/>
              </a:prstGeom>
            </p:spPr>
            <p:txBody>
              <a:bodyPr wrap="square">
                <a:spAutoFit/>
              </a:bodyPr>
              <a:lstStyle/>
              <a:p>
                <a:r>
                  <a:rPr lang="fi-FI" sz="1600" dirty="0" err="1"/>
                  <a:t>Parameters</a:t>
                </a:r>
                <a:r>
                  <a:rPr lang="fi-FI" sz="1600" dirty="0"/>
                  <a:t>:</a:t>
                </a:r>
                <a:endParaRPr lang="en-GB" sz="1600" dirty="0"/>
              </a:p>
              <a:p>
                <a:pPr lvl="1"/>
                <a:r>
                  <a:rPr lang="en-GB" sz="1600" dirty="0" err="1"/>
                  <a:t>s</a:t>
                </a:r>
                <a:r>
                  <a:rPr lang="en-GB" sz="1600" baseline="-25000" dirty="0" err="1"/>
                  <a:t>w</a:t>
                </a:r>
                <a14:m>
                  <m:oMath xmlns:m="http://schemas.openxmlformats.org/officeDocument/2006/math">
                    <m:r>
                      <a:rPr lang="en-GB" sz="1600" i="0" smtClean="0">
                        <a:latin typeface="Cambria Math" panose="02040503050406030204" pitchFamily="18" charset="0"/>
                      </a:rPr>
                      <m:t>=</m:t>
                    </m:r>
                    <m:r>
                      <m:rPr>
                        <m:sty m:val="p"/>
                      </m:rPr>
                      <a:rPr lang="fi-FI" sz="1600" i="0" smtClean="0">
                        <a:latin typeface="Cambria Math" panose="02040503050406030204" pitchFamily="18" charset="0"/>
                      </a:rPr>
                      <m:t>sensor</m:t>
                    </m:r>
                    <m:r>
                      <a:rPr lang="fi-FI" sz="1600" i="0" smtClean="0">
                        <a:latin typeface="Cambria Math" panose="02040503050406030204" pitchFamily="18" charset="0"/>
                      </a:rPr>
                      <m:t> </m:t>
                    </m:r>
                    <m:r>
                      <m:rPr>
                        <m:sty m:val="p"/>
                      </m:rPr>
                      <a:rPr lang="fi-FI" sz="1600" i="0" smtClean="0">
                        <a:latin typeface="Cambria Math" panose="02040503050406030204" pitchFamily="18" charset="0"/>
                      </a:rPr>
                      <m:t>width</m:t>
                    </m:r>
                    <m:r>
                      <a:rPr lang="fi-FI" sz="1600" i="0" smtClean="0">
                        <a:latin typeface="Cambria Math" panose="02040503050406030204" pitchFamily="18" charset="0"/>
                      </a:rPr>
                      <m:t> </m:t>
                    </m:r>
                    <m:d>
                      <m:dPr>
                        <m:ctrlPr>
                          <a:rPr lang="fi-FI" sz="1600" i="1">
                            <a:latin typeface="Cambria Math" panose="02040503050406030204" pitchFamily="18" charset="0"/>
                          </a:rPr>
                        </m:ctrlPr>
                      </m:dPr>
                      <m:e>
                        <m:r>
                          <m:rPr>
                            <m:sty m:val="p"/>
                          </m:rPr>
                          <a:rPr lang="fi-FI" sz="1600" i="0" smtClean="0">
                            <a:latin typeface="Cambria Math" panose="02040503050406030204" pitchFamily="18" charset="0"/>
                          </a:rPr>
                          <m:t>m</m:t>
                        </m:r>
                      </m:e>
                    </m:d>
                  </m:oMath>
                </a14:m>
                <a:endParaRPr lang="fi-FI" sz="1600" dirty="0"/>
              </a:p>
              <a:p>
                <a:pPr lvl="1"/>
                <a:r>
                  <a:rPr lang="en-GB" sz="1600" dirty="0"/>
                  <a:t>s</a:t>
                </a:r>
                <a:r>
                  <a:rPr lang="en-GB" sz="1600" baseline="-25000" dirty="0"/>
                  <a:t>h</a:t>
                </a:r>
                <a14:m>
                  <m:oMath xmlns:m="http://schemas.openxmlformats.org/officeDocument/2006/math">
                    <m:r>
                      <a:rPr lang="en-GB" sz="1600" i="0" smtClean="0">
                        <a:latin typeface="Cambria Math" panose="02040503050406030204" pitchFamily="18" charset="0"/>
                      </a:rPr>
                      <m:t>=</m:t>
                    </m:r>
                    <m:r>
                      <m:rPr>
                        <m:sty m:val="p"/>
                      </m:rPr>
                      <a:rPr lang="fi-FI" sz="1600" i="0" smtClean="0">
                        <a:latin typeface="Cambria Math" panose="02040503050406030204" pitchFamily="18" charset="0"/>
                      </a:rPr>
                      <m:t>sensor</m:t>
                    </m:r>
                    <m:r>
                      <a:rPr lang="fi-FI" sz="1600" i="0" smtClean="0">
                        <a:latin typeface="Cambria Math" panose="02040503050406030204" pitchFamily="18" charset="0"/>
                      </a:rPr>
                      <m:t> </m:t>
                    </m:r>
                    <m:r>
                      <m:rPr>
                        <m:sty m:val="p"/>
                      </m:rPr>
                      <a:rPr lang="fi-FI" sz="1600" i="0" smtClean="0">
                        <a:latin typeface="Cambria Math" panose="02040503050406030204" pitchFamily="18" charset="0"/>
                      </a:rPr>
                      <m:t>height</m:t>
                    </m:r>
                    <m:r>
                      <a:rPr lang="fi-FI" sz="1600" i="0" smtClean="0">
                        <a:latin typeface="Cambria Math" panose="02040503050406030204" pitchFamily="18" charset="0"/>
                      </a:rPr>
                      <m:t> </m:t>
                    </m:r>
                    <m:d>
                      <m:dPr>
                        <m:ctrlPr>
                          <a:rPr lang="fi-FI" sz="1600" i="1">
                            <a:latin typeface="Cambria Math" panose="02040503050406030204" pitchFamily="18" charset="0"/>
                          </a:rPr>
                        </m:ctrlPr>
                      </m:dPr>
                      <m:e>
                        <m:r>
                          <m:rPr>
                            <m:sty m:val="p"/>
                          </m:rPr>
                          <a:rPr lang="fi-FI" sz="1600" i="0" smtClean="0">
                            <a:latin typeface="Cambria Math" panose="02040503050406030204" pitchFamily="18" charset="0"/>
                          </a:rPr>
                          <m:t>m</m:t>
                        </m:r>
                      </m:e>
                    </m:d>
                  </m:oMath>
                </a14:m>
                <a:endParaRPr lang="fi-FI" sz="1600" dirty="0"/>
              </a:p>
              <a:p>
                <a:pPr lvl="1"/>
                <a:r>
                  <a:rPr lang="fi-FI" sz="1600" dirty="0" err="1"/>
                  <a:t>p</a:t>
                </a:r>
                <a:r>
                  <a:rPr lang="fi-FI" sz="1600" baseline="-25000" dirty="0" err="1"/>
                  <a:t>w</a:t>
                </a:r>
                <a:r>
                  <a:rPr lang="fi-FI" sz="1600" dirty="0"/>
                  <a:t>= image </a:t>
                </a:r>
                <a:r>
                  <a:rPr lang="fi-FI" sz="1600" dirty="0" err="1"/>
                  <a:t>width</a:t>
                </a:r>
                <a:r>
                  <a:rPr lang="fi-FI" sz="1600" dirty="0"/>
                  <a:t> (</a:t>
                </a:r>
                <a:r>
                  <a:rPr lang="fi-FI" sz="1600" dirty="0" err="1"/>
                  <a:t>pixels</a:t>
                </a:r>
                <a:r>
                  <a:rPr lang="fi-FI" sz="1600" dirty="0"/>
                  <a:t>)</a:t>
                </a:r>
              </a:p>
              <a:p>
                <a:pPr lvl="1"/>
                <a:r>
                  <a:rPr lang="fi-FI" sz="1600" dirty="0" err="1"/>
                  <a:t>p</a:t>
                </a:r>
                <a:r>
                  <a:rPr lang="fi-FI" sz="1600" baseline="-25000" dirty="0" err="1"/>
                  <a:t>h</a:t>
                </a:r>
                <a:r>
                  <a:rPr lang="fi-FI" sz="1600" dirty="0"/>
                  <a:t>= image </a:t>
                </a:r>
                <a:r>
                  <a:rPr lang="fi-FI" sz="1600" dirty="0" err="1"/>
                  <a:t>height</a:t>
                </a:r>
                <a:r>
                  <a:rPr lang="fi-FI" sz="1600" dirty="0"/>
                  <a:t> (</a:t>
                </a:r>
                <a:r>
                  <a:rPr lang="fi-FI" sz="1600" dirty="0" err="1"/>
                  <a:t>pixels</a:t>
                </a:r>
                <a:r>
                  <a:rPr lang="fi-FI" sz="1600" dirty="0"/>
                  <a:t>)</a:t>
                </a:r>
              </a:p>
              <a:p>
                <a:pPr lvl="1"/>
                <a:r>
                  <a:rPr lang="fi-FI" sz="1600" dirty="0"/>
                  <a:t>f = </a:t>
                </a:r>
                <a:r>
                  <a:rPr lang="fi-FI" sz="1600" dirty="0" err="1"/>
                  <a:t>focal</a:t>
                </a:r>
                <a:r>
                  <a:rPr lang="fi-FI" sz="1600" dirty="0"/>
                  <a:t> </a:t>
                </a:r>
                <a:r>
                  <a:rPr lang="fi-FI" sz="1600" dirty="0" err="1"/>
                  <a:t>length</a:t>
                </a:r>
                <a:r>
                  <a:rPr lang="fi-FI" sz="1600" dirty="0"/>
                  <a:t> (m)</a:t>
                </a:r>
              </a:p>
            </p:txBody>
          </p:sp>
        </mc:Choice>
        <mc:Fallback xmlns="">
          <p:sp>
            <p:nvSpPr>
              <p:cNvPr id="12" name="Suorakulmio 11">
                <a:extLst>
                  <a:ext uri="{FF2B5EF4-FFF2-40B4-BE49-F238E27FC236}">
                    <a16:creationId xmlns:a16="http://schemas.microsoft.com/office/drawing/2014/main" id="{26045B23-F10B-4760-B536-6DDAACCD24C7}"/>
                  </a:ext>
                </a:extLst>
              </p:cNvPr>
              <p:cNvSpPr>
                <a:spLocks noRot="1" noChangeAspect="1" noMove="1" noResize="1" noEditPoints="1" noAdjustHandles="1" noChangeArrowheads="1" noChangeShapeType="1" noTextEdit="1"/>
              </p:cNvSpPr>
              <p:nvPr/>
            </p:nvSpPr>
            <p:spPr>
              <a:xfrm>
                <a:off x="5176274" y="581169"/>
                <a:ext cx="5774223" cy="1569660"/>
              </a:xfrm>
              <a:prstGeom prst="rect">
                <a:avLst/>
              </a:prstGeom>
              <a:blipFill>
                <a:blip r:embed="rId2"/>
                <a:stretch>
                  <a:fillRect l="-528" t="-1163" b="-3876"/>
                </a:stretch>
              </a:blipFill>
            </p:spPr>
            <p:txBody>
              <a:bodyPr/>
              <a:lstStyle/>
              <a:p>
                <a:r>
                  <a:rPr lang="en-GB">
                    <a:noFill/>
                  </a:rPr>
                  <a:t> </a:t>
                </a:r>
              </a:p>
            </p:txBody>
          </p:sp>
        </mc:Fallback>
      </mc:AlternateContent>
      <p:sp>
        <p:nvSpPr>
          <p:cNvPr id="13" name="Tekstiruutu 12">
            <a:extLst>
              <a:ext uri="{FF2B5EF4-FFF2-40B4-BE49-F238E27FC236}">
                <a16:creationId xmlns:a16="http://schemas.microsoft.com/office/drawing/2014/main" id="{B1FB3344-9DCF-42A0-9B26-209695342C2A}"/>
              </a:ext>
            </a:extLst>
          </p:cNvPr>
          <p:cNvSpPr txBox="1"/>
          <p:nvPr/>
        </p:nvSpPr>
        <p:spPr>
          <a:xfrm>
            <a:off x="5176274" y="3509357"/>
            <a:ext cx="5785110" cy="923330"/>
          </a:xfrm>
          <a:prstGeom prst="rect">
            <a:avLst/>
          </a:prstGeom>
          <a:noFill/>
        </p:spPr>
        <p:txBody>
          <a:bodyPr wrap="none" rtlCol="0">
            <a:spAutoFit/>
          </a:bodyPr>
          <a:lstStyle/>
          <a:p>
            <a:r>
              <a:rPr lang="fi-FI" dirty="0">
                <a:solidFill>
                  <a:srgbClr val="FF0000"/>
                </a:solidFill>
              </a:rPr>
              <a:t>Open </a:t>
            </a:r>
            <a:r>
              <a:rPr lang="fi-FI" dirty="0" err="1">
                <a:solidFill>
                  <a:srgbClr val="FF0000"/>
                </a:solidFill>
              </a:rPr>
              <a:t>questions</a:t>
            </a:r>
            <a:r>
              <a:rPr lang="fi-FI" dirty="0">
                <a:solidFill>
                  <a:srgbClr val="FF0000"/>
                </a:solidFill>
              </a:rPr>
              <a:t>: </a:t>
            </a:r>
          </a:p>
          <a:p>
            <a:pPr marL="285750" indent="-285750">
              <a:buFont typeface="Arial" panose="020B0604020202020204" pitchFamily="34" charset="0"/>
              <a:buChar char="•"/>
            </a:pPr>
            <a:r>
              <a:rPr lang="fi-FI" dirty="0">
                <a:solidFill>
                  <a:srgbClr val="FF0000"/>
                </a:solidFill>
              </a:rPr>
              <a:t>Video metadata </a:t>
            </a:r>
            <a:r>
              <a:rPr lang="fi-FI" dirty="0" err="1">
                <a:solidFill>
                  <a:srgbClr val="FF0000"/>
                </a:solidFill>
              </a:rPr>
              <a:t>often</a:t>
            </a:r>
            <a:r>
              <a:rPr lang="fi-FI" dirty="0">
                <a:solidFill>
                  <a:srgbClr val="FF0000"/>
                </a:solidFill>
              </a:rPr>
              <a:t> </a:t>
            </a:r>
            <a:r>
              <a:rPr lang="fi-FI" dirty="0" err="1">
                <a:solidFill>
                  <a:srgbClr val="FF0000"/>
                </a:solidFill>
              </a:rPr>
              <a:t>lacks</a:t>
            </a:r>
            <a:r>
              <a:rPr lang="fi-FI" dirty="0">
                <a:solidFill>
                  <a:srgbClr val="FF0000"/>
                </a:solidFill>
              </a:rPr>
              <a:t> </a:t>
            </a:r>
            <a:r>
              <a:rPr lang="fi-FI" dirty="0" err="1">
                <a:solidFill>
                  <a:srgbClr val="FF0000"/>
                </a:solidFill>
              </a:rPr>
              <a:t>sensor</a:t>
            </a:r>
            <a:r>
              <a:rPr lang="fi-FI" dirty="0">
                <a:solidFill>
                  <a:srgbClr val="FF0000"/>
                </a:solidFill>
              </a:rPr>
              <a:t> and </a:t>
            </a:r>
            <a:r>
              <a:rPr lang="fi-FI" dirty="0" err="1">
                <a:solidFill>
                  <a:srgbClr val="FF0000"/>
                </a:solidFill>
              </a:rPr>
              <a:t>focal</a:t>
            </a:r>
            <a:r>
              <a:rPr lang="fi-FI" dirty="0">
                <a:solidFill>
                  <a:srgbClr val="FF0000"/>
                </a:solidFill>
              </a:rPr>
              <a:t> </a:t>
            </a:r>
            <a:r>
              <a:rPr lang="fi-FI" dirty="0" err="1">
                <a:solidFill>
                  <a:srgbClr val="FF0000"/>
                </a:solidFill>
              </a:rPr>
              <a:t>parameters</a:t>
            </a:r>
            <a:endParaRPr lang="fi-FI" dirty="0">
              <a:solidFill>
                <a:srgbClr val="FF0000"/>
              </a:solidFill>
            </a:endParaRPr>
          </a:p>
          <a:p>
            <a:pPr marL="285750" indent="-285750">
              <a:buFont typeface="Arial" panose="020B0604020202020204" pitchFamily="34" charset="0"/>
              <a:buChar char="•"/>
            </a:pPr>
            <a:r>
              <a:rPr lang="fi-FI" dirty="0" err="1">
                <a:solidFill>
                  <a:srgbClr val="FF0000"/>
                </a:solidFill>
              </a:rPr>
              <a:t>Focal</a:t>
            </a:r>
            <a:r>
              <a:rPr lang="fi-FI" dirty="0">
                <a:solidFill>
                  <a:srgbClr val="FF0000"/>
                </a:solidFill>
              </a:rPr>
              <a:t> </a:t>
            </a:r>
            <a:r>
              <a:rPr lang="fi-FI" dirty="0" err="1">
                <a:solidFill>
                  <a:srgbClr val="FF0000"/>
                </a:solidFill>
              </a:rPr>
              <a:t>length</a:t>
            </a:r>
            <a:r>
              <a:rPr lang="fi-FI" dirty="0">
                <a:solidFill>
                  <a:srgbClr val="FF0000"/>
                </a:solidFill>
              </a:rPr>
              <a:t> </a:t>
            </a:r>
            <a:r>
              <a:rPr lang="fi-FI" dirty="0" err="1">
                <a:solidFill>
                  <a:srgbClr val="FF0000"/>
                </a:solidFill>
              </a:rPr>
              <a:t>can</a:t>
            </a:r>
            <a:r>
              <a:rPr lang="fi-FI" dirty="0">
                <a:solidFill>
                  <a:srgbClr val="FF0000"/>
                </a:solidFill>
              </a:rPr>
              <a:t> </a:t>
            </a:r>
            <a:r>
              <a:rPr lang="fi-FI" dirty="0" err="1">
                <a:solidFill>
                  <a:srgbClr val="FF0000"/>
                </a:solidFill>
              </a:rPr>
              <a:t>change</a:t>
            </a:r>
            <a:r>
              <a:rPr lang="fi-FI" dirty="0">
                <a:solidFill>
                  <a:srgbClr val="FF0000"/>
                </a:solidFill>
              </a:rPr>
              <a:t> </a:t>
            </a:r>
            <a:r>
              <a:rPr lang="fi-FI" dirty="0" err="1">
                <a:solidFill>
                  <a:srgbClr val="FF0000"/>
                </a:solidFill>
              </a:rPr>
              <a:t>during</a:t>
            </a:r>
            <a:r>
              <a:rPr lang="fi-FI" dirty="0">
                <a:solidFill>
                  <a:srgbClr val="FF0000"/>
                </a:solidFill>
              </a:rPr>
              <a:t> </a:t>
            </a:r>
            <a:r>
              <a:rPr lang="fi-FI" dirty="0" err="1">
                <a:solidFill>
                  <a:srgbClr val="FF0000"/>
                </a:solidFill>
              </a:rPr>
              <a:t>shooting</a:t>
            </a:r>
            <a:r>
              <a:rPr lang="fi-FI" dirty="0">
                <a:solidFill>
                  <a:srgbClr val="FF0000"/>
                </a:solidFill>
              </a:rPr>
              <a:t> (</a:t>
            </a:r>
            <a:r>
              <a:rPr lang="fi-FI" dirty="0" err="1">
                <a:solidFill>
                  <a:srgbClr val="FF0000"/>
                </a:solidFill>
              </a:rPr>
              <a:t>zooming</a:t>
            </a:r>
            <a:r>
              <a:rPr lang="fi-FI" dirty="0">
                <a:solidFill>
                  <a:srgbClr val="FF0000"/>
                </a:solidFill>
              </a:rPr>
              <a:t>)</a:t>
            </a:r>
          </a:p>
        </p:txBody>
      </p:sp>
    </p:spTree>
    <p:extLst>
      <p:ext uri="{BB962C8B-B14F-4D97-AF65-F5344CB8AC3E}">
        <p14:creationId xmlns:p14="http://schemas.microsoft.com/office/powerpoint/2010/main" val="11217174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2d -&gt; 3d</a:t>
            </a:r>
            <a:r>
              <a:rPr lang="en-US" sz="4800" kern="1200" dirty="0">
                <a:solidFill>
                  <a:schemeClr val="bg1"/>
                </a:solidFill>
                <a:latin typeface="+mj-lt"/>
                <a:ea typeface="+mj-ea"/>
                <a:cs typeface="+mj-cs"/>
              </a:rPr>
              <a:t> Transformation</a:t>
            </a:r>
          </a:p>
        </p:txBody>
      </p:sp>
      <p:sp>
        <p:nvSpPr>
          <p:cNvPr id="2" name="Tekstiruutu 1">
            <a:extLst>
              <a:ext uri="{FF2B5EF4-FFF2-40B4-BE49-F238E27FC236}">
                <a16:creationId xmlns:a16="http://schemas.microsoft.com/office/drawing/2014/main" id="{BA510F36-DF90-43F8-9124-787D12B80925}"/>
              </a:ext>
            </a:extLst>
          </p:cNvPr>
          <p:cNvSpPr txBox="1"/>
          <p:nvPr/>
        </p:nvSpPr>
        <p:spPr>
          <a:xfrm>
            <a:off x="5261259" y="336862"/>
            <a:ext cx="3509550" cy="369332"/>
          </a:xfrm>
          <a:prstGeom prst="rect">
            <a:avLst/>
          </a:prstGeom>
          <a:noFill/>
        </p:spPr>
        <p:txBody>
          <a:bodyPr wrap="none" rtlCol="0">
            <a:spAutoFit/>
          </a:bodyPr>
          <a:lstStyle/>
          <a:p>
            <a:r>
              <a:rPr lang="fi-FI" dirty="0"/>
              <a:t>Experiment 1 in </a:t>
            </a:r>
            <a:r>
              <a:rPr lang="fi-FI" dirty="0" err="1"/>
              <a:t>the</a:t>
            </a:r>
            <a:r>
              <a:rPr lang="fi-FI" dirty="0"/>
              <a:t> </a:t>
            </a:r>
            <a:r>
              <a:rPr lang="fi-FI" dirty="0" err="1"/>
              <a:t>wild</a:t>
            </a:r>
            <a:r>
              <a:rPr lang="fi-FI" dirty="0"/>
              <a:t> (</a:t>
            </a:r>
            <a:r>
              <a:rPr lang="fi-FI" dirty="0" err="1"/>
              <a:t>locations</a:t>
            </a:r>
            <a:r>
              <a:rPr lang="fi-FI" dirty="0"/>
              <a:t>)</a:t>
            </a:r>
            <a:endParaRPr lang="en-GB" dirty="0"/>
          </a:p>
        </p:txBody>
      </p:sp>
      <p:sp>
        <p:nvSpPr>
          <p:cNvPr id="4" name="Suorakulmio: Pyöristetyt kulmat 3">
            <a:extLst>
              <a:ext uri="{FF2B5EF4-FFF2-40B4-BE49-F238E27FC236}">
                <a16:creationId xmlns:a16="http://schemas.microsoft.com/office/drawing/2014/main" id="{189ACB27-3B13-436D-B9EA-52A945850354}"/>
              </a:ext>
            </a:extLst>
          </p:cNvPr>
          <p:cNvSpPr/>
          <p:nvPr/>
        </p:nvSpPr>
        <p:spPr>
          <a:xfrm>
            <a:off x="7914222" y="4969162"/>
            <a:ext cx="138545" cy="9698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19" name="Suorakulmio 18">
                <a:extLst>
                  <a:ext uri="{FF2B5EF4-FFF2-40B4-BE49-F238E27FC236}">
                    <a16:creationId xmlns:a16="http://schemas.microsoft.com/office/drawing/2014/main" id="{CC10C3B3-6124-4169-84A4-099AA008ABC5}"/>
                  </a:ext>
                </a:extLst>
              </p:cNvPr>
              <p:cNvSpPr/>
              <p:nvPr/>
            </p:nvSpPr>
            <p:spPr>
              <a:xfrm>
                <a:off x="6021576" y="5299700"/>
                <a:ext cx="5279514" cy="1401281"/>
              </a:xfrm>
              <a:prstGeom prst="rect">
                <a:avLst/>
              </a:prstGeom>
            </p:spPr>
            <p:txBody>
              <a:bodyPr wrap="square">
                <a:spAutoFit/>
              </a:bodyPr>
              <a:lstStyle/>
              <a:p>
                <a:r>
                  <a:rPr lang="fi-FI" sz="900" dirty="0"/>
                  <a:t>Nikon D800E:</a:t>
                </a:r>
                <a:endParaRPr lang="en-GB" sz="900" dirty="0"/>
              </a:p>
              <a:p>
                <a:pPr lvl="1"/>
                <a:r>
                  <a:rPr lang="en-GB" sz="900" dirty="0" err="1"/>
                  <a:t>s</a:t>
                </a:r>
                <a:r>
                  <a:rPr lang="en-GB" sz="900" baseline="-25000" dirty="0" err="1"/>
                  <a:t>w</a:t>
                </a:r>
                <a14:m>
                  <m:oMath xmlns:m="http://schemas.openxmlformats.org/officeDocument/2006/math">
                    <m:r>
                      <a:rPr lang="en-GB" sz="900" i="0" smtClean="0">
                        <a:latin typeface="Cambria Math" panose="02040503050406030204" pitchFamily="18" charset="0"/>
                      </a:rPr>
                      <m:t>=</m:t>
                    </m:r>
                    <m:r>
                      <m:rPr>
                        <m:sty m:val="p"/>
                      </m:rPr>
                      <a:rPr lang="fi-FI" sz="900" i="0" smtClean="0">
                        <a:latin typeface="Cambria Math" panose="02040503050406030204" pitchFamily="18" charset="0"/>
                      </a:rPr>
                      <m:t>sensor</m:t>
                    </m:r>
                    <m:r>
                      <a:rPr lang="fi-FI" sz="900" i="0" smtClean="0">
                        <a:latin typeface="Cambria Math" panose="02040503050406030204" pitchFamily="18" charset="0"/>
                      </a:rPr>
                      <m:t> </m:t>
                    </m:r>
                    <m:r>
                      <m:rPr>
                        <m:sty m:val="p"/>
                      </m:rPr>
                      <a:rPr lang="fi-FI" sz="900" i="0" smtClean="0">
                        <a:latin typeface="Cambria Math" panose="02040503050406030204" pitchFamily="18" charset="0"/>
                      </a:rPr>
                      <m:t>width</m:t>
                    </m:r>
                    <m:r>
                      <a:rPr lang="fi-FI" sz="900" i="0" smtClean="0">
                        <a:latin typeface="Cambria Math" panose="02040503050406030204" pitchFamily="18" charset="0"/>
                      </a:rPr>
                      <m:t> </m:t>
                    </m:r>
                    <m:d>
                      <m:dPr>
                        <m:ctrlPr>
                          <a:rPr lang="fi-FI" sz="900" i="1">
                            <a:latin typeface="Cambria Math" panose="02040503050406030204" pitchFamily="18" charset="0"/>
                          </a:rPr>
                        </m:ctrlPr>
                      </m:dPr>
                      <m:e>
                        <m:r>
                          <m:rPr>
                            <m:sty m:val="p"/>
                          </m:rPr>
                          <a:rPr lang="fi-FI" sz="900" i="0" smtClean="0">
                            <a:latin typeface="Cambria Math" panose="02040503050406030204" pitchFamily="18" charset="0"/>
                          </a:rPr>
                          <m:t>m</m:t>
                        </m:r>
                      </m:e>
                    </m:d>
                  </m:oMath>
                </a14:m>
                <a:r>
                  <a:rPr lang="fi-FI" sz="900" dirty="0"/>
                  <a:t> = 0.0359 m</a:t>
                </a:r>
              </a:p>
              <a:p>
                <a:pPr lvl="1"/>
                <a:r>
                  <a:rPr lang="en-GB" sz="900" dirty="0"/>
                  <a:t>s</a:t>
                </a:r>
                <a:r>
                  <a:rPr lang="en-GB" sz="900" baseline="-25000" dirty="0"/>
                  <a:t>h</a:t>
                </a:r>
                <a14:m>
                  <m:oMath xmlns:m="http://schemas.openxmlformats.org/officeDocument/2006/math">
                    <m:r>
                      <a:rPr lang="en-GB" sz="900" i="0" smtClean="0">
                        <a:latin typeface="Cambria Math" panose="02040503050406030204" pitchFamily="18" charset="0"/>
                      </a:rPr>
                      <m:t>=</m:t>
                    </m:r>
                    <m:r>
                      <m:rPr>
                        <m:sty m:val="p"/>
                      </m:rPr>
                      <a:rPr lang="fi-FI" sz="900" i="0" smtClean="0">
                        <a:latin typeface="Cambria Math" panose="02040503050406030204" pitchFamily="18" charset="0"/>
                      </a:rPr>
                      <m:t>sensor</m:t>
                    </m:r>
                    <m:r>
                      <a:rPr lang="fi-FI" sz="900" i="0" smtClean="0">
                        <a:latin typeface="Cambria Math" panose="02040503050406030204" pitchFamily="18" charset="0"/>
                      </a:rPr>
                      <m:t> </m:t>
                    </m:r>
                    <m:r>
                      <m:rPr>
                        <m:sty m:val="p"/>
                      </m:rPr>
                      <a:rPr lang="fi-FI" sz="900" i="0" smtClean="0">
                        <a:latin typeface="Cambria Math" panose="02040503050406030204" pitchFamily="18" charset="0"/>
                      </a:rPr>
                      <m:t>height</m:t>
                    </m:r>
                    <m:r>
                      <a:rPr lang="fi-FI" sz="900" i="0" smtClean="0">
                        <a:latin typeface="Cambria Math" panose="02040503050406030204" pitchFamily="18" charset="0"/>
                      </a:rPr>
                      <m:t> </m:t>
                    </m:r>
                    <m:d>
                      <m:dPr>
                        <m:ctrlPr>
                          <a:rPr lang="fi-FI" sz="900" i="1">
                            <a:latin typeface="Cambria Math" panose="02040503050406030204" pitchFamily="18" charset="0"/>
                          </a:rPr>
                        </m:ctrlPr>
                      </m:dPr>
                      <m:e>
                        <m:r>
                          <m:rPr>
                            <m:sty m:val="p"/>
                          </m:rPr>
                          <a:rPr lang="fi-FI" sz="900" i="0" smtClean="0">
                            <a:latin typeface="Cambria Math" panose="02040503050406030204" pitchFamily="18" charset="0"/>
                          </a:rPr>
                          <m:t>m</m:t>
                        </m:r>
                      </m:e>
                    </m:d>
                    <m:r>
                      <a:rPr lang="fi-FI" sz="900" b="0" i="0" smtClean="0">
                        <a:latin typeface="Cambria Math" panose="02040503050406030204" pitchFamily="18" charset="0"/>
                      </a:rPr>
                      <m:t>=0.0240 </m:t>
                    </m:r>
                    <m:r>
                      <m:rPr>
                        <m:sty m:val="p"/>
                      </m:rPr>
                      <a:rPr lang="fi-FI" sz="900" b="0" i="0" smtClean="0">
                        <a:latin typeface="Cambria Math" panose="02040503050406030204" pitchFamily="18" charset="0"/>
                      </a:rPr>
                      <m:t>m</m:t>
                    </m:r>
                  </m:oMath>
                </a14:m>
                <a:endParaRPr lang="fi-FI" sz="900" dirty="0"/>
              </a:p>
              <a:p>
                <a:pPr lvl="1"/>
                <a:r>
                  <a:rPr lang="fi-FI" sz="900" dirty="0" err="1"/>
                  <a:t>p</a:t>
                </a:r>
                <a:r>
                  <a:rPr lang="fi-FI" sz="900" baseline="-25000" dirty="0" err="1"/>
                  <a:t>w</a:t>
                </a:r>
                <a:r>
                  <a:rPr lang="fi-FI" sz="900" dirty="0"/>
                  <a:t>= image </a:t>
                </a:r>
                <a:r>
                  <a:rPr lang="fi-FI" sz="900" dirty="0" err="1"/>
                  <a:t>width</a:t>
                </a:r>
                <a:r>
                  <a:rPr lang="fi-FI" sz="900" dirty="0"/>
                  <a:t> (</a:t>
                </a:r>
                <a:r>
                  <a:rPr lang="fi-FI" sz="900" dirty="0" err="1"/>
                  <a:t>pixels</a:t>
                </a:r>
                <a:r>
                  <a:rPr lang="fi-FI" sz="900" dirty="0"/>
                  <a:t>) = 7360</a:t>
                </a:r>
              </a:p>
              <a:p>
                <a:pPr lvl="1"/>
                <a:r>
                  <a:rPr lang="fi-FI" sz="900" dirty="0" err="1"/>
                  <a:t>p</a:t>
                </a:r>
                <a:r>
                  <a:rPr lang="fi-FI" sz="900" baseline="-25000" dirty="0" err="1"/>
                  <a:t>h</a:t>
                </a:r>
                <a:r>
                  <a:rPr lang="fi-FI" sz="900" dirty="0"/>
                  <a:t>= image </a:t>
                </a:r>
                <a:r>
                  <a:rPr lang="fi-FI" sz="900" dirty="0" err="1"/>
                  <a:t>height</a:t>
                </a:r>
                <a:r>
                  <a:rPr lang="fi-FI" sz="900" dirty="0"/>
                  <a:t> (</a:t>
                </a:r>
                <a:r>
                  <a:rPr lang="fi-FI" sz="900" dirty="0" err="1"/>
                  <a:t>pixels</a:t>
                </a:r>
                <a:r>
                  <a:rPr lang="fi-FI" sz="900" dirty="0"/>
                  <a:t>) = 4912</a:t>
                </a:r>
              </a:p>
              <a:p>
                <a:pPr lvl="1"/>
                <a:r>
                  <a:rPr lang="fi-FI" sz="900" dirty="0"/>
                  <a:t>h = </a:t>
                </a:r>
                <a:r>
                  <a:rPr lang="fi-FI" sz="900" dirty="0" err="1"/>
                  <a:t>object</a:t>
                </a:r>
                <a:r>
                  <a:rPr lang="fi-FI" sz="900" dirty="0"/>
                  <a:t> </a:t>
                </a:r>
                <a:r>
                  <a:rPr lang="fi-FI" sz="900" dirty="0" err="1"/>
                  <a:t>height</a:t>
                </a:r>
                <a:r>
                  <a:rPr lang="fi-FI" sz="900" dirty="0"/>
                  <a:t> (m)  = 1.5 m</a:t>
                </a:r>
              </a:p>
              <a:p>
                <a:pPr lvl="1"/>
                <a:r>
                  <a:rPr lang="fi-FI" sz="900" dirty="0"/>
                  <a:t>f = </a:t>
                </a:r>
                <a:r>
                  <a:rPr lang="fi-FI" sz="900" dirty="0" err="1"/>
                  <a:t>focal</a:t>
                </a:r>
                <a:r>
                  <a:rPr lang="fi-FI" sz="900" dirty="0"/>
                  <a:t> </a:t>
                </a:r>
                <a:r>
                  <a:rPr lang="fi-FI" sz="900" dirty="0" err="1"/>
                  <a:t>length</a:t>
                </a:r>
                <a:r>
                  <a:rPr lang="fi-FI" sz="900" dirty="0"/>
                  <a:t> (m) = 0.020 m</a:t>
                </a:r>
              </a:p>
              <a:p>
                <a:pPr lvl="1"/>
                <a:r>
                  <a:rPr lang="fi-FI" sz="900" dirty="0" err="1"/>
                  <a:t>fov</a:t>
                </a:r>
                <a:r>
                  <a:rPr lang="fi-FI" sz="900" dirty="0"/>
                  <a:t> = </a:t>
                </a:r>
                <a14:m>
                  <m:oMath xmlns:m="http://schemas.openxmlformats.org/officeDocument/2006/math">
                    <m:r>
                      <a:rPr lang="fi-FI" sz="900" i="1">
                        <a:latin typeface="Cambria Math" panose="02040503050406030204" pitchFamily="18" charset="0"/>
                      </a:rPr>
                      <m:t>2∗</m:t>
                    </m:r>
                    <m:r>
                      <m:rPr>
                        <m:sty m:val="p"/>
                      </m:rPr>
                      <a:rPr lang="fi-FI" sz="900">
                        <a:latin typeface="Cambria Math" panose="02040503050406030204" pitchFamily="18" charset="0"/>
                      </a:rPr>
                      <m:t>atan</m:t>
                    </m:r>
                    <m:r>
                      <a:rPr lang="fi-FI" sz="900" i="1">
                        <a:latin typeface="Cambria Math" panose="02040503050406030204" pitchFamily="18" charset="0"/>
                      </a:rPr>
                      <m:t>⁡(</m:t>
                    </m:r>
                    <m:f>
                      <m:fPr>
                        <m:ctrlPr>
                          <a:rPr lang="fi-FI" sz="900" i="1">
                            <a:latin typeface="Cambria Math" panose="02040503050406030204" pitchFamily="18" charset="0"/>
                          </a:rPr>
                        </m:ctrlPr>
                      </m:fPr>
                      <m:num>
                        <m:sSub>
                          <m:sSubPr>
                            <m:ctrlPr>
                              <a:rPr lang="fi-FI" sz="900" i="1">
                                <a:latin typeface="Cambria Math" panose="02040503050406030204" pitchFamily="18" charset="0"/>
                              </a:rPr>
                            </m:ctrlPr>
                          </m:sSubPr>
                          <m:e>
                            <m:r>
                              <a:rPr lang="fi-FI" sz="900" i="1">
                                <a:latin typeface="Cambria Math" panose="02040503050406030204" pitchFamily="18" charset="0"/>
                              </a:rPr>
                              <m:t>𝑠</m:t>
                            </m:r>
                          </m:e>
                          <m:sub>
                            <m:r>
                              <a:rPr lang="fi-FI" sz="900" i="1">
                                <a:latin typeface="Cambria Math" panose="02040503050406030204" pitchFamily="18" charset="0"/>
                              </a:rPr>
                              <m:t>𝑤</m:t>
                            </m:r>
                          </m:sub>
                        </m:sSub>
                      </m:num>
                      <m:den>
                        <m:r>
                          <a:rPr lang="fi-FI" sz="900" i="1">
                            <a:latin typeface="Cambria Math" panose="02040503050406030204" pitchFamily="18" charset="0"/>
                          </a:rPr>
                          <m:t>2∗</m:t>
                        </m:r>
                        <m:r>
                          <a:rPr lang="fi-FI" sz="900" i="1">
                            <a:latin typeface="Cambria Math" panose="02040503050406030204" pitchFamily="18" charset="0"/>
                          </a:rPr>
                          <m:t>𝑓</m:t>
                        </m:r>
                      </m:den>
                    </m:f>
                    <m:r>
                      <a:rPr lang="fi-FI" sz="900" i="1">
                        <a:latin typeface="Cambria Math" panose="02040503050406030204" pitchFamily="18" charset="0"/>
                      </a:rPr>
                      <m:t>)</m:t>
                    </m:r>
                  </m:oMath>
                </a14:m>
                <a:r>
                  <a:rPr lang="en-GB" sz="900" dirty="0"/>
                  <a:t> = 83.81 ⁰</a:t>
                </a:r>
              </a:p>
              <a:p>
                <a:pPr lvl="1"/>
                <a:endParaRPr lang="fi-FI" sz="900" dirty="0"/>
              </a:p>
            </p:txBody>
          </p:sp>
        </mc:Choice>
        <mc:Fallback xmlns="">
          <p:sp>
            <p:nvSpPr>
              <p:cNvPr id="19" name="Suorakulmio 18">
                <a:extLst>
                  <a:ext uri="{FF2B5EF4-FFF2-40B4-BE49-F238E27FC236}">
                    <a16:creationId xmlns:a16="http://schemas.microsoft.com/office/drawing/2014/main" id="{CC10C3B3-6124-4169-84A4-099AA008ABC5}"/>
                  </a:ext>
                </a:extLst>
              </p:cNvPr>
              <p:cNvSpPr>
                <a:spLocks noRot="1" noChangeAspect="1" noMove="1" noResize="1" noEditPoints="1" noAdjustHandles="1" noChangeArrowheads="1" noChangeShapeType="1" noTextEdit="1"/>
              </p:cNvSpPr>
              <p:nvPr/>
            </p:nvSpPr>
            <p:spPr>
              <a:xfrm>
                <a:off x="6021576" y="5299700"/>
                <a:ext cx="5279514" cy="1401281"/>
              </a:xfrm>
              <a:prstGeom prst="rect">
                <a:avLst/>
              </a:prstGeom>
              <a:blipFill>
                <a:blip r:embed="rId2"/>
                <a:stretch>
                  <a:fillRect/>
                </a:stretch>
              </a:blipFill>
            </p:spPr>
            <p:txBody>
              <a:bodyPr/>
              <a:lstStyle/>
              <a:p>
                <a:r>
                  <a:rPr lang="en-GB">
                    <a:noFill/>
                  </a:rPr>
                  <a:t> </a:t>
                </a:r>
              </a:p>
            </p:txBody>
          </p:sp>
        </mc:Fallback>
      </mc:AlternateContent>
      <p:cxnSp>
        <p:nvCxnSpPr>
          <p:cNvPr id="18" name="Suora yhdysviiva 17">
            <a:extLst>
              <a:ext uri="{FF2B5EF4-FFF2-40B4-BE49-F238E27FC236}">
                <a16:creationId xmlns:a16="http://schemas.microsoft.com/office/drawing/2014/main" id="{ABB16358-70F7-449C-8D8E-3FD8A2062756}"/>
              </a:ext>
            </a:extLst>
          </p:cNvPr>
          <p:cNvCxnSpPr>
            <a:cxnSpLocks/>
          </p:cNvCxnSpPr>
          <p:nvPr/>
        </p:nvCxnSpPr>
        <p:spPr>
          <a:xfrm flipV="1">
            <a:off x="7983494" y="1860587"/>
            <a:ext cx="2694141" cy="312935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Suora yhdysviiva 21">
            <a:extLst>
              <a:ext uri="{FF2B5EF4-FFF2-40B4-BE49-F238E27FC236}">
                <a16:creationId xmlns:a16="http://schemas.microsoft.com/office/drawing/2014/main" id="{7228B35F-FA7E-461B-8616-33260D4A2A82}"/>
              </a:ext>
            </a:extLst>
          </p:cNvPr>
          <p:cNvCxnSpPr>
            <a:cxnSpLocks/>
          </p:cNvCxnSpPr>
          <p:nvPr/>
        </p:nvCxnSpPr>
        <p:spPr>
          <a:xfrm flipH="1" flipV="1">
            <a:off x="6060531" y="2997199"/>
            <a:ext cx="1913566" cy="1969962"/>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39" name="Ellipsi 38">
            <a:extLst>
              <a:ext uri="{FF2B5EF4-FFF2-40B4-BE49-F238E27FC236}">
                <a16:creationId xmlns:a16="http://schemas.microsoft.com/office/drawing/2014/main" id="{A305EDE8-4F70-495E-B2AB-737DC388F2D9}"/>
              </a:ext>
            </a:extLst>
          </p:cNvPr>
          <p:cNvSpPr/>
          <p:nvPr/>
        </p:nvSpPr>
        <p:spPr>
          <a:xfrm>
            <a:off x="7079471" y="1160950"/>
            <a:ext cx="132394" cy="143689"/>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Ellipsi 43">
            <a:extLst>
              <a:ext uri="{FF2B5EF4-FFF2-40B4-BE49-F238E27FC236}">
                <a16:creationId xmlns:a16="http://schemas.microsoft.com/office/drawing/2014/main" id="{797DD24F-CAB9-4179-87B3-9562165D7102}"/>
              </a:ext>
            </a:extLst>
          </p:cNvPr>
          <p:cNvSpPr/>
          <p:nvPr/>
        </p:nvSpPr>
        <p:spPr>
          <a:xfrm>
            <a:off x="7630546" y="2373461"/>
            <a:ext cx="132394" cy="143689"/>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Ellipsi 44">
            <a:extLst>
              <a:ext uri="{FF2B5EF4-FFF2-40B4-BE49-F238E27FC236}">
                <a16:creationId xmlns:a16="http://schemas.microsoft.com/office/drawing/2014/main" id="{065E4C70-0CB6-4824-8694-CA3796785A67}"/>
              </a:ext>
            </a:extLst>
          </p:cNvPr>
          <p:cNvSpPr/>
          <p:nvPr/>
        </p:nvSpPr>
        <p:spPr>
          <a:xfrm>
            <a:off x="8638415" y="2160229"/>
            <a:ext cx="132394" cy="143689"/>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Ellipsi 45">
            <a:extLst>
              <a:ext uri="{FF2B5EF4-FFF2-40B4-BE49-F238E27FC236}">
                <a16:creationId xmlns:a16="http://schemas.microsoft.com/office/drawing/2014/main" id="{7455F16A-C372-44DE-9D7C-A0C4D4495F1C}"/>
              </a:ext>
            </a:extLst>
          </p:cNvPr>
          <p:cNvSpPr/>
          <p:nvPr/>
        </p:nvSpPr>
        <p:spPr>
          <a:xfrm>
            <a:off x="8247591" y="3867538"/>
            <a:ext cx="132394" cy="143689"/>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Ellipsi 22">
            <a:extLst>
              <a:ext uri="{FF2B5EF4-FFF2-40B4-BE49-F238E27FC236}">
                <a16:creationId xmlns:a16="http://schemas.microsoft.com/office/drawing/2014/main" id="{261F9236-2DB9-4A51-B018-618F62D7E198}"/>
              </a:ext>
            </a:extLst>
          </p:cNvPr>
          <p:cNvSpPr/>
          <p:nvPr/>
        </p:nvSpPr>
        <p:spPr>
          <a:xfrm>
            <a:off x="9884510" y="2016540"/>
            <a:ext cx="132394" cy="143689"/>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Ellipsi 23">
            <a:extLst>
              <a:ext uri="{FF2B5EF4-FFF2-40B4-BE49-F238E27FC236}">
                <a16:creationId xmlns:a16="http://schemas.microsoft.com/office/drawing/2014/main" id="{865979AC-9655-4C52-A690-5BD3A2160517}"/>
              </a:ext>
            </a:extLst>
          </p:cNvPr>
          <p:cNvSpPr/>
          <p:nvPr/>
        </p:nvSpPr>
        <p:spPr>
          <a:xfrm>
            <a:off x="6260145" y="2052042"/>
            <a:ext cx="132394" cy="143689"/>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Ellipsi 24">
            <a:extLst>
              <a:ext uri="{FF2B5EF4-FFF2-40B4-BE49-F238E27FC236}">
                <a16:creationId xmlns:a16="http://schemas.microsoft.com/office/drawing/2014/main" id="{FD771F28-2838-4563-91DA-C14C70E5E8A6}"/>
              </a:ext>
            </a:extLst>
          </p:cNvPr>
          <p:cNvSpPr/>
          <p:nvPr/>
        </p:nvSpPr>
        <p:spPr>
          <a:xfrm>
            <a:off x="7108570" y="3281576"/>
            <a:ext cx="132394" cy="143689"/>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Ellipsi 25">
            <a:extLst>
              <a:ext uri="{FF2B5EF4-FFF2-40B4-BE49-F238E27FC236}">
                <a16:creationId xmlns:a16="http://schemas.microsoft.com/office/drawing/2014/main" id="{C1A7FCB7-7BC2-43DF-8AA1-C3F5FBAF2BAC}"/>
              </a:ext>
            </a:extLst>
          </p:cNvPr>
          <p:cNvSpPr/>
          <p:nvPr/>
        </p:nvSpPr>
        <p:spPr>
          <a:xfrm>
            <a:off x="9264367" y="1185784"/>
            <a:ext cx="132394" cy="143689"/>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Suorakulmio 26">
            <a:extLst>
              <a:ext uri="{FF2B5EF4-FFF2-40B4-BE49-F238E27FC236}">
                <a16:creationId xmlns:a16="http://schemas.microsoft.com/office/drawing/2014/main" id="{20BE5A7D-9D42-4867-A9E9-91E50678624A}"/>
              </a:ext>
            </a:extLst>
          </p:cNvPr>
          <p:cNvSpPr/>
          <p:nvPr/>
        </p:nvSpPr>
        <p:spPr>
          <a:xfrm>
            <a:off x="7575446" y="1072962"/>
            <a:ext cx="1476684" cy="369332"/>
          </a:xfrm>
          <a:prstGeom prst="rect">
            <a:avLst/>
          </a:prstGeom>
        </p:spPr>
        <p:txBody>
          <a:bodyPr wrap="square">
            <a:spAutoFit/>
          </a:bodyPr>
          <a:lstStyle/>
          <a:p>
            <a:r>
              <a:rPr lang="fi-FI" sz="900" dirty="0" err="1"/>
              <a:t>Different</a:t>
            </a:r>
            <a:r>
              <a:rPr lang="fi-FI" sz="900" dirty="0"/>
              <a:t> </a:t>
            </a:r>
            <a:r>
              <a:rPr lang="fi-FI" sz="900" dirty="0" err="1"/>
              <a:t>locations</a:t>
            </a:r>
            <a:r>
              <a:rPr lang="fi-FI" sz="900" dirty="0"/>
              <a:t> and </a:t>
            </a:r>
            <a:r>
              <a:rPr lang="fi-FI" sz="900" dirty="0" err="1"/>
              <a:t>heights</a:t>
            </a:r>
            <a:endParaRPr lang="fi-FI" sz="900" dirty="0"/>
          </a:p>
        </p:txBody>
      </p:sp>
    </p:spTree>
    <p:extLst>
      <p:ext uri="{BB962C8B-B14F-4D97-AF65-F5344CB8AC3E}">
        <p14:creationId xmlns:p14="http://schemas.microsoft.com/office/powerpoint/2010/main" val="33120345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Previous Audit</a:t>
            </a:r>
          </a:p>
        </p:txBody>
      </p:sp>
      <p:sp>
        <p:nvSpPr>
          <p:cNvPr id="2" name="Tekstiruutu 1">
            <a:extLst>
              <a:ext uri="{FF2B5EF4-FFF2-40B4-BE49-F238E27FC236}">
                <a16:creationId xmlns:a16="http://schemas.microsoft.com/office/drawing/2014/main" id="{2351A849-7652-496A-8029-F9213A5D2FB4}"/>
              </a:ext>
            </a:extLst>
          </p:cNvPr>
          <p:cNvSpPr txBox="1"/>
          <p:nvPr/>
        </p:nvSpPr>
        <p:spPr>
          <a:xfrm>
            <a:off x="5189516" y="415636"/>
            <a:ext cx="6323611" cy="6247864"/>
          </a:xfrm>
          <a:prstGeom prst="rect">
            <a:avLst/>
          </a:prstGeom>
          <a:noFill/>
        </p:spPr>
        <p:txBody>
          <a:bodyPr wrap="square" rtlCol="0">
            <a:spAutoFit/>
          </a:bodyPr>
          <a:lstStyle/>
          <a:p>
            <a:r>
              <a:rPr lang="fi-FI" sz="1600" dirty="0"/>
              <a:t>Open </a:t>
            </a:r>
            <a:r>
              <a:rPr lang="fi-FI" sz="1600" dirty="0" err="1"/>
              <a:t>questions</a:t>
            </a:r>
            <a:r>
              <a:rPr lang="fi-FI" sz="1600" dirty="0"/>
              <a:t>:</a:t>
            </a:r>
          </a:p>
          <a:p>
            <a:pPr marL="285750" indent="-285750">
              <a:buFont typeface="Arial" panose="020B0604020202020204" pitchFamily="34" charset="0"/>
              <a:buChar char="•"/>
            </a:pPr>
            <a:r>
              <a:rPr lang="fi-FI" sz="1600" dirty="0" err="1"/>
              <a:t>Role</a:t>
            </a:r>
            <a:r>
              <a:rPr lang="fi-FI" sz="1600" dirty="0"/>
              <a:t> of </a:t>
            </a:r>
            <a:r>
              <a:rPr lang="fi-FI" sz="1600" dirty="0" err="1"/>
              <a:t>classical</a:t>
            </a:r>
            <a:r>
              <a:rPr lang="fi-FI" sz="1600" dirty="0"/>
              <a:t> </a:t>
            </a:r>
            <a:r>
              <a:rPr lang="fi-FI" sz="1600" dirty="0" err="1"/>
              <a:t>object</a:t>
            </a:r>
            <a:r>
              <a:rPr lang="fi-FI" sz="1600" dirty="0"/>
              <a:t> </a:t>
            </a:r>
            <a:r>
              <a:rPr lang="fi-FI" sz="1600" dirty="0" err="1"/>
              <a:t>tracking</a:t>
            </a:r>
            <a:r>
              <a:rPr lang="fi-FI" sz="1600" dirty="0"/>
              <a:t> </a:t>
            </a:r>
            <a:r>
              <a:rPr lang="fi-FI" sz="1600" dirty="0" err="1"/>
              <a:t>alrorithms</a:t>
            </a:r>
            <a:r>
              <a:rPr lang="fi-FI" sz="1600" dirty="0"/>
              <a:t>?</a:t>
            </a:r>
          </a:p>
          <a:p>
            <a:pPr marL="285750" indent="-285750">
              <a:buFont typeface="Arial" panose="020B0604020202020204" pitchFamily="34" charset="0"/>
              <a:buChar char="•"/>
            </a:pPr>
            <a:r>
              <a:rPr lang="fi-FI" sz="1600" dirty="0" err="1"/>
              <a:t>What</a:t>
            </a:r>
            <a:r>
              <a:rPr lang="fi-FI" sz="1600" dirty="0"/>
              <a:t> to </a:t>
            </a:r>
            <a:r>
              <a:rPr lang="fi-FI" sz="1600" dirty="0" err="1"/>
              <a:t>do</a:t>
            </a:r>
            <a:r>
              <a:rPr lang="fi-FI" sz="1600" dirty="0"/>
              <a:t> </a:t>
            </a:r>
            <a:r>
              <a:rPr lang="fi-FI" sz="1600" dirty="0" err="1"/>
              <a:t>with</a:t>
            </a:r>
            <a:r>
              <a:rPr lang="fi-FI" sz="1600" dirty="0"/>
              <a:t> </a:t>
            </a:r>
            <a:r>
              <a:rPr lang="fi-FI" sz="1600" dirty="0" err="1"/>
              <a:t>multiple</a:t>
            </a:r>
            <a:r>
              <a:rPr lang="fi-FI" sz="1600" dirty="0"/>
              <a:t> </a:t>
            </a:r>
            <a:r>
              <a:rPr lang="fi-FI" sz="1600" dirty="0" err="1"/>
              <a:t>bounding</a:t>
            </a:r>
            <a:r>
              <a:rPr lang="fi-FI" sz="1600" dirty="0"/>
              <a:t> </a:t>
            </a:r>
            <a:r>
              <a:rPr lang="fi-FI" sz="1600" dirty="0" err="1"/>
              <a:t>boxes</a:t>
            </a:r>
            <a:r>
              <a:rPr lang="fi-FI" sz="1600" dirty="0"/>
              <a:t> </a:t>
            </a:r>
            <a:r>
              <a:rPr lang="fi-FI" sz="1600" dirty="0" err="1"/>
              <a:t>around</a:t>
            </a:r>
            <a:r>
              <a:rPr lang="fi-FI" sz="1600" dirty="0"/>
              <a:t> </a:t>
            </a:r>
            <a:r>
              <a:rPr lang="fi-FI" sz="1600" dirty="0" err="1"/>
              <a:t>one</a:t>
            </a:r>
            <a:r>
              <a:rPr lang="fi-FI" sz="1600" dirty="0"/>
              <a:t> </a:t>
            </a:r>
            <a:r>
              <a:rPr lang="fi-FI" sz="1600" dirty="0" err="1"/>
              <a:t>object</a:t>
            </a:r>
            <a:r>
              <a:rPr lang="fi-FI" sz="1600" dirty="0"/>
              <a:t>?</a:t>
            </a:r>
          </a:p>
          <a:p>
            <a:pPr marL="285750" indent="-285750">
              <a:buFont typeface="Arial" panose="020B0604020202020204" pitchFamily="34" charset="0"/>
              <a:buChar char="•"/>
            </a:pPr>
            <a:r>
              <a:rPr lang="fi-FI" sz="1600" dirty="0" err="1"/>
              <a:t>Appropriate</a:t>
            </a:r>
            <a:r>
              <a:rPr lang="fi-FI" sz="1600" dirty="0"/>
              <a:t> </a:t>
            </a:r>
            <a:r>
              <a:rPr lang="fi-FI" sz="1600" dirty="0" err="1"/>
              <a:t>minimum</a:t>
            </a:r>
            <a:r>
              <a:rPr lang="fi-FI" sz="1600" dirty="0"/>
              <a:t> </a:t>
            </a:r>
            <a:r>
              <a:rPr lang="fi-FI" sz="1600" dirty="0" err="1"/>
              <a:t>confidence</a:t>
            </a:r>
            <a:r>
              <a:rPr lang="fi-FI" sz="1600" dirty="0"/>
              <a:t> </a:t>
            </a:r>
            <a:r>
              <a:rPr lang="fi-FI" sz="1600" dirty="0" err="1"/>
              <a:t>level</a:t>
            </a:r>
            <a:r>
              <a:rPr lang="fi-FI" sz="1600" dirty="0"/>
              <a:t>?</a:t>
            </a:r>
          </a:p>
          <a:p>
            <a:pPr marL="285750" indent="-285750">
              <a:buFont typeface="Arial" panose="020B0604020202020204" pitchFamily="34" charset="0"/>
              <a:buChar char="•"/>
            </a:pPr>
            <a:r>
              <a:rPr lang="fi-FI" sz="1600" dirty="0" err="1"/>
              <a:t>What</a:t>
            </a:r>
            <a:r>
              <a:rPr lang="fi-FI" sz="1600" dirty="0"/>
              <a:t> to </a:t>
            </a:r>
            <a:r>
              <a:rPr lang="fi-FI" sz="1600" dirty="0" err="1"/>
              <a:t>do</a:t>
            </a:r>
            <a:r>
              <a:rPr lang="fi-FI" sz="1600" dirty="0"/>
              <a:t> </a:t>
            </a:r>
            <a:r>
              <a:rPr lang="fi-FI" sz="1600" dirty="0" err="1"/>
              <a:t>with</a:t>
            </a:r>
            <a:r>
              <a:rPr lang="fi-FI" sz="1600" dirty="0"/>
              <a:t> </a:t>
            </a:r>
            <a:r>
              <a:rPr lang="fi-FI" sz="1600" dirty="0" err="1"/>
              <a:t>false</a:t>
            </a:r>
            <a:r>
              <a:rPr lang="fi-FI" sz="1600" dirty="0"/>
              <a:t> </a:t>
            </a:r>
            <a:r>
              <a:rPr lang="fi-FI" sz="1600" dirty="0" err="1"/>
              <a:t>detections</a:t>
            </a:r>
            <a:r>
              <a:rPr lang="fi-FI" sz="1600" dirty="0"/>
              <a:t> inside </a:t>
            </a:r>
            <a:r>
              <a:rPr lang="fi-FI" sz="1600" dirty="0" err="1"/>
              <a:t>other</a:t>
            </a:r>
            <a:r>
              <a:rPr lang="fi-FI" sz="1600" dirty="0"/>
              <a:t> </a:t>
            </a:r>
            <a:r>
              <a:rPr lang="fi-FI" sz="1600" dirty="0" err="1"/>
              <a:t>objects</a:t>
            </a:r>
            <a:r>
              <a:rPr lang="fi-FI" sz="1600" dirty="0"/>
              <a:t>?</a:t>
            </a:r>
          </a:p>
          <a:p>
            <a:pPr marL="285750" indent="-285750">
              <a:buFont typeface="Arial" panose="020B0604020202020204" pitchFamily="34" charset="0"/>
              <a:buChar char="•"/>
            </a:pPr>
            <a:r>
              <a:rPr lang="fi-FI" sz="1600" dirty="0" err="1"/>
              <a:t>What</a:t>
            </a:r>
            <a:r>
              <a:rPr lang="fi-FI" sz="1600" dirty="0"/>
              <a:t> to </a:t>
            </a:r>
            <a:r>
              <a:rPr lang="fi-FI" sz="1600" dirty="0" err="1"/>
              <a:t>do</a:t>
            </a:r>
            <a:r>
              <a:rPr lang="fi-FI" sz="1600" dirty="0"/>
              <a:t> </a:t>
            </a:r>
            <a:r>
              <a:rPr lang="fi-FI" sz="1600" dirty="0" err="1"/>
              <a:t>with</a:t>
            </a:r>
            <a:r>
              <a:rPr lang="fi-FI" sz="1600" dirty="0"/>
              <a:t> </a:t>
            </a:r>
            <a:r>
              <a:rPr lang="fi-FI" sz="1600" dirty="0" err="1"/>
              <a:t>false</a:t>
            </a:r>
            <a:r>
              <a:rPr lang="fi-FI" sz="1600" dirty="0"/>
              <a:t> </a:t>
            </a:r>
            <a:r>
              <a:rPr lang="fi-FI" sz="1600" dirty="0" err="1"/>
              <a:t>detections</a:t>
            </a:r>
            <a:r>
              <a:rPr lang="fi-FI" sz="1600" dirty="0"/>
              <a:t> </a:t>
            </a:r>
            <a:r>
              <a:rPr lang="fi-FI" sz="1600" dirty="0" err="1"/>
              <a:t>from</a:t>
            </a:r>
            <a:r>
              <a:rPr lang="fi-FI" sz="1600" dirty="0"/>
              <a:t> </a:t>
            </a:r>
            <a:r>
              <a:rPr lang="fi-FI" sz="1600" dirty="0" err="1"/>
              <a:t>the</a:t>
            </a:r>
            <a:r>
              <a:rPr lang="fi-FI" sz="1600" dirty="0"/>
              <a:t> </a:t>
            </a:r>
            <a:r>
              <a:rPr lang="fi-FI" sz="1600" dirty="0" err="1"/>
              <a:t>background</a:t>
            </a:r>
            <a:r>
              <a:rPr lang="fi-FI" sz="1600" dirty="0"/>
              <a:t>?</a:t>
            </a:r>
          </a:p>
          <a:p>
            <a:pPr marL="285750" indent="-285750">
              <a:buFont typeface="Arial" panose="020B0604020202020204" pitchFamily="34" charset="0"/>
              <a:buChar char="•"/>
            </a:pPr>
            <a:r>
              <a:rPr lang="fi-FI" sz="1600" dirty="0"/>
              <a:t>How to set Kalman </a:t>
            </a:r>
            <a:r>
              <a:rPr lang="fi-FI" sz="1600" dirty="0" err="1"/>
              <a:t>filter</a:t>
            </a:r>
            <a:r>
              <a:rPr lang="fi-FI" sz="1600" dirty="0"/>
              <a:t> </a:t>
            </a:r>
            <a:r>
              <a:rPr lang="fi-FI" sz="1600" dirty="0" err="1"/>
              <a:t>parameters</a:t>
            </a:r>
            <a:r>
              <a:rPr lang="fi-FI" sz="1600" dirty="0"/>
              <a:t> for image </a:t>
            </a:r>
            <a:r>
              <a:rPr lang="fi-FI" sz="1600" dirty="0" err="1"/>
              <a:t>object</a:t>
            </a:r>
            <a:r>
              <a:rPr lang="fi-FI" sz="1600" dirty="0"/>
              <a:t> </a:t>
            </a:r>
            <a:r>
              <a:rPr lang="fi-FI" sz="1600" dirty="0" err="1"/>
              <a:t>filtering</a:t>
            </a:r>
            <a:r>
              <a:rPr lang="fi-FI" sz="1600" dirty="0"/>
              <a:t>?</a:t>
            </a:r>
          </a:p>
          <a:p>
            <a:pPr marL="285750" indent="-285750">
              <a:buFont typeface="Arial" panose="020B0604020202020204" pitchFamily="34" charset="0"/>
              <a:buChar char="•"/>
            </a:pPr>
            <a:r>
              <a:rPr lang="fi-FI" sz="1600" dirty="0" err="1"/>
              <a:t>Hungarian</a:t>
            </a:r>
            <a:r>
              <a:rPr lang="fi-FI" sz="1600" dirty="0"/>
              <a:t> </a:t>
            </a:r>
            <a:r>
              <a:rPr lang="fi-FI" sz="1600" dirty="0" err="1"/>
              <a:t>algorithms</a:t>
            </a:r>
            <a:r>
              <a:rPr lang="fi-FI" sz="1600" dirty="0"/>
              <a:t> </a:t>
            </a:r>
            <a:r>
              <a:rPr lang="fi-FI" sz="1600" dirty="0" err="1"/>
              <a:t>special</a:t>
            </a:r>
            <a:r>
              <a:rPr lang="fi-FI" sz="1600" dirty="0"/>
              <a:t> case for </a:t>
            </a:r>
            <a:r>
              <a:rPr lang="fi-FI" sz="1600" dirty="0" err="1"/>
              <a:t>hidden</a:t>
            </a:r>
            <a:r>
              <a:rPr lang="fi-FI" sz="1600" dirty="0"/>
              <a:t> </a:t>
            </a:r>
            <a:r>
              <a:rPr lang="fi-FI" sz="1600" dirty="0" err="1"/>
              <a:t>objects</a:t>
            </a:r>
            <a:endParaRPr lang="fi-FI" sz="1600" dirty="0"/>
          </a:p>
          <a:p>
            <a:endParaRPr lang="fi-FI" sz="1600" dirty="0"/>
          </a:p>
          <a:p>
            <a:r>
              <a:rPr lang="fi-FI" sz="1600" dirty="0"/>
              <a:t>To </a:t>
            </a:r>
            <a:r>
              <a:rPr lang="fi-FI" sz="1600" dirty="0" err="1"/>
              <a:t>do</a:t>
            </a:r>
            <a:r>
              <a:rPr lang="fi-FI" sz="1600" dirty="0"/>
              <a:t>:</a:t>
            </a:r>
          </a:p>
          <a:p>
            <a:pPr marL="285750" indent="-285750">
              <a:buFont typeface="Arial" panose="020B0604020202020204" pitchFamily="34" charset="0"/>
              <a:buChar char="•"/>
            </a:pPr>
            <a:r>
              <a:rPr lang="fi-FI" sz="1600" dirty="0" err="1"/>
              <a:t>Close</a:t>
            </a:r>
            <a:r>
              <a:rPr lang="fi-FI" sz="1600" dirty="0"/>
              <a:t> open </a:t>
            </a:r>
            <a:r>
              <a:rPr lang="fi-FI" sz="1600" dirty="0" err="1"/>
              <a:t>questions</a:t>
            </a:r>
            <a:endParaRPr lang="fi-FI" sz="1600" dirty="0"/>
          </a:p>
          <a:p>
            <a:pPr marL="285750" indent="-285750">
              <a:buFont typeface="Arial" panose="020B0604020202020204" pitchFamily="34" charset="0"/>
              <a:buChar char="•"/>
            </a:pPr>
            <a:r>
              <a:rPr lang="fi-FI" sz="1600" dirty="0"/>
              <a:t>Image </a:t>
            </a:r>
            <a:r>
              <a:rPr lang="fi-FI" sz="1600" dirty="0" err="1"/>
              <a:t>object</a:t>
            </a:r>
            <a:r>
              <a:rPr lang="fi-FI" sz="1600" dirty="0"/>
              <a:t> status</a:t>
            </a:r>
          </a:p>
          <a:p>
            <a:pPr marL="285750" indent="-285750">
              <a:buFont typeface="Arial" panose="020B0604020202020204" pitchFamily="34" charset="0"/>
              <a:buChar char="•"/>
            </a:pPr>
            <a:r>
              <a:rPr lang="fi-FI" sz="1600" dirty="0"/>
              <a:t>Image </a:t>
            </a:r>
            <a:r>
              <a:rPr lang="fi-FI" sz="1600" dirty="0" err="1"/>
              <a:t>object</a:t>
            </a:r>
            <a:r>
              <a:rPr lang="fi-FI" sz="1600" dirty="0"/>
              <a:t> </a:t>
            </a:r>
            <a:r>
              <a:rPr lang="fi-FI" sz="1600" dirty="0" err="1"/>
              <a:t>velocity</a:t>
            </a:r>
            <a:r>
              <a:rPr lang="fi-FI" sz="1600" dirty="0"/>
              <a:t> </a:t>
            </a:r>
            <a:r>
              <a:rPr lang="fi-FI" sz="1600" dirty="0" err="1"/>
              <a:t>estimation</a:t>
            </a:r>
            <a:endParaRPr lang="fi-FI" sz="1600" dirty="0"/>
          </a:p>
          <a:p>
            <a:pPr marL="285750" indent="-285750">
              <a:buFont typeface="Arial" panose="020B0604020202020204" pitchFamily="34" charset="0"/>
              <a:buChar char="•"/>
            </a:pPr>
            <a:r>
              <a:rPr lang="fi-FI" sz="1600" dirty="0" err="1"/>
              <a:t>Probabilistic</a:t>
            </a:r>
            <a:r>
              <a:rPr lang="fi-FI" sz="1600" dirty="0"/>
              <a:t> </a:t>
            </a:r>
            <a:r>
              <a:rPr lang="fi-FI" sz="1600" dirty="0" err="1"/>
              <a:t>approach</a:t>
            </a:r>
            <a:r>
              <a:rPr lang="fi-FI" sz="1600" dirty="0"/>
              <a:t> for </a:t>
            </a:r>
            <a:r>
              <a:rPr lang="fi-FI" sz="1600" dirty="0" err="1"/>
              <a:t>matching</a:t>
            </a:r>
            <a:r>
              <a:rPr lang="fi-FI" sz="1600" dirty="0"/>
              <a:t> </a:t>
            </a:r>
            <a:r>
              <a:rPr lang="fi-FI" sz="1600" dirty="0" err="1"/>
              <a:t>detected</a:t>
            </a:r>
            <a:r>
              <a:rPr lang="fi-FI" sz="1600" dirty="0"/>
              <a:t> and image </a:t>
            </a:r>
            <a:r>
              <a:rPr lang="fi-FI" sz="1600" dirty="0" err="1"/>
              <a:t>objects</a:t>
            </a:r>
            <a:endParaRPr lang="fi-FI" sz="1600" dirty="0"/>
          </a:p>
          <a:p>
            <a:pPr marL="285750" indent="-285750">
              <a:buFont typeface="Arial" panose="020B0604020202020204" pitchFamily="34" charset="0"/>
              <a:buChar char="•"/>
            </a:pPr>
            <a:r>
              <a:rPr lang="fi-FI" sz="1600" dirty="0"/>
              <a:t>2d -&gt; 3d </a:t>
            </a:r>
            <a:r>
              <a:rPr lang="fi-FI" sz="1600" dirty="0" err="1"/>
              <a:t>transformation</a:t>
            </a:r>
            <a:endParaRPr lang="fi-FI" sz="1600" dirty="0"/>
          </a:p>
          <a:p>
            <a:pPr marL="285750" indent="-285750">
              <a:buFont typeface="Arial" panose="020B0604020202020204" pitchFamily="34" charset="0"/>
              <a:buChar char="•"/>
            </a:pPr>
            <a:r>
              <a:rPr lang="fi-FI" sz="1600" dirty="0"/>
              <a:t>World </a:t>
            </a:r>
            <a:r>
              <a:rPr lang="fi-FI" sz="1600" dirty="0" err="1"/>
              <a:t>object</a:t>
            </a:r>
            <a:r>
              <a:rPr lang="fi-FI" sz="1600" dirty="0"/>
              <a:t> </a:t>
            </a:r>
            <a:r>
              <a:rPr lang="fi-FI" sz="1600" dirty="0" err="1"/>
              <a:t>state</a:t>
            </a:r>
            <a:r>
              <a:rPr lang="fi-FI" sz="1600" dirty="0"/>
              <a:t> </a:t>
            </a:r>
            <a:r>
              <a:rPr lang="fi-FI" sz="1600" dirty="0" err="1"/>
              <a:t>estimation</a:t>
            </a:r>
            <a:endParaRPr lang="fi-FI" sz="1600" dirty="0"/>
          </a:p>
          <a:p>
            <a:pPr marL="285750" indent="-285750">
              <a:buFont typeface="Arial" panose="020B0604020202020204" pitchFamily="34" charset="0"/>
              <a:buChar char="•"/>
            </a:pPr>
            <a:endParaRPr lang="fi-FI" sz="1600" dirty="0"/>
          </a:p>
          <a:p>
            <a:r>
              <a:rPr lang="fi-FI" sz="1600" dirty="0" err="1"/>
              <a:t>Other</a:t>
            </a:r>
            <a:r>
              <a:rPr lang="fi-FI" sz="1600" dirty="0"/>
              <a:t>:</a:t>
            </a:r>
          </a:p>
          <a:p>
            <a:pPr marL="285750" indent="-285750">
              <a:buFont typeface="Arial" panose="020B0604020202020204" pitchFamily="34" charset="0"/>
              <a:buChar char="•"/>
            </a:pPr>
            <a:r>
              <a:rPr lang="fi-FI" sz="1600" dirty="0" err="1"/>
              <a:t>Semantic</a:t>
            </a:r>
            <a:r>
              <a:rPr lang="fi-FI" sz="1600" dirty="0"/>
              <a:t> </a:t>
            </a:r>
            <a:r>
              <a:rPr lang="fi-FI" sz="1600" dirty="0" err="1"/>
              <a:t>segmentation</a:t>
            </a:r>
            <a:endParaRPr lang="fi-FI" sz="1600" dirty="0"/>
          </a:p>
          <a:p>
            <a:pPr marL="285750" indent="-285750">
              <a:buFont typeface="Arial" panose="020B0604020202020204" pitchFamily="34" charset="0"/>
              <a:buChar char="•"/>
            </a:pPr>
            <a:r>
              <a:rPr lang="fi-FI" sz="1600" dirty="0" err="1"/>
              <a:t>Organisations</a:t>
            </a:r>
            <a:r>
              <a:rPr lang="fi-FI" sz="1600" dirty="0"/>
              <a:t> to </a:t>
            </a:r>
            <a:r>
              <a:rPr lang="fi-FI" sz="1600" dirty="0" err="1"/>
              <a:t>follow</a:t>
            </a:r>
            <a:r>
              <a:rPr lang="fi-FI" sz="1600" dirty="0"/>
              <a:t>: ICCV, ICRA, NIPS, IROS, </a:t>
            </a:r>
            <a:r>
              <a:rPr lang="fi-FI" sz="1600" dirty="0" err="1"/>
              <a:t>arXiv</a:t>
            </a:r>
            <a:endParaRPr lang="fi-FI" sz="1600" dirty="0"/>
          </a:p>
          <a:p>
            <a:pPr marL="285750" indent="-285750">
              <a:buFont typeface="Arial" panose="020B0604020202020204" pitchFamily="34" charset="0"/>
              <a:buChar char="•"/>
            </a:pPr>
            <a:r>
              <a:rPr lang="fi-FI" sz="1600" dirty="0" err="1"/>
              <a:t>Camera</a:t>
            </a:r>
            <a:r>
              <a:rPr lang="fi-FI" sz="1600" dirty="0"/>
              <a:t> </a:t>
            </a:r>
            <a:r>
              <a:rPr lang="fi-FI" sz="1600" dirty="0" err="1"/>
              <a:t>motion</a:t>
            </a:r>
            <a:r>
              <a:rPr lang="fi-FI" sz="1600" dirty="0"/>
              <a:t> (</a:t>
            </a:r>
            <a:r>
              <a:rPr lang="fi-FI" sz="1600" dirty="0" err="1"/>
              <a:t>yaw</a:t>
            </a:r>
            <a:r>
              <a:rPr lang="fi-FI" sz="1600" dirty="0"/>
              <a:t>, </a:t>
            </a:r>
            <a:r>
              <a:rPr lang="fi-FI" sz="1600" dirty="0" err="1"/>
              <a:t>pitch</a:t>
            </a:r>
            <a:r>
              <a:rPr lang="fi-FI" sz="1600" dirty="0"/>
              <a:t>)</a:t>
            </a:r>
          </a:p>
          <a:p>
            <a:pPr marL="285750" indent="-285750">
              <a:buFont typeface="Arial" panose="020B0604020202020204" pitchFamily="34" charset="0"/>
              <a:buChar char="•"/>
            </a:pPr>
            <a:r>
              <a:rPr lang="fi-FI" sz="1600" dirty="0"/>
              <a:t>Grid </a:t>
            </a:r>
            <a:r>
              <a:rPr lang="fi-FI" sz="1600" dirty="0" err="1"/>
              <a:t>or</a:t>
            </a:r>
            <a:r>
              <a:rPr lang="fi-FI" sz="1600" dirty="0"/>
              <a:t> </a:t>
            </a:r>
            <a:r>
              <a:rPr lang="fi-FI" sz="1600" dirty="0" err="1"/>
              <a:t>continuos</a:t>
            </a:r>
            <a:r>
              <a:rPr lang="fi-FI" sz="1600" dirty="0"/>
              <a:t> </a:t>
            </a:r>
            <a:r>
              <a:rPr lang="fi-FI" sz="1600" dirty="0" err="1"/>
              <a:t>presentation</a:t>
            </a:r>
            <a:r>
              <a:rPr lang="fi-FI" sz="1600" dirty="0"/>
              <a:t>?</a:t>
            </a:r>
          </a:p>
          <a:p>
            <a:pPr marL="285750" indent="-285750">
              <a:buFont typeface="Arial" panose="020B0604020202020204" pitchFamily="34" charset="0"/>
              <a:buChar char="•"/>
            </a:pPr>
            <a:r>
              <a:rPr lang="fi-FI" sz="1600" dirty="0"/>
              <a:t>Class </a:t>
            </a:r>
            <a:r>
              <a:rPr lang="fi-FI" sz="1600" dirty="0" err="1"/>
              <a:t>specific</a:t>
            </a:r>
            <a:r>
              <a:rPr lang="fi-FI" sz="1600" dirty="0"/>
              <a:t>  </a:t>
            </a:r>
            <a:r>
              <a:rPr lang="fi-FI" sz="1600" dirty="0" err="1"/>
              <a:t>attributes</a:t>
            </a:r>
            <a:endParaRPr lang="fi-FI" sz="1600" dirty="0"/>
          </a:p>
          <a:p>
            <a:pPr marL="285750" indent="-285750">
              <a:buFont typeface="Arial" panose="020B0604020202020204" pitchFamily="34" charset="0"/>
              <a:buChar char="•"/>
            </a:pPr>
            <a:r>
              <a:rPr lang="fi-FI" sz="1600" dirty="0"/>
              <a:t>Object </a:t>
            </a:r>
            <a:r>
              <a:rPr lang="fi-FI" sz="1600" dirty="0" err="1"/>
              <a:t>history</a:t>
            </a:r>
            <a:endParaRPr lang="fi-FI" sz="1600" dirty="0"/>
          </a:p>
          <a:p>
            <a:pPr marL="285750" indent="-285750">
              <a:buFont typeface="Arial" panose="020B0604020202020204" pitchFamily="34" charset="0"/>
              <a:buChar char="•"/>
            </a:pPr>
            <a:endParaRPr lang="en-GB" sz="1600" dirty="0"/>
          </a:p>
        </p:txBody>
      </p:sp>
    </p:spTree>
    <p:extLst>
      <p:ext uri="{BB962C8B-B14F-4D97-AF65-F5344CB8AC3E}">
        <p14:creationId xmlns:p14="http://schemas.microsoft.com/office/powerpoint/2010/main" val="37633921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2d -&gt; 3d</a:t>
            </a:r>
            <a:r>
              <a:rPr lang="en-US" sz="4800" kern="1200" dirty="0">
                <a:solidFill>
                  <a:schemeClr val="bg1"/>
                </a:solidFill>
                <a:latin typeface="+mj-lt"/>
                <a:ea typeface="+mj-ea"/>
                <a:cs typeface="+mj-cs"/>
              </a:rPr>
              <a:t> Transformation</a:t>
            </a:r>
          </a:p>
        </p:txBody>
      </p:sp>
      <p:sp>
        <p:nvSpPr>
          <p:cNvPr id="2" name="Tekstiruutu 1">
            <a:extLst>
              <a:ext uri="{FF2B5EF4-FFF2-40B4-BE49-F238E27FC236}">
                <a16:creationId xmlns:a16="http://schemas.microsoft.com/office/drawing/2014/main" id="{BA510F36-DF90-43F8-9124-787D12B80925}"/>
              </a:ext>
            </a:extLst>
          </p:cNvPr>
          <p:cNvSpPr txBox="1"/>
          <p:nvPr/>
        </p:nvSpPr>
        <p:spPr>
          <a:xfrm>
            <a:off x="5261259" y="336862"/>
            <a:ext cx="3766609" cy="369332"/>
          </a:xfrm>
          <a:prstGeom prst="rect">
            <a:avLst/>
          </a:prstGeom>
          <a:noFill/>
        </p:spPr>
        <p:txBody>
          <a:bodyPr wrap="none" rtlCol="0">
            <a:spAutoFit/>
          </a:bodyPr>
          <a:lstStyle/>
          <a:p>
            <a:r>
              <a:rPr lang="fi-FI" dirty="0"/>
              <a:t>Experiment 2 in </a:t>
            </a:r>
            <a:r>
              <a:rPr lang="fi-FI" dirty="0" err="1"/>
              <a:t>the</a:t>
            </a:r>
            <a:r>
              <a:rPr lang="fi-FI" dirty="0"/>
              <a:t> </a:t>
            </a:r>
            <a:r>
              <a:rPr lang="fi-FI" dirty="0" err="1"/>
              <a:t>wild</a:t>
            </a:r>
            <a:r>
              <a:rPr lang="fi-FI" dirty="0"/>
              <a:t> (</a:t>
            </a:r>
            <a:r>
              <a:rPr lang="fi-FI" dirty="0" err="1"/>
              <a:t>moving</a:t>
            </a:r>
            <a:r>
              <a:rPr lang="fi-FI" dirty="0"/>
              <a:t> </a:t>
            </a:r>
            <a:r>
              <a:rPr lang="fi-FI" dirty="0" err="1"/>
              <a:t>car</a:t>
            </a:r>
            <a:r>
              <a:rPr lang="fi-FI" dirty="0"/>
              <a:t>)</a:t>
            </a:r>
            <a:endParaRPr lang="en-GB" dirty="0"/>
          </a:p>
        </p:txBody>
      </p:sp>
      <p:sp>
        <p:nvSpPr>
          <p:cNvPr id="4" name="Suorakulmio: Pyöristetyt kulmat 3">
            <a:extLst>
              <a:ext uri="{FF2B5EF4-FFF2-40B4-BE49-F238E27FC236}">
                <a16:creationId xmlns:a16="http://schemas.microsoft.com/office/drawing/2014/main" id="{189ACB27-3B13-436D-B9EA-52A945850354}"/>
              </a:ext>
            </a:extLst>
          </p:cNvPr>
          <p:cNvSpPr/>
          <p:nvPr/>
        </p:nvSpPr>
        <p:spPr>
          <a:xfrm>
            <a:off x="7914222" y="4969162"/>
            <a:ext cx="138545" cy="9698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7" name="Suora yhdysviiva 6">
            <a:extLst>
              <a:ext uri="{FF2B5EF4-FFF2-40B4-BE49-F238E27FC236}">
                <a16:creationId xmlns:a16="http://schemas.microsoft.com/office/drawing/2014/main" id="{5F0CE9FC-215B-4E24-BF8A-8FB7BACD6B0C}"/>
              </a:ext>
            </a:extLst>
          </p:cNvPr>
          <p:cNvCxnSpPr>
            <a:cxnSpLocks/>
          </p:cNvCxnSpPr>
          <p:nvPr/>
        </p:nvCxnSpPr>
        <p:spPr>
          <a:xfrm>
            <a:off x="7117017" y="1131453"/>
            <a:ext cx="1791855" cy="4281055"/>
          </a:xfrm>
          <a:prstGeom prst="line">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Suorakulmio: Pyöristetyt kulmat 13">
            <a:extLst>
              <a:ext uri="{FF2B5EF4-FFF2-40B4-BE49-F238E27FC236}">
                <a16:creationId xmlns:a16="http://schemas.microsoft.com/office/drawing/2014/main" id="{EFDC3C98-CFFA-4BF4-98D4-744B7894A728}"/>
              </a:ext>
            </a:extLst>
          </p:cNvPr>
          <p:cNvSpPr/>
          <p:nvPr/>
        </p:nvSpPr>
        <p:spPr>
          <a:xfrm rot="3891927">
            <a:off x="7281754" y="1809590"/>
            <a:ext cx="363687" cy="22167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9" name="Suora yhdysviiva 8">
            <a:extLst>
              <a:ext uri="{FF2B5EF4-FFF2-40B4-BE49-F238E27FC236}">
                <a16:creationId xmlns:a16="http://schemas.microsoft.com/office/drawing/2014/main" id="{C5D46A82-A2E6-41E6-9D32-1B54AB5FE55A}"/>
              </a:ext>
            </a:extLst>
          </p:cNvPr>
          <p:cNvCxnSpPr>
            <a:cxnSpLocks/>
            <a:endCxn id="46" idx="3"/>
          </p:cNvCxnSpPr>
          <p:nvPr/>
        </p:nvCxnSpPr>
        <p:spPr>
          <a:xfrm flipV="1">
            <a:off x="7983495" y="3990184"/>
            <a:ext cx="283485" cy="1008998"/>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5" name="Suora yhdysviiva 14">
            <a:extLst>
              <a:ext uri="{FF2B5EF4-FFF2-40B4-BE49-F238E27FC236}">
                <a16:creationId xmlns:a16="http://schemas.microsoft.com/office/drawing/2014/main" id="{E11FB1DD-AF2C-4C47-BD10-0E0F5121D0B1}"/>
              </a:ext>
            </a:extLst>
          </p:cNvPr>
          <p:cNvCxnSpPr>
            <a:cxnSpLocks/>
            <a:stCxn id="4" idx="2"/>
          </p:cNvCxnSpPr>
          <p:nvPr/>
        </p:nvCxnSpPr>
        <p:spPr>
          <a:xfrm flipV="1">
            <a:off x="7983495" y="3271980"/>
            <a:ext cx="28653" cy="1794164"/>
          </a:xfrm>
          <a:prstGeom prst="line">
            <a:avLst/>
          </a:prstGeom>
          <a:ln>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Suorakulmio 18">
                <a:extLst>
                  <a:ext uri="{FF2B5EF4-FFF2-40B4-BE49-F238E27FC236}">
                    <a16:creationId xmlns:a16="http://schemas.microsoft.com/office/drawing/2014/main" id="{CC10C3B3-6124-4169-84A4-099AA008ABC5}"/>
                  </a:ext>
                </a:extLst>
              </p:cNvPr>
              <p:cNvSpPr/>
              <p:nvPr/>
            </p:nvSpPr>
            <p:spPr>
              <a:xfrm>
                <a:off x="6021576" y="5299700"/>
                <a:ext cx="5279514" cy="1401281"/>
              </a:xfrm>
              <a:prstGeom prst="rect">
                <a:avLst/>
              </a:prstGeom>
            </p:spPr>
            <p:txBody>
              <a:bodyPr wrap="square">
                <a:spAutoFit/>
              </a:bodyPr>
              <a:lstStyle/>
              <a:p>
                <a:r>
                  <a:rPr lang="fi-FI" sz="900" dirty="0"/>
                  <a:t>Nikon D800E:</a:t>
                </a:r>
                <a:endParaRPr lang="en-GB" sz="900" dirty="0"/>
              </a:p>
              <a:p>
                <a:pPr lvl="1"/>
                <a:r>
                  <a:rPr lang="en-GB" sz="900" dirty="0" err="1"/>
                  <a:t>s</a:t>
                </a:r>
                <a:r>
                  <a:rPr lang="en-GB" sz="900" baseline="-25000" dirty="0" err="1"/>
                  <a:t>w</a:t>
                </a:r>
                <a14:m>
                  <m:oMath xmlns:m="http://schemas.openxmlformats.org/officeDocument/2006/math">
                    <m:r>
                      <a:rPr lang="en-GB" sz="900" i="0" smtClean="0">
                        <a:latin typeface="Cambria Math" panose="02040503050406030204" pitchFamily="18" charset="0"/>
                      </a:rPr>
                      <m:t>=</m:t>
                    </m:r>
                    <m:r>
                      <m:rPr>
                        <m:sty m:val="p"/>
                      </m:rPr>
                      <a:rPr lang="fi-FI" sz="900" i="0" smtClean="0">
                        <a:latin typeface="Cambria Math" panose="02040503050406030204" pitchFamily="18" charset="0"/>
                      </a:rPr>
                      <m:t>sensor</m:t>
                    </m:r>
                    <m:r>
                      <a:rPr lang="fi-FI" sz="900" i="0" smtClean="0">
                        <a:latin typeface="Cambria Math" panose="02040503050406030204" pitchFamily="18" charset="0"/>
                      </a:rPr>
                      <m:t> </m:t>
                    </m:r>
                    <m:r>
                      <m:rPr>
                        <m:sty m:val="p"/>
                      </m:rPr>
                      <a:rPr lang="fi-FI" sz="900" i="0" smtClean="0">
                        <a:latin typeface="Cambria Math" panose="02040503050406030204" pitchFamily="18" charset="0"/>
                      </a:rPr>
                      <m:t>width</m:t>
                    </m:r>
                    <m:r>
                      <a:rPr lang="fi-FI" sz="900" i="0" smtClean="0">
                        <a:latin typeface="Cambria Math" panose="02040503050406030204" pitchFamily="18" charset="0"/>
                      </a:rPr>
                      <m:t> </m:t>
                    </m:r>
                    <m:d>
                      <m:dPr>
                        <m:ctrlPr>
                          <a:rPr lang="fi-FI" sz="900" i="1">
                            <a:latin typeface="Cambria Math" panose="02040503050406030204" pitchFamily="18" charset="0"/>
                          </a:rPr>
                        </m:ctrlPr>
                      </m:dPr>
                      <m:e>
                        <m:r>
                          <m:rPr>
                            <m:sty m:val="p"/>
                          </m:rPr>
                          <a:rPr lang="fi-FI" sz="900" i="0" smtClean="0">
                            <a:latin typeface="Cambria Math" panose="02040503050406030204" pitchFamily="18" charset="0"/>
                          </a:rPr>
                          <m:t>m</m:t>
                        </m:r>
                      </m:e>
                    </m:d>
                  </m:oMath>
                </a14:m>
                <a:r>
                  <a:rPr lang="fi-FI" sz="900" dirty="0"/>
                  <a:t> = 0.0359 m</a:t>
                </a:r>
              </a:p>
              <a:p>
                <a:pPr lvl="1"/>
                <a:r>
                  <a:rPr lang="en-GB" sz="900" dirty="0"/>
                  <a:t>s</a:t>
                </a:r>
                <a:r>
                  <a:rPr lang="en-GB" sz="900" baseline="-25000" dirty="0"/>
                  <a:t>h</a:t>
                </a:r>
                <a14:m>
                  <m:oMath xmlns:m="http://schemas.openxmlformats.org/officeDocument/2006/math">
                    <m:r>
                      <a:rPr lang="en-GB" sz="900" i="0" smtClean="0">
                        <a:latin typeface="Cambria Math" panose="02040503050406030204" pitchFamily="18" charset="0"/>
                      </a:rPr>
                      <m:t>=</m:t>
                    </m:r>
                    <m:r>
                      <m:rPr>
                        <m:sty m:val="p"/>
                      </m:rPr>
                      <a:rPr lang="fi-FI" sz="900" i="0" smtClean="0">
                        <a:latin typeface="Cambria Math" panose="02040503050406030204" pitchFamily="18" charset="0"/>
                      </a:rPr>
                      <m:t>sensor</m:t>
                    </m:r>
                    <m:r>
                      <a:rPr lang="fi-FI" sz="900" i="0" smtClean="0">
                        <a:latin typeface="Cambria Math" panose="02040503050406030204" pitchFamily="18" charset="0"/>
                      </a:rPr>
                      <m:t> </m:t>
                    </m:r>
                    <m:r>
                      <m:rPr>
                        <m:sty m:val="p"/>
                      </m:rPr>
                      <a:rPr lang="fi-FI" sz="900" i="0" smtClean="0">
                        <a:latin typeface="Cambria Math" panose="02040503050406030204" pitchFamily="18" charset="0"/>
                      </a:rPr>
                      <m:t>height</m:t>
                    </m:r>
                    <m:r>
                      <a:rPr lang="fi-FI" sz="900" i="0" smtClean="0">
                        <a:latin typeface="Cambria Math" panose="02040503050406030204" pitchFamily="18" charset="0"/>
                      </a:rPr>
                      <m:t> </m:t>
                    </m:r>
                    <m:d>
                      <m:dPr>
                        <m:ctrlPr>
                          <a:rPr lang="fi-FI" sz="900" i="1">
                            <a:latin typeface="Cambria Math" panose="02040503050406030204" pitchFamily="18" charset="0"/>
                          </a:rPr>
                        </m:ctrlPr>
                      </m:dPr>
                      <m:e>
                        <m:r>
                          <m:rPr>
                            <m:sty m:val="p"/>
                          </m:rPr>
                          <a:rPr lang="fi-FI" sz="900" i="0" smtClean="0">
                            <a:latin typeface="Cambria Math" panose="02040503050406030204" pitchFamily="18" charset="0"/>
                          </a:rPr>
                          <m:t>m</m:t>
                        </m:r>
                      </m:e>
                    </m:d>
                    <m:r>
                      <a:rPr lang="fi-FI" sz="900" b="0" i="0" smtClean="0">
                        <a:latin typeface="Cambria Math" panose="02040503050406030204" pitchFamily="18" charset="0"/>
                      </a:rPr>
                      <m:t>=0.0240 </m:t>
                    </m:r>
                    <m:r>
                      <m:rPr>
                        <m:sty m:val="p"/>
                      </m:rPr>
                      <a:rPr lang="fi-FI" sz="900" b="0" i="0" smtClean="0">
                        <a:latin typeface="Cambria Math" panose="02040503050406030204" pitchFamily="18" charset="0"/>
                      </a:rPr>
                      <m:t>m</m:t>
                    </m:r>
                  </m:oMath>
                </a14:m>
                <a:endParaRPr lang="fi-FI" sz="900" dirty="0"/>
              </a:p>
              <a:p>
                <a:pPr lvl="1"/>
                <a:r>
                  <a:rPr lang="fi-FI" sz="900" dirty="0" err="1"/>
                  <a:t>p</a:t>
                </a:r>
                <a:r>
                  <a:rPr lang="fi-FI" sz="900" baseline="-25000" dirty="0" err="1"/>
                  <a:t>w</a:t>
                </a:r>
                <a:r>
                  <a:rPr lang="fi-FI" sz="900" dirty="0"/>
                  <a:t>= image </a:t>
                </a:r>
                <a:r>
                  <a:rPr lang="fi-FI" sz="900" dirty="0" err="1"/>
                  <a:t>width</a:t>
                </a:r>
                <a:r>
                  <a:rPr lang="fi-FI" sz="900" dirty="0"/>
                  <a:t> (</a:t>
                </a:r>
                <a:r>
                  <a:rPr lang="fi-FI" sz="900" dirty="0" err="1"/>
                  <a:t>pixels</a:t>
                </a:r>
                <a:r>
                  <a:rPr lang="fi-FI" sz="900" dirty="0"/>
                  <a:t>) = 7360</a:t>
                </a:r>
              </a:p>
              <a:p>
                <a:pPr lvl="1"/>
                <a:r>
                  <a:rPr lang="fi-FI" sz="900" dirty="0" err="1"/>
                  <a:t>p</a:t>
                </a:r>
                <a:r>
                  <a:rPr lang="fi-FI" sz="900" baseline="-25000" dirty="0" err="1"/>
                  <a:t>h</a:t>
                </a:r>
                <a:r>
                  <a:rPr lang="fi-FI" sz="900" dirty="0"/>
                  <a:t>= image </a:t>
                </a:r>
                <a:r>
                  <a:rPr lang="fi-FI" sz="900" dirty="0" err="1"/>
                  <a:t>height</a:t>
                </a:r>
                <a:r>
                  <a:rPr lang="fi-FI" sz="900" dirty="0"/>
                  <a:t> (</a:t>
                </a:r>
                <a:r>
                  <a:rPr lang="fi-FI" sz="900" dirty="0" err="1"/>
                  <a:t>pixels</a:t>
                </a:r>
                <a:r>
                  <a:rPr lang="fi-FI" sz="900" dirty="0"/>
                  <a:t>) = 4912</a:t>
                </a:r>
              </a:p>
              <a:p>
                <a:pPr lvl="1"/>
                <a:r>
                  <a:rPr lang="fi-FI" sz="900" dirty="0"/>
                  <a:t>h = </a:t>
                </a:r>
                <a:r>
                  <a:rPr lang="fi-FI" sz="900" dirty="0" err="1"/>
                  <a:t>object</a:t>
                </a:r>
                <a:r>
                  <a:rPr lang="fi-FI" sz="900" dirty="0"/>
                  <a:t> </a:t>
                </a:r>
                <a:r>
                  <a:rPr lang="fi-FI" sz="900" dirty="0" err="1"/>
                  <a:t>height</a:t>
                </a:r>
                <a:r>
                  <a:rPr lang="fi-FI" sz="900" dirty="0"/>
                  <a:t> (m)  = 1.5 m</a:t>
                </a:r>
              </a:p>
              <a:p>
                <a:pPr lvl="1"/>
                <a:r>
                  <a:rPr lang="fi-FI" sz="900" dirty="0"/>
                  <a:t>f = </a:t>
                </a:r>
                <a:r>
                  <a:rPr lang="fi-FI" sz="900" dirty="0" err="1"/>
                  <a:t>focal</a:t>
                </a:r>
                <a:r>
                  <a:rPr lang="fi-FI" sz="900" dirty="0"/>
                  <a:t> </a:t>
                </a:r>
                <a:r>
                  <a:rPr lang="fi-FI" sz="900" dirty="0" err="1"/>
                  <a:t>length</a:t>
                </a:r>
                <a:r>
                  <a:rPr lang="fi-FI" sz="900" dirty="0"/>
                  <a:t> (m) = 0.050 m</a:t>
                </a:r>
              </a:p>
              <a:p>
                <a:pPr lvl="1"/>
                <a:r>
                  <a:rPr lang="fi-FI" sz="900" dirty="0" err="1"/>
                  <a:t>fov</a:t>
                </a:r>
                <a:r>
                  <a:rPr lang="fi-FI" sz="900" dirty="0"/>
                  <a:t> = </a:t>
                </a:r>
                <a14:m>
                  <m:oMath xmlns:m="http://schemas.openxmlformats.org/officeDocument/2006/math">
                    <m:r>
                      <a:rPr lang="fi-FI" sz="900" i="1">
                        <a:latin typeface="Cambria Math" panose="02040503050406030204" pitchFamily="18" charset="0"/>
                      </a:rPr>
                      <m:t>2∗</m:t>
                    </m:r>
                    <m:r>
                      <m:rPr>
                        <m:sty m:val="p"/>
                      </m:rPr>
                      <a:rPr lang="fi-FI" sz="900">
                        <a:latin typeface="Cambria Math" panose="02040503050406030204" pitchFamily="18" charset="0"/>
                      </a:rPr>
                      <m:t>atan</m:t>
                    </m:r>
                    <m:r>
                      <a:rPr lang="fi-FI" sz="900" i="1">
                        <a:latin typeface="Cambria Math" panose="02040503050406030204" pitchFamily="18" charset="0"/>
                      </a:rPr>
                      <m:t>⁡(</m:t>
                    </m:r>
                    <m:f>
                      <m:fPr>
                        <m:ctrlPr>
                          <a:rPr lang="fi-FI" sz="900" i="1">
                            <a:latin typeface="Cambria Math" panose="02040503050406030204" pitchFamily="18" charset="0"/>
                          </a:rPr>
                        </m:ctrlPr>
                      </m:fPr>
                      <m:num>
                        <m:sSub>
                          <m:sSubPr>
                            <m:ctrlPr>
                              <a:rPr lang="fi-FI" sz="900" i="1">
                                <a:latin typeface="Cambria Math" panose="02040503050406030204" pitchFamily="18" charset="0"/>
                              </a:rPr>
                            </m:ctrlPr>
                          </m:sSubPr>
                          <m:e>
                            <m:r>
                              <a:rPr lang="fi-FI" sz="900" i="1">
                                <a:latin typeface="Cambria Math" panose="02040503050406030204" pitchFamily="18" charset="0"/>
                              </a:rPr>
                              <m:t>𝑠</m:t>
                            </m:r>
                          </m:e>
                          <m:sub>
                            <m:r>
                              <a:rPr lang="fi-FI" sz="900" i="1">
                                <a:latin typeface="Cambria Math" panose="02040503050406030204" pitchFamily="18" charset="0"/>
                              </a:rPr>
                              <m:t>𝑤</m:t>
                            </m:r>
                          </m:sub>
                        </m:sSub>
                      </m:num>
                      <m:den>
                        <m:r>
                          <a:rPr lang="fi-FI" sz="900" i="1">
                            <a:latin typeface="Cambria Math" panose="02040503050406030204" pitchFamily="18" charset="0"/>
                          </a:rPr>
                          <m:t>2∗</m:t>
                        </m:r>
                        <m:r>
                          <a:rPr lang="fi-FI" sz="900" i="1">
                            <a:latin typeface="Cambria Math" panose="02040503050406030204" pitchFamily="18" charset="0"/>
                          </a:rPr>
                          <m:t>𝑓</m:t>
                        </m:r>
                      </m:den>
                    </m:f>
                    <m:r>
                      <a:rPr lang="fi-FI" sz="900" i="1">
                        <a:latin typeface="Cambria Math" panose="02040503050406030204" pitchFamily="18" charset="0"/>
                      </a:rPr>
                      <m:t>)</m:t>
                    </m:r>
                  </m:oMath>
                </a14:m>
                <a:r>
                  <a:rPr lang="en-GB" sz="900" dirty="0"/>
                  <a:t> = 39.49 ⁰</a:t>
                </a:r>
              </a:p>
              <a:p>
                <a:pPr lvl="1"/>
                <a:endParaRPr lang="fi-FI" sz="900" dirty="0"/>
              </a:p>
            </p:txBody>
          </p:sp>
        </mc:Choice>
        <mc:Fallback xmlns="">
          <p:sp>
            <p:nvSpPr>
              <p:cNvPr id="19" name="Suorakulmio 18">
                <a:extLst>
                  <a:ext uri="{FF2B5EF4-FFF2-40B4-BE49-F238E27FC236}">
                    <a16:creationId xmlns:a16="http://schemas.microsoft.com/office/drawing/2014/main" id="{CC10C3B3-6124-4169-84A4-099AA008ABC5}"/>
                  </a:ext>
                </a:extLst>
              </p:cNvPr>
              <p:cNvSpPr>
                <a:spLocks noRot="1" noChangeAspect="1" noMove="1" noResize="1" noEditPoints="1" noAdjustHandles="1" noChangeArrowheads="1" noChangeShapeType="1" noTextEdit="1"/>
              </p:cNvSpPr>
              <p:nvPr/>
            </p:nvSpPr>
            <p:spPr>
              <a:xfrm>
                <a:off x="6021576" y="5299700"/>
                <a:ext cx="5279514" cy="1401281"/>
              </a:xfrm>
              <a:prstGeom prst="rect">
                <a:avLst/>
              </a:prstGeom>
              <a:blipFill>
                <a:blip r:embed="rId2"/>
                <a:stretch>
                  <a:fillRect/>
                </a:stretch>
              </a:blipFill>
            </p:spPr>
            <p:txBody>
              <a:bodyPr/>
              <a:lstStyle/>
              <a:p>
                <a:r>
                  <a:rPr lang="en-GB">
                    <a:noFill/>
                  </a:rPr>
                  <a:t> </a:t>
                </a:r>
              </a:p>
            </p:txBody>
          </p:sp>
        </mc:Fallback>
      </mc:AlternateContent>
      <p:cxnSp>
        <p:nvCxnSpPr>
          <p:cNvPr id="18" name="Suora yhdysviiva 17">
            <a:extLst>
              <a:ext uri="{FF2B5EF4-FFF2-40B4-BE49-F238E27FC236}">
                <a16:creationId xmlns:a16="http://schemas.microsoft.com/office/drawing/2014/main" id="{ABB16358-70F7-449C-8D8E-3FD8A2062756}"/>
              </a:ext>
            </a:extLst>
          </p:cNvPr>
          <p:cNvCxnSpPr>
            <a:cxnSpLocks/>
          </p:cNvCxnSpPr>
          <p:nvPr/>
        </p:nvCxnSpPr>
        <p:spPr>
          <a:xfrm flipV="1">
            <a:off x="7983494" y="2414913"/>
            <a:ext cx="1124647" cy="2575032"/>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Suora yhdysviiva 21">
            <a:extLst>
              <a:ext uri="{FF2B5EF4-FFF2-40B4-BE49-F238E27FC236}">
                <a16:creationId xmlns:a16="http://schemas.microsoft.com/office/drawing/2014/main" id="{7228B35F-FA7E-461B-8616-33260D4A2A82}"/>
              </a:ext>
            </a:extLst>
          </p:cNvPr>
          <p:cNvCxnSpPr>
            <a:cxnSpLocks/>
          </p:cNvCxnSpPr>
          <p:nvPr/>
        </p:nvCxnSpPr>
        <p:spPr>
          <a:xfrm flipH="1" flipV="1">
            <a:off x="6750424" y="2348045"/>
            <a:ext cx="1223674" cy="2619116"/>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9" name="Suora yhdysviiva 28">
            <a:extLst>
              <a:ext uri="{FF2B5EF4-FFF2-40B4-BE49-F238E27FC236}">
                <a16:creationId xmlns:a16="http://schemas.microsoft.com/office/drawing/2014/main" id="{71CF6682-40E6-4E16-8204-9233742E5FCF}"/>
              </a:ext>
            </a:extLst>
          </p:cNvPr>
          <p:cNvCxnSpPr>
            <a:cxnSpLocks/>
          </p:cNvCxnSpPr>
          <p:nvPr/>
        </p:nvCxnSpPr>
        <p:spPr>
          <a:xfrm flipH="1" flipV="1">
            <a:off x="7668476" y="2414913"/>
            <a:ext cx="315021" cy="2563489"/>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35" name="Suora yhdysviiva 34">
            <a:extLst>
              <a:ext uri="{FF2B5EF4-FFF2-40B4-BE49-F238E27FC236}">
                <a16:creationId xmlns:a16="http://schemas.microsoft.com/office/drawing/2014/main" id="{B5B969C9-FBCB-4DDC-B7BF-D487CC68E2BE}"/>
              </a:ext>
            </a:extLst>
          </p:cNvPr>
          <p:cNvCxnSpPr>
            <a:cxnSpLocks/>
            <a:stCxn id="4" idx="0"/>
          </p:cNvCxnSpPr>
          <p:nvPr/>
        </p:nvCxnSpPr>
        <p:spPr>
          <a:xfrm flipH="1" flipV="1">
            <a:off x="7145670" y="1218358"/>
            <a:ext cx="837825" cy="3750804"/>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41" name="Suorakulmio 40">
            <a:extLst>
              <a:ext uri="{FF2B5EF4-FFF2-40B4-BE49-F238E27FC236}">
                <a16:creationId xmlns:a16="http://schemas.microsoft.com/office/drawing/2014/main" id="{2FECDED2-48F0-4419-8EAD-23060F1500B1}"/>
              </a:ext>
            </a:extLst>
          </p:cNvPr>
          <p:cNvSpPr/>
          <p:nvPr/>
        </p:nvSpPr>
        <p:spPr>
          <a:xfrm>
            <a:off x="7564582" y="1424715"/>
            <a:ext cx="1476684" cy="923330"/>
          </a:xfrm>
          <a:prstGeom prst="rect">
            <a:avLst/>
          </a:prstGeom>
        </p:spPr>
        <p:txBody>
          <a:bodyPr wrap="square">
            <a:spAutoFit/>
          </a:bodyPr>
          <a:lstStyle/>
          <a:p>
            <a:r>
              <a:rPr lang="fi-FI" sz="900" dirty="0" err="1"/>
              <a:t>Car</a:t>
            </a:r>
            <a:r>
              <a:rPr lang="fi-FI" sz="900" dirty="0"/>
              <a:t> </a:t>
            </a:r>
            <a:r>
              <a:rPr lang="fi-FI" sz="900" dirty="0" err="1"/>
              <a:t>speeds</a:t>
            </a:r>
            <a:r>
              <a:rPr lang="fi-FI" sz="900" dirty="0"/>
              <a:t>:</a:t>
            </a:r>
            <a:endParaRPr lang="en-GB" sz="900" dirty="0"/>
          </a:p>
          <a:p>
            <a:pPr lvl="1"/>
            <a:r>
              <a:rPr lang="fi-FI" sz="900" dirty="0"/>
              <a:t>0</a:t>
            </a:r>
          </a:p>
          <a:p>
            <a:pPr lvl="1"/>
            <a:r>
              <a:rPr lang="fi-FI" sz="900" dirty="0"/>
              <a:t>20 km/h</a:t>
            </a:r>
          </a:p>
          <a:p>
            <a:pPr lvl="1"/>
            <a:r>
              <a:rPr lang="fi-FI" sz="900" dirty="0"/>
              <a:t>40 km/h</a:t>
            </a:r>
          </a:p>
          <a:p>
            <a:pPr lvl="1"/>
            <a:r>
              <a:rPr lang="fi-FI" sz="900" dirty="0"/>
              <a:t>60 km/h</a:t>
            </a:r>
          </a:p>
          <a:p>
            <a:pPr lvl="1"/>
            <a:r>
              <a:rPr lang="fi-FI" sz="900" dirty="0"/>
              <a:t>80 km/h</a:t>
            </a:r>
          </a:p>
        </p:txBody>
      </p:sp>
      <p:sp>
        <p:nvSpPr>
          <p:cNvPr id="42" name="Suorakulmio 41">
            <a:extLst>
              <a:ext uri="{FF2B5EF4-FFF2-40B4-BE49-F238E27FC236}">
                <a16:creationId xmlns:a16="http://schemas.microsoft.com/office/drawing/2014/main" id="{AE01E859-0BB2-49C8-A88B-BF3EA805E1D8}"/>
              </a:ext>
            </a:extLst>
          </p:cNvPr>
          <p:cNvSpPr/>
          <p:nvPr/>
        </p:nvSpPr>
        <p:spPr>
          <a:xfrm>
            <a:off x="6576083" y="2504744"/>
            <a:ext cx="1476684" cy="1615827"/>
          </a:xfrm>
          <a:prstGeom prst="rect">
            <a:avLst/>
          </a:prstGeom>
        </p:spPr>
        <p:txBody>
          <a:bodyPr wrap="square">
            <a:spAutoFit/>
          </a:bodyPr>
          <a:lstStyle/>
          <a:p>
            <a:r>
              <a:rPr lang="fi-FI" sz="900" dirty="0" err="1"/>
              <a:t>Distances</a:t>
            </a:r>
            <a:r>
              <a:rPr lang="fi-FI" sz="900" dirty="0"/>
              <a:t>:</a:t>
            </a:r>
            <a:endParaRPr lang="en-GB" sz="900" dirty="0"/>
          </a:p>
          <a:p>
            <a:pPr lvl="1"/>
            <a:r>
              <a:rPr lang="fi-FI" sz="900" dirty="0"/>
              <a:t>10 m</a:t>
            </a:r>
          </a:p>
          <a:p>
            <a:pPr lvl="1"/>
            <a:r>
              <a:rPr lang="fi-FI" sz="900" dirty="0"/>
              <a:t>20 m</a:t>
            </a:r>
          </a:p>
          <a:p>
            <a:pPr lvl="1"/>
            <a:r>
              <a:rPr lang="fi-FI" sz="900" dirty="0"/>
              <a:t>30 m</a:t>
            </a:r>
          </a:p>
          <a:p>
            <a:pPr lvl="1"/>
            <a:r>
              <a:rPr lang="fi-FI" sz="900" dirty="0"/>
              <a:t>40 m</a:t>
            </a:r>
          </a:p>
          <a:p>
            <a:pPr lvl="1"/>
            <a:r>
              <a:rPr lang="fi-FI" sz="900" dirty="0"/>
              <a:t>50 m</a:t>
            </a:r>
          </a:p>
          <a:p>
            <a:pPr lvl="1"/>
            <a:r>
              <a:rPr lang="fi-FI" sz="900" dirty="0"/>
              <a:t>60 m</a:t>
            </a:r>
          </a:p>
          <a:p>
            <a:pPr lvl="1"/>
            <a:r>
              <a:rPr lang="fi-FI" sz="900" dirty="0"/>
              <a:t>70 m</a:t>
            </a:r>
          </a:p>
          <a:p>
            <a:pPr lvl="1"/>
            <a:r>
              <a:rPr lang="fi-FI" sz="900" dirty="0"/>
              <a:t>80 m</a:t>
            </a:r>
          </a:p>
          <a:p>
            <a:pPr lvl="1"/>
            <a:r>
              <a:rPr lang="fi-FI" sz="900" dirty="0"/>
              <a:t>90 m</a:t>
            </a:r>
          </a:p>
          <a:p>
            <a:pPr lvl="1"/>
            <a:r>
              <a:rPr lang="fi-FI" sz="900" dirty="0"/>
              <a:t>100 m</a:t>
            </a:r>
          </a:p>
        </p:txBody>
      </p:sp>
      <p:sp>
        <p:nvSpPr>
          <p:cNvPr id="39" name="Ellipsi 38">
            <a:extLst>
              <a:ext uri="{FF2B5EF4-FFF2-40B4-BE49-F238E27FC236}">
                <a16:creationId xmlns:a16="http://schemas.microsoft.com/office/drawing/2014/main" id="{A305EDE8-4F70-495E-B2AB-737DC388F2D9}"/>
              </a:ext>
            </a:extLst>
          </p:cNvPr>
          <p:cNvSpPr/>
          <p:nvPr/>
        </p:nvSpPr>
        <p:spPr>
          <a:xfrm>
            <a:off x="7079471" y="1160950"/>
            <a:ext cx="132394" cy="143689"/>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Ellipsi 43">
            <a:extLst>
              <a:ext uri="{FF2B5EF4-FFF2-40B4-BE49-F238E27FC236}">
                <a16:creationId xmlns:a16="http://schemas.microsoft.com/office/drawing/2014/main" id="{797DD24F-CAB9-4179-87B3-9562165D7102}"/>
              </a:ext>
            </a:extLst>
          </p:cNvPr>
          <p:cNvSpPr/>
          <p:nvPr/>
        </p:nvSpPr>
        <p:spPr>
          <a:xfrm>
            <a:off x="7630546" y="2373461"/>
            <a:ext cx="132394" cy="143689"/>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Ellipsi 44">
            <a:extLst>
              <a:ext uri="{FF2B5EF4-FFF2-40B4-BE49-F238E27FC236}">
                <a16:creationId xmlns:a16="http://schemas.microsoft.com/office/drawing/2014/main" id="{065E4C70-0CB6-4824-8694-CA3796785A67}"/>
              </a:ext>
            </a:extLst>
          </p:cNvPr>
          <p:cNvSpPr/>
          <p:nvPr/>
        </p:nvSpPr>
        <p:spPr>
          <a:xfrm>
            <a:off x="7958303" y="3200135"/>
            <a:ext cx="132394" cy="143689"/>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Ellipsi 45">
            <a:extLst>
              <a:ext uri="{FF2B5EF4-FFF2-40B4-BE49-F238E27FC236}">
                <a16:creationId xmlns:a16="http://schemas.microsoft.com/office/drawing/2014/main" id="{7455F16A-C372-44DE-9D7C-A0C4D4495F1C}"/>
              </a:ext>
            </a:extLst>
          </p:cNvPr>
          <p:cNvSpPr/>
          <p:nvPr/>
        </p:nvSpPr>
        <p:spPr>
          <a:xfrm>
            <a:off x="8247591" y="3867538"/>
            <a:ext cx="132394" cy="143689"/>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7073484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Map Presentation</a:t>
            </a:r>
            <a:endParaRPr lang="en-US" sz="4800" kern="1200" dirty="0">
              <a:solidFill>
                <a:schemeClr val="bg1"/>
              </a:solidFill>
              <a:latin typeface="+mj-lt"/>
              <a:ea typeface="+mj-ea"/>
              <a:cs typeface="+mj-cs"/>
            </a:endParaRPr>
          </a:p>
        </p:txBody>
      </p:sp>
      <p:sp>
        <p:nvSpPr>
          <p:cNvPr id="2" name="Suorakulmio 1">
            <a:extLst>
              <a:ext uri="{FF2B5EF4-FFF2-40B4-BE49-F238E27FC236}">
                <a16:creationId xmlns:a16="http://schemas.microsoft.com/office/drawing/2014/main" id="{13F807D7-280C-4F47-BCA7-CA0BB4D0C28C}"/>
              </a:ext>
            </a:extLst>
          </p:cNvPr>
          <p:cNvSpPr/>
          <p:nvPr/>
        </p:nvSpPr>
        <p:spPr>
          <a:xfrm>
            <a:off x="5621796" y="638499"/>
            <a:ext cx="3687271" cy="34957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dirty="0">
              <a:solidFill>
                <a:schemeClr val="tx1"/>
              </a:solidFill>
            </a:endParaRPr>
          </a:p>
        </p:txBody>
      </p:sp>
      <p:cxnSp>
        <p:nvCxnSpPr>
          <p:cNvPr id="4" name="Suora nuoliyhdysviiva 3">
            <a:extLst>
              <a:ext uri="{FF2B5EF4-FFF2-40B4-BE49-F238E27FC236}">
                <a16:creationId xmlns:a16="http://schemas.microsoft.com/office/drawing/2014/main" id="{CBE482D2-980D-49A7-820E-9A2CC021E301}"/>
              </a:ext>
            </a:extLst>
          </p:cNvPr>
          <p:cNvCxnSpPr>
            <a:cxnSpLocks/>
          </p:cNvCxnSpPr>
          <p:nvPr/>
        </p:nvCxnSpPr>
        <p:spPr>
          <a:xfrm>
            <a:off x="7489862" y="2265770"/>
            <a:ext cx="0" cy="212820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Suora nuoliyhdysviiva 6">
            <a:extLst>
              <a:ext uri="{FF2B5EF4-FFF2-40B4-BE49-F238E27FC236}">
                <a16:creationId xmlns:a16="http://schemas.microsoft.com/office/drawing/2014/main" id="{4418CF40-3981-410C-ADA3-4197230E06E6}"/>
              </a:ext>
            </a:extLst>
          </p:cNvPr>
          <p:cNvCxnSpPr>
            <a:cxnSpLocks/>
          </p:cNvCxnSpPr>
          <p:nvPr/>
        </p:nvCxnSpPr>
        <p:spPr>
          <a:xfrm>
            <a:off x="7489862" y="2273862"/>
            <a:ext cx="221721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kstiruutu 14">
            <a:extLst>
              <a:ext uri="{FF2B5EF4-FFF2-40B4-BE49-F238E27FC236}">
                <a16:creationId xmlns:a16="http://schemas.microsoft.com/office/drawing/2014/main" id="{64ED1A36-9807-45F7-832D-57EA79E9692D}"/>
              </a:ext>
            </a:extLst>
          </p:cNvPr>
          <p:cNvSpPr txBox="1"/>
          <p:nvPr/>
        </p:nvSpPr>
        <p:spPr>
          <a:xfrm>
            <a:off x="7547853" y="4270864"/>
            <a:ext cx="235962" cy="246221"/>
          </a:xfrm>
          <a:prstGeom prst="rect">
            <a:avLst/>
          </a:prstGeom>
          <a:noFill/>
        </p:spPr>
        <p:txBody>
          <a:bodyPr wrap="none" rtlCol="0">
            <a:spAutoFit/>
          </a:bodyPr>
          <a:lstStyle/>
          <a:p>
            <a:r>
              <a:rPr lang="fi-FI" sz="1000" dirty="0"/>
              <a:t>z</a:t>
            </a:r>
            <a:endParaRPr lang="en-GB" sz="1000" dirty="0"/>
          </a:p>
        </p:txBody>
      </p:sp>
      <p:sp>
        <p:nvSpPr>
          <p:cNvPr id="16" name="Tekstiruutu 15">
            <a:extLst>
              <a:ext uri="{FF2B5EF4-FFF2-40B4-BE49-F238E27FC236}">
                <a16:creationId xmlns:a16="http://schemas.microsoft.com/office/drawing/2014/main" id="{F59CF272-4753-4DA3-90E4-8DA50840D965}"/>
              </a:ext>
            </a:extLst>
          </p:cNvPr>
          <p:cNvSpPr txBox="1"/>
          <p:nvPr/>
        </p:nvSpPr>
        <p:spPr>
          <a:xfrm>
            <a:off x="9836222" y="2273862"/>
            <a:ext cx="240772" cy="246221"/>
          </a:xfrm>
          <a:prstGeom prst="rect">
            <a:avLst/>
          </a:prstGeom>
          <a:noFill/>
        </p:spPr>
        <p:txBody>
          <a:bodyPr wrap="none" rtlCol="0">
            <a:spAutoFit/>
          </a:bodyPr>
          <a:lstStyle/>
          <a:p>
            <a:r>
              <a:rPr lang="fi-FI" sz="1000" dirty="0"/>
              <a:t>x</a:t>
            </a:r>
            <a:endParaRPr lang="en-GB" sz="1000" dirty="0"/>
          </a:p>
        </p:txBody>
      </p:sp>
      <p:sp>
        <p:nvSpPr>
          <p:cNvPr id="17" name="Tekstiruutu 16">
            <a:extLst>
              <a:ext uri="{FF2B5EF4-FFF2-40B4-BE49-F238E27FC236}">
                <a16:creationId xmlns:a16="http://schemas.microsoft.com/office/drawing/2014/main" id="{CAE9A6BD-415E-4138-9CC7-A5EA270DF69C}"/>
              </a:ext>
            </a:extLst>
          </p:cNvPr>
          <p:cNvSpPr txBox="1"/>
          <p:nvPr/>
        </p:nvSpPr>
        <p:spPr>
          <a:xfrm>
            <a:off x="6677410" y="192921"/>
            <a:ext cx="1252266" cy="246221"/>
          </a:xfrm>
          <a:prstGeom prst="rect">
            <a:avLst/>
          </a:prstGeom>
          <a:noFill/>
        </p:spPr>
        <p:txBody>
          <a:bodyPr wrap="none" rtlCol="0">
            <a:spAutoFit/>
          </a:bodyPr>
          <a:lstStyle/>
          <a:p>
            <a:r>
              <a:rPr lang="fi-FI" sz="1000" dirty="0"/>
              <a:t>image x - </a:t>
            </a:r>
            <a:r>
              <a:rPr lang="fi-FI" sz="1000" dirty="0" err="1"/>
              <a:t>coordinate</a:t>
            </a:r>
            <a:endParaRPr lang="en-GB" sz="1000" dirty="0"/>
          </a:p>
        </p:txBody>
      </p:sp>
      <p:sp>
        <p:nvSpPr>
          <p:cNvPr id="18" name="Tekstiruutu 17">
            <a:extLst>
              <a:ext uri="{FF2B5EF4-FFF2-40B4-BE49-F238E27FC236}">
                <a16:creationId xmlns:a16="http://schemas.microsoft.com/office/drawing/2014/main" id="{E8757CD8-1361-49FC-871A-BD329EF1894D}"/>
              </a:ext>
            </a:extLst>
          </p:cNvPr>
          <p:cNvSpPr txBox="1"/>
          <p:nvPr/>
        </p:nvSpPr>
        <p:spPr>
          <a:xfrm>
            <a:off x="4737354" y="2037290"/>
            <a:ext cx="750526" cy="400110"/>
          </a:xfrm>
          <a:prstGeom prst="rect">
            <a:avLst/>
          </a:prstGeom>
          <a:noFill/>
        </p:spPr>
        <p:txBody>
          <a:bodyPr wrap="none" rtlCol="0">
            <a:spAutoFit/>
          </a:bodyPr>
          <a:lstStyle/>
          <a:p>
            <a:r>
              <a:rPr lang="fi-FI" sz="1000" dirty="0"/>
              <a:t>image y – </a:t>
            </a:r>
            <a:br>
              <a:rPr lang="fi-FI" sz="1000" dirty="0"/>
            </a:br>
            <a:r>
              <a:rPr lang="fi-FI" sz="1000" dirty="0" err="1"/>
              <a:t>coordinate</a:t>
            </a:r>
            <a:endParaRPr lang="en-GB" sz="1000" dirty="0"/>
          </a:p>
        </p:txBody>
      </p:sp>
      <p:cxnSp>
        <p:nvCxnSpPr>
          <p:cNvPr id="14" name="Suora yhdysviiva 13">
            <a:extLst>
              <a:ext uri="{FF2B5EF4-FFF2-40B4-BE49-F238E27FC236}">
                <a16:creationId xmlns:a16="http://schemas.microsoft.com/office/drawing/2014/main" id="{F15F5094-FDEE-40B1-AF85-6800B1381F04}"/>
              </a:ext>
            </a:extLst>
          </p:cNvPr>
          <p:cNvCxnSpPr/>
          <p:nvPr/>
        </p:nvCxnSpPr>
        <p:spPr>
          <a:xfrm flipV="1">
            <a:off x="7489862" y="647363"/>
            <a:ext cx="849664" cy="161840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Suora yhdysviiva 19">
            <a:extLst>
              <a:ext uri="{FF2B5EF4-FFF2-40B4-BE49-F238E27FC236}">
                <a16:creationId xmlns:a16="http://schemas.microsoft.com/office/drawing/2014/main" id="{288C7D1B-EFEA-4C9F-80E6-D3D88FDF7495}"/>
              </a:ext>
            </a:extLst>
          </p:cNvPr>
          <p:cNvCxnSpPr>
            <a:cxnSpLocks/>
          </p:cNvCxnSpPr>
          <p:nvPr/>
        </p:nvCxnSpPr>
        <p:spPr>
          <a:xfrm flipH="1" flipV="1">
            <a:off x="6470266" y="647363"/>
            <a:ext cx="1019597" cy="161840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Suora nuoliyhdysviiva 22">
            <a:extLst>
              <a:ext uri="{FF2B5EF4-FFF2-40B4-BE49-F238E27FC236}">
                <a16:creationId xmlns:a16="http://schemas.microsoft.com/office/drawing/2014/main" id="{C138E5C0-0B12-4652-90D1-CECFC1BB91C3}"/>
              </a:ext>
            </a:extLst>
          </p:cNvPr>
          <p:cNvCxnSpPr/>
          <p:nvPr/>
        </p:nvCxnSpPr>
        <p:spPr>
          <a:xfrm flipH="1" flipV="1">
            <a:off x="5625289" y="517877"/>
            <a:ext cx="3729146" cy="8111"/>
          </a:xfrm>
          <a:prstGeom prst="straightConnector1">
            <a:avLst/>
          </a:prstGeom>
          <a:ln>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 name="Suora nuoliyhdysviiva 25">
            <a:extLst>
              <a:ext uri="{FF2B5EF4-FFF2-40B4-BE49-F238E27FC236}">
                <a16:creationId xmlns:a16="http://schemas.microsoft.com/office/drawing/2014/main" id="{498AFB8C-879E-4E17-A471-FB335F434A5A}"/>
              </a:ext>
            </a:extLst>
          </p:cNvPr>
          <p:cNvCxnSpPr>
            <a:cxnSpLocks/>
          </p:cNvCxnSpPr>
          <p:nvPr/>
        </p:nvCxnSpPr>
        <p:spPr>
          <a:xfrm>
            <a:off x="5487880" y="647363"/>
            <a:ext cx="22572" cy="3486886"/>
          </a:xfrm>
          <a:prstGeom prst="straightConnector1">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9" name="Tekstiruutu 28">
            <a:extLst>
              <a:ext uri="{FF2B5EF4-FFF2-40B4-BE49-F238E27FC236}">
                <a16:creationId xmlns:a16="http://schemas.microsoft.com/office/drawing/2014/main" id="{ECE75A47-BB43-4B7D-94C4-5DA51FB7D1EE}"/>
              </a:ext>
            </a:extLst>
          </p:cNvPr>
          <p:cNvSpPr txBox="1"/>
          <p:nvPr/>
        </p:nvSpPr>
        <p:spPr>
          <a:xfrm>
            <a:off x="7056504" y="1242813"/>
            <a:ext cx="817853" cy="246221"/>
          </a:xfrm>
          <a:prstGeom prst="rect">
            <a:avLst/>
          </a:prstGeom>
          <a:noFill/>
        </p:spPr>
        <p:txBody>
          <a:bodyPr wrap="none" rtlCol="0">
            <a:spAutoFit/>
          </a:bodyPr>
          <a:lstStyle/>
          <a:p>
            <a:r>
              <a:rPr lang="fi-FI" sz="1000" dirty="0" err="1">
                <a:solidFill>
                  <a:srgbClr val="FF0000"/>
                </a:solidFill>
              </a:rPr>
              <a:t>field</a:t>
            </a:r>
            <a:r>
              <a:rPr lang="fi-FI" sz="1000" dirty="0">
                <a:solidFill>
                  <a:srgbClr val="FF0000"/>
                </a:solidFill>
              </a:rPr>
              <a:t> of </a:t>
            </a:r>
            <a:r>
              <a:rPr lang="fi-FI" sz="1000" dirty="0" err="1">
                <a:solidFill>
                  <a:srgbClr val="FF0000"/>
                </a:solidFill>
              </a:rPr>
              <a:t>view</a:t>
            </a:r>
            <a:endParaRPr lang="en-GB" sz="1000" dirty="0">
              <a:solidFill>
                <a:srgbClr val="FF0000"/>
              </a:solidFill>
            </a:endParaRPr>
          </a:p>
        </p:txBody>
      </p:sp>
      <p:sp>
        <p:nvSpPr>
          <p:cNvPr id="27" name="Ellipsi 26">
            <a:extLst>
              <a:ext uri="{FF2B5EF4-FFF2-40B4-BE49-F238E27FC236}">
                <a16:creationId xmlns:a16="http://schemas.microsoft.com/office/drawing/2014/main" id="{5F7F4321-1A22-442B-BB23-5C37387287D0}"/>
              </a:ext>
            </a:extLst>
          </p:cNvPr>
          <p:cNvSpPr/>
          <p:nvPr/>
        </p:nvSpPr>
        <p:spPr>
          <a:xfrm>
            <a:off x="6951079" y="962952"/>
            <a:ext cx="57969" cy="613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Tekstiruutu 30">
            <a:extLst>
              <a:ext uri="{FF2B5EF4-FFF2-40B4-BE49-F238E27FC236}">
                <a16:creationId xmlns:a16="http://schemas.microsoft.com/office/drawing/2014/main" id="{78ED5AD6-7B7B-4F8A-9CFD-F1287691AB2F}"/>
              </a:ext>
            </a:extLst>
          </p:cNvPr>
          <p:cNvSpPr txBox="1"/>
          <p:nvPr/>
        </p:nvSpPr>
        <p:spPr>
          <a:xfrm>
            <a:off x="6962707" y="859977"/>
            <a:ext cx="511679" cy="246221"/>
          </a:xfrm>
          <a:prstGeom prst="rect">
            <a:avLst/>
          </a:prstGeom>
          <a:noFill/>
        </p:spPr>
        <p:txBody>
          <a:bodyPr wrap="none" rtlCol="0">
            <a:spAutoFit/>
          </a:bodyPr>
          <a:lstStyle/>
          <a:p>
            <a:r>
              <a:rPr lang="fi-FI" sz="1000" dirty="0" err="1"/>
              <a:t>object</a:t>
            </a:r>
            <a:endParaRPr lang="en-GB" sz="1000" dirty="0"/>
          </a:p>
        </p:txBody>
      </p:sp>
      <p:sp>
        <p:nvSpPr>
          <p:cNvPr id="28" name="Suorakulmio 27">
            <a:extLst>
              <a:ext uri="{FF2B5EF4-FFF2-40B4-BE49-F238E27FC236}">
                <a16:creationId xmlns:a16="http://schemas.microsoft.com/office/drawing/2014/main" id="{A9B76F4B-C669-41B9-91B1-BEDB04FD082F}"/>
              </a:ext>
            </a:extLst>
          </p:cNvPr>
          <p:cNvSpPr/>
          <p:nvPr/>
        </p:nvSpPr>
        <p:spPr>
          <a:xfrm>
            <a:off x="7383007" y="2177281"/>
            <a:ext cx="240772" cy="1769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Tekstiruutu 32">
            <a:extLst>
              <a:ext uri="{FF2B5EF4-FFF2-40B4-BE49-F238E27FC236}">
                <a16:creationId xmlns:a16="http://schemas.microsoft.com/office/drawing/2014/main" id="{C7AFC4E6-8D61-4866-BB1F-270171FF8B00}"/>
              </a:ext>
            </a:extLst>
          </p:cNvPr>
          <p:cNvSpPr txBox="1"/>
          <p:nvPr/>
        </p:nvSpPr>
        <p:spPr>
          <a:xfrm>
            <a:off x="7547852" y="2314290"/>
            <a:ext cx="644728" cy="246221"/>
          </a:xfrm>
          <a:prstGeom prst="rect">
            <a:avLst/>
          </a:prstGeom>
          <a:noFill/>
        </p:spPr>
        <p:txBody>
          <a:bodyPr wrap="none" rtlCol="0">
            <a:spAutoFit/>
          </a:bodyPr>
          <a:lstStyle/>
          <a:p>
            <a:r>
              <a:rPr lang="fi-FI" sz="1000" dirty="0" err="1"/>
              <a:t>observer</a:t>
            </a:r>
            <a:endParaRPr lang="en-GB" sz="1000" dirty="0"/>
          </a:p>
        </p:txBody>
      </p:sp>
      <mc:AlternateContent xmlns:mc="http://schemas.openxmlformats.org/markup-compatibility/2006" xmlns:a14="http://schemas.microsoft.com/office/drawing/2010/main">
        <mc:Choice Requires="a14">
          <p:sp>
            <p:nvSpPr>
              <p:cNvPr id="34" name="Tekstiruutu 33">
                <a:extLst>
                  <a:ext uri="{FF2B5EF4-FFF2-40B4-BE49-F238E27FC236}">
                    <a16:creationId xmlns:a16="http://schemas.microsoft.com/office/drawing/2014/main" id="{B0E1292E-57FD-4787-921D-F934B7AAFF49}"/>
                  </a:ext>
                </a:extLst>
              </p:cNvPr>
              <p:cNvSpPr txBox="1"/>
              <p:nvPr/>
            </p:nvSpPr>
            <p:spPr>
              <a:xfrm>
                <a:off x="5382684" y="4822496"/>
                <a:ext cx="2627258" cy="1477328"/>
              </a:xfrm>
              <a:prstGeom prst="rect">
                <a:avLst/>
              </a:prstGeom>
              <a:noFill/>
              <a:ln>
                <a:noFill/>
              </a:ln>
            </p:spPr>
            <p:txBody>
              <a:bodyPr wrap="none" lIns="0" tIns="0" rIns="0" bIns="0" rtlCol="0">
                <a:spAutoFit/>
              </a:bodyPr>
              <a:lstStyle/>
              <a:p>
                <a:r>
                  <a:rPr lang="en-GB" sz="1200" i="1" dirty="0"/>
                  <a:t>x</a:t>
                </a:r>
                <a:r>
                  <a:rPr lang="en-GB" sz="1200" i="1" baseline="-25000" dirty="0" err="1"/>
                  <a:t>w</a:t>
                </a:r>
                <a14:m>
                  <m:oMath xmlns:m="http://schemas.openxmlformats.org/officeDocument/2006/math">
                    <m:r>
                      <a:rPr lang="en-GB" sz="1200" i="1" smtClean="0">
                        <a:latin typeface="Cambria Math" panose="02040503050406030204" pitchFamily="18" charset="0"/>
                      </a:rPr>
                      <m:t>=</m:t>
                    </m:r>
                    <m:r>
                      <a:rPr lang="fi-FI" sz="1200" b="0" i="1" smtClean="0">
                        <a:latin typeface="Cambria Math" panose="02040503050406030204" pitchFamily="18" charset="0"/>
                      </a:rPr>
                      <m:t>𝑜𝑏𝑗𝑒𝑐𝑡</m:t>
                    </m:r>
                    <m:r>
                      <a:rPr lang="fi-FI" sz="1200" b="0" i="1" smtClean="0">
                        <a:latin typeface="Cambria Math" panose="02040503050406030204" pitchFamily="18" charset="0"/>
                      </a:rPr>
                      <m:t> </m:t>
                    </m:r>
                    <m:r>
                      <a:rPr lang="fi-FI" sz="1200" b="0" i="1" smtClean="0">
                        <a:latin typeface="Cambria Math" panose="02040503050406030204" pitchFamily="18" charset="0"/>
                      </a:rPr>
                      <m:t>𝑤𝑜𝑟𝑙𝑑</m:t>
                    </m:r>
                    <m:r>
                      <a:rPr lang="fi-FI" sz="1200" b="0" i="1" smtClean="0">
                        <a:latin typeface="Cambria Math" panose="02040503050406030204" pitchFamily="18" charset="0"/>
                      </a:rPr>
                      <m:t> </m:t>
                    </m:r>
                    <m:r>
                      <a:rPr lang="fi-FI" sz="1200" b="0" i="1" smtClean="0">
                        <a:latin typeface="Cambria Math" panose="02040503050406030204" pitchFamily="18" charset="0"/>
                      </a:rPr>
                      <m:t>𝑥</m:t>
                    </m:r>
                    <m:r>
                      <a:rPr lang="fi-FI" sz="1200" b="0" i="1" smtClean="0">
                        <a:latin typeface="Cambria Math" panose="02040503050406030204" pitchFamily="18" charset="0"/>
                      </a:rPr>
                      <m:t> </m:t>
                    </m:r>
                    <m:r>
                      <a:rPr lang="fi-FI" sz="1200" b="0" i="1" smtClean="0">
                        <a:latin typeface="Cambria Math" panose="02040503050406030204" pitchFamily="18" charset="0"/>
                      </a:rPr>
                      <m:t>𝑐𝑜𝑜𝑟𝑑𝑖𝑛𝑎𝑡𝑒</m:t>
                    </m:r>
                    <m:r>
                      <a:rPr lang="fi-FI" sz="1200" b="0" i="1" smtClean="0">
                        <a:latin typeface="Cambria Math" panose="02040503050406030204" pitchFamily="18" charset="0"/>
                      </a:rPr>
                      <m:t> </m:t>
                    </m:r>
                    <m:d>
                      <m:dPr>
                        <m:ctrlPr>
                          <a:rPr lang="fi-FI" sz="1200" b="0" i="1" smtClean="0">
                            <a:latin typeface="Cambria Math" panose="02040503050406030204" pitchFamily="18" charset="0"/>
                          </a:rPr>
                        </m:ctrlPr>
                      </m:dPr>
                      <m:e>
                        <m:r>
                          <a:rPr lang="fi-FI" sz="1200" b="0" i="1" smtClean="0">
                            <a:latin typeface="Cambria Math" panose="02040503050406030204" pitchFamily="18" charset="0"/>
                          </a:rPr>
                          <m:t>𝑚</m:t>
                        </m:r>
                      </m:e>
                    </m:d>
                  </m:oMath>
                </a14:m>
                <a:endParaRPr lang="fi-FI" sz="1200" b="0" i="1" dirty="0"/>
              </a:p>
              <a:p>
                <a:r>
                  <a:rPr lang="en-GB" sz="1200" i="1" dirty="0" err="1"/>
                  <a:t>z</a:t>
                </a:r>
                <a:r>
                  <a:rPr lang="en-GB" sz="1200" i="1" baseline="-25000" dirty="0" err="1"/>
                  <a:t>w</a:t>
                </a:r>
                <a14:m>
                  <m:oMath xmlns:m="http://schemas.openxmlformats.org/officeDocument/2006/math">
                    <m:r>
                      <a:rPr lang="en-GB" sz="1200" i="1">
                        <a:latin typeface="Cambria Math" panose="02040503050406030204" pitchFamily="18" charset="0"/>
                      </a:rPr>
                      <m:t>=</m:t>
                    </m:r>
                    <m:r>
                      <a:rPr lang="fi-FI" sz="1200" i="1">
                        <a:latin typeface="Cambria Math" panose="02040503050406030204" pitchFamily="18" charset="0"/>
                      </a:rPr>
                      <m:t>𝑜𝑏𝑗𝑒𝑐𝑡</m:t>
                    </m:r>
                    <m:r>
                      <a:rPr lang="fi-FI" sz="1200" i="1">
                        <a:latin typeface="Cambria Math" panose="02040503050406030204" pitchFamily="18" charset="0"/>
                      </a:rPr>
                      <m:t> </m:t>
                    </m:r>
                    <m:r>
                      <a:rPr lang="fi-FI" sz="1200" i="1">
                        <a:latin typeface="Cambria Math" panose="02040503050406030204" pitchFamily="18" charset="0"/>
                      </a:rPr>
                      <m:t>𝑤𝑜𝑟𝑙𝑑</m:t>
                    </m:r>
                    <m:r>
                      <a:rPr lang="fi-FI" sz="1200" i="1">
                        <a:latin typeface="Cambria Math" panose="02040503050406030204" pitchFamily="18" charset="0"/>
                      </a:rPr>
                      <m:t> </m:t>
                    </m:r>
                    <m:r>
                      <a:rPr lang="fi-FI" sz="1200" b="0" i="1" smtClean="0">
                        <a:latin typeface="Cambria Math" panose="02040503050406030204" pitchFamily="18" charset="0"/>
                      </a:rPr>
                      <m:t>𝑧</m:t>
                    </m:r>
                    <m:r>
                      <a:rPr lang="fi-FI" sz="1200" i="1">
                        <a:latin typeface="Cambria Math" panose="02040503050406030204" pitchFamily="18" charset="0"/>
                      </a:rPr>
                      <m:t> </m:t>
                    </m:r>
                    <m:r>
                      <a:rPr lang="fi-FI" sz="1200" i="1">
                        <a:latin typeface="Cambria Math" panose="02040503050406030204" pitchFamily="18" charset="0"/>
                      </a:rPr>
                      <m:t>𝑐𝑜𝑜𝑟𝑑𝑖𝑛𝑎𝑡𝑒</m:t>
                    </m:r>
                    <m:d>
                      <m:dPr>
                        <m:ctrlPr>
                          <a:rPr lang="fi-FI" sz="1200" i="1">
                            <a:latin typeface="Cambria Math" panose="02040503050406030204" pitchFamily="18" charset="0"/>
                          </a:rPr>
                        </m:ctrlPr>
                      </m:dPr>
                      <m:e>
                        <m:r>
                          <a:rPr lang="fi-FI" sz="1200" i="1">
                            <a:latin typeface="Cambria Math" panose="02040503050406030204" pitchFamily="18" charset="0"/>
                          </a:rPr>
                          <m:t>𝑚</m:t>
                        </m:r>
                      </m:e>
                    </m:d>
                  </m:oMath>
                </a14:m>
                <a:endParaRPr lang="fi-FI" sz="1200" i="1" dirty="0"/>
              </a:p>
              <a:p>
                <a:r>
                  <a:rPr lang="en-GB" sz="1200" i="1" dirty="0"/>
                  <a:t>x</a:t>
                </a:r>
                <a:r>
                  <a:rPr lang="en-GB" sz="1200" i="1" baseline="-25000" dirty="0"/>
                  <a:t>i</a:t>
                </a:r>
                <a14:m>
                  <m:oMath xmlns:m="http://schemas.openxmlformats.org/officeDocument/2006/math">
                    <m:r>
                      <a:rPr lang="en-GB" sz="1200" i="1">
                        <a:latin typeface="Cambria Math" panose="02040503050406030204" pitchFamily="18" charset="0"/>
                      </a:rPr>
                      <m:t>=</m:t>
                    </m:r>
                    <m:r>
                      <a:rPr lang="fi-FI" sz="1200" i="1">
                        <a:latin typeface="Cambria Math" panose="02040503050406030204" pitchFamily="18" charset="0"/>
                      </a:rPr>
                      <m:t>𝑜𝑏𝑗𝑒𝑐𝑡</m:t>
                    </m:r>
                    <m:r>
                      <a:rPr lang="fi-FI" sz="1200" i="1">
                        <a:latin typeface="Cambria Math" panose="02040503050406030204" pitchFamily="18" charset="0"/>
                      </a:rPr>
                      <m:t> </m:t>
                    </m:r>
                    <m:r>
                      <a:rPr lang="fi-FI" sz="1200" b="0" i="1" smtClean="0">
                        <a:latin typeface="Cambria Math" panose="02040503050406030204" pitchFamily="18" charset="0"/>
                      </a:rPr>
                      <m:t>𝑖𝑚𝑎𝑔𝑒</m:t>
                    </m:r>
                    <m:r>
                      <a:rPr lang="fi-FI" sz="1200" i="1">
                        <a:latin typeface="Cambria Math" panose="02040503050406030204" pitchFamily="18" charset="0"/>
                      </a:rPr>
                      <m:t> </m:t>
                    </m:r>
                    <m:r>
                      <a:rPr lang="fi-FI" sz="1200" i="1">
                        <a:latin typeface="Cambria Math" panose="02040503050406030204" pitchFamily="18" charset="0"/>
                      </a:rPr>
                      <m:t>𝑥</m:t>
                    </m:r>
                    <m:r>
                      <a:rPr lang="fi-FI" sz="1200" i="1">
                        <a:latin typeface="Cambria Math" panose="02040503050406030204" pitchFamily="18" charset="0"/>
                      </a:rPr>
                      <m:t> </m:t>
                    </m:r>
                    <m:r>
                      <a:rPr lang="fi-FI" sz="1200" i="1">
                        <a:latin typeface="Cambria Math" panose="02040503050406030204" pitchFamily="18" charset="0"/>
                      </a:rPr>
                      <m:t>𝑐𝑜𝑜𝑟𝑑𝑖𝑛𝑎𝑡𝑒</m:t>
                    </m:r>
                    <m:r>
                      <a:rPr lang="fi-FI" sz="1200" i="1">
                        <a:latin typeface="Cambria Math" panose="02040503050406030204" pitchFamily="18" charset="0"/>
                      </a:rPr>
                      <m:t> </m:t>
                    </m:r>
                    <m:d>
                      <m:dPr>
                        <m:ctrlPr>
                          <a:rPr lang="fi-FI" sz="1200" i="1">
                            <a:latin typeface="Cambria Math" panose="02040503050406030204" pitchFamily="18" charset="0"/>
                          </a:rPr>
                        </m:ctrlPr>
                      </m:dPr>
                      <m:e>
                        <m:r>
                          <a:rPr lang="fi-FI" sz="1200" b="0" i="1" smtClean="0">
                            <a:latin typeface="Cambria Math" panose="02040503050406030204" pitchFamily="18" charset="0"/>
                          </a:rPr>
                          <m:t>𝑝𝑖𝑥𝑒𝑙</m:t>
                        </m:r>
                      </m:e>
                    </m:d>
                  </m:oMath>
                </a14:m>
                <a:endParaRPr lang="fi-FI" sz="1200" i="1" dirty="0"/>
              </a:p>
              <a:p>
                <a:r>
                  <a:rPr lang="en-GB" sz="1200" i="1" dirty="0" err="1"/>
                  <a:t>y</a:t>
                </a:r>
                <a:r>
                  <a:rPr lang="en-GB" sz="1200" i="1" baseline="-25000" dirty="0" err="1"/>
                  <a:t>i</a:t>
                </a:r>
                <a14:m>
                  <m:oMath xmlns:m="http://schemas.openxmlformats.org/officeDocument/2006/math">
                    <m:r>
                      <a:rPr lang="en-GB" sz="1200" i="1">
                        <a:latin typeface="Cambria Math" panose="02040503050406030204" pitchFamily="18" charset="0"/>
                      </a:rPr>
                      <m:t>=</m:t>
                    </m:r>
                    <m:r>
                      <a:rPr lang="fi-FI" sz="1200" i="1">
                        <a:latin typeface="Cambria Math" panose="02040503050406030204" pitchFamily="18" charset="0"/>
                      </a:rPr>
                      <m:t>𝑜𝑏𝑗𝑒𝑐𝑡</m:t>
                    </m:r>
                    <m:r>
                      <a:rPr lang="fi-FI" sz="1200" i="1">
                        <a:latin typeface="Cambria Math" panose="02040503050406030204" pitchFamily="18" charset="0"/>
                      </a:rPr>
                      <m:t> </m:t>
                    </m:r>
                    <m:r>
                      <a:rPr lang="fi-FI" sz="1200" b="0" i="1" smtClean="0">
                        <a:latin typeface="Cambria Math" panose="02040503050406030204" pitchFamily="18" charset="0"/>
                      </a:rPr>
                      <m:t>𝑖𝑚𝑎𝑔𝑒</m:t>
                    </m:r>
                    <m:r>
                      <a:rPr lang="fi-FI" sz="1200" i="1">
                        <a:latin typeface="Cambria Math" panose="02040503050406030204" pitchFamily="18" charset="0"/>
                      </a:rPr>
                      <m:t> </m:t>
                    </m:r>
                    <m:r>
                      <a:rPr lang="fi-FI" sz="1200" b="0" i="1" smtClean="0">
                        <a:latin typeface="Cambria Math" panose="02040503050406030204" pitchFamily="18" charset="0"/>
                      </a:rPr>
                      <m:t>𝑦</m:t>
                    </m:r>
                    <m:r>
                      <a:rPr lang="fi-FI" sz="1200" i="1">
                        <a:latin typeface="Cambria Math" panose="02040503050406030204" pitchFamily="18" charset="0"/>
                      </a:rPr>
                      <m:t> </m:t>
                    </m:r>
                    <m:r>
                      <a:rPr lang="fi-FI" sz="1200" i="1">
                        <a:latin typeface="Cambria Math" panose="02040503050406030204" pitchFamily="18" charset="0"/>
                      </a:rPr>
                      <m:t>𝑐𝑜𝑜𝑟𝑑𝑖𝑛𝑎𝑡𝑒</m:t>
                    </m:r>
                    <m:r>
                      <a:rPr lang="fi-FI" sz="1200" b="0" i="1" smtClean="0">
                        <a:latin typeface="Cambria Math" panose="02040503050406030204" pitchFamily="18" charset="0"/>
                      </a:rPr>
                      <m:t> (</m:t>
                    </m:r>
                    <m:r>
                      <a:rPr lang="fi-FI" sz="1200" b="0" i="1" smtClean="0">
                        <a:latin typeface="Cambria Math" panose="02040503050406030204" pitchFamily="18" charset="0"/>
                      </a:rPr>
                      <m:t>𝑝𝑖𝑥𝑒𝑙</m:t>
                    </m:r>
                    <m:r>
                      <a:rPr lang="fi-FI" sz="1200" b="0" i="1" smtClean="0">
                        <a:latin typeface="Cambria Math" panose="02040503050406030204" pitchFamily="18" charset="0"/>
                      </a:rPr>
                      <m:t>)</m:t>
                    </m:r>
                  </m:oMath>
                </a14:m>
                <a:endParaRPr lang="fi-FI" sz="1200" i="1" dirty="0"/>
              </a:p>
              <a:p>
                <a:r>
                  <a:rPr lang="fi-FI" sz="1200" i="1" dirty="0" err="1"/>
                  <a:t>h</a:t>
                </a:r>
                <a:r>
                  <a:rPr lang="fi-FI" sz="1200" i="1" baseline="-25000" dirty="0" err="1"/>
                  <a:t>w</a:t>
                </a:r>
                <a:r>
                  <a:rPr lang="fi-FI" sz="1200" i="1" dirty="0"/>
                  <a:t>= image </a:t>
                </a:r>
                <a:r>
                  <a:rPr lang="fi-FI" sz="1200" i="1" dirty="0" err="1"/>
                  <a:t>area</a:t>
                </a:r>
                <a:r>
                  <a:rPr lang="fi-FI" sz="1200" i="1" dirty="0"/>
                  <a:t> </a:t>
                </a:r>
                <a:r>
                  <a:rPr lang="fi-FI" sz="1200" i="1" dirty="0" err="1"/>
                  <a:t>world</a:t>
                </a:r>
                <a:r>
                  <a:rPr lang="fi-FI" sz="1200" i="1" dirty="0"/>
                  <a:t> </a:t>
                </a:r>
                <a:r>
                  <a:rPr lang="fi-FI" sz="1200" i="1" dirty="0" err="1"/>
                  <a:t>height</a:t>
                </a:r>
                <a:r>
                  <a:rPr lang="fi-FI" sz="1200" i="1" dirty="0"/>
                  <a:t> (m)</a:t>
                </a:r>
              </a:p>
              <a:p>
                <a:r>
                  <a:rPr lang="fi-FI" sz="1200" i="1" dirty="0"/>
                  <a:t>h</a:t>
                </a:r>
                <a:r>
                  <a:rPr lang="fi-FI" sz="1200" i="1" baseline="-25000" dirty="0"/>
                  <a:t>i</a:t>
                </a:r>
                <a:r>
                  <a:rPr lang="fi-FI" sz="1200" i="1" dirty="0"/>
                  <a:t> = image </a:t>
                </a:r>
                <a:r>
                  <a:rPr lang="fi-FI" sz="1200" i="1" dirty="0" err="1"/>
                  <a:t>area</a:t>
                </a:r>
                <a:r>
                  <a:rPr lang="fi-FI" sz="1200" i="1" dirty="0"/>
                  <a:t> image </a:t>
                </a:r>
                <a:r>
                  <a:rPr lang="fi-FI" sz="1200" i="1" dirty="0" err="1"/>
                  <a:t>height</a:t>
                </a:r>
                <a:r>
                  <a:rPr lang="fi-FI" sz="1200" i="1" dirty="0"/>
                  <a:t> (</a:t>
                </a:r>
                <a:r>
                  <a:rPr lang="fi-FI" sz="1200" i="1" dirty="0" err="1"/>
                  <a:t>pixels</a:t>
                </a:r>
                <a:r>
                  <a:rPr lang="fi-FI" sz="1200" i="1" dirty="0"/>
                  <a:t>)</a:t>
                </a:r>
              </a:p>
              <a:p>
                <a:r>
                  <a:rPr lang="fi-FI" sz="1200" i="1" dirty="0" err="1"/>
                  <a:t>w</a:t>
                </a:r>
                <a:r>
                  <a:rPr lang="fi-FI" sz="1200" i="1" baseline="-25000" dirty="0" err="1"/>
                  <a:t>w</a:t>
                </a:r>
                <a:r>
                  <a:rPr lang="fi-FI" sz="1200" i="1" dirty="0"/>
                  <a:t>= image </a:t>
                </a:r>
                <a:r>
                  <a:rPr lang="fi-FI" sz="1200" i="1" dirty="0" err="1"/>
                  <a:t>area</a:t>
                </a:r>
                <a:r>
                  <a:rPr lang="fi-FI" sz="1200" i="1" dirty="0"/>
                  <a:t> </a:t>
                </a:r>
                <a:r>
                  <a:rPr lang="fi-FI" sz="1200" i="1" dirty="0" err="1"/>
                  <a:t>world</a:t>
                </a:r>
                <a:r>
                  <a:rPr lang="fi-FI" sz="1200" i="1" dirty="0"/>
                  <a:t> </a:t>
                </a:r>
                <a:r>
                  <a:rPr lang="fi-FI" sz="1200" i="1" dirty="0" err="1"/>
                  <a:t>width</a:t>
                </a:r>
                <a:r>
                  <a:rPr lang="fi-FI" sz="1200" i="1" dirty="0"/>
                  <a:t> (m)</a:t>
                </a:r>
              </a:p>
              <a:p>
                <a:r>
                  <a:rPr lang="fi-FI" sz="1200" i="1" dirty="0" err="1"/>
                  <a:t>w</a:t>
                </a:r>
                <a:r>
                  <a:rPr lang="fi-FI" sz="1200" i="1" baseline="-25000" dirty="0" err="1"/>
                  <a:t>i</a:t>
                </a:r>
                <a:r>
                  <a:rPr lang="fi-FI" sz="1200" i="1" dirty="0"/>
                  <a:t> = image </a:t>
                </a:r>
                <a:r>
                  <a:rPr lang="fi-FI" sz="1200" i="1" dirty="0" err="1"/>
                  <a:t>area</a:t>
                </a:r>
                <a:r>
                  <a:rPr lang="fi-FI" sz="1200" i="1" dirty="0"/>
                  <a:t> image </a:t>
                </a:r>
                <a:r>
                  <a:rPr lang="fi-FI" sz="1200" i="1" dirty="0" err="1"/>
                  <a:t>width</a:t>
                </a:r>
                <a:r>
                  <a:rPr lang="fi-FI" sz="1200" i="1" dirty="0"/>
                  <a:t> (</a:t>
                </a:r>
                <a:r>
                  <a:rPr lang="fi-FI" sz="1200" i="1" dirty="0" err="1"/>
                  <a:t>pixels</a:t>
                </a:r>
                <a:r>
                  <a:rPr lang="fi-FI" sz="1200" i="1" dirty="0"/>
                  <a:t>)</a:t>
                </a:r>
              </a:p>
            </p:txBody>
          </p:sp>
        </mc:Choice>
        <mc:Fallback xmlns="">
          <p:sp>
            <p:nvSpPr>
              <p:cNvPr id="34" name="Tekstiruutu 33">
                <a:extLst>
                  <a:ext uri="{FF2B5EF4-FFF2-40B4-BE49-F238E27FC236}">
                    <a16:creationId xmlns:a16="http://schemas.microsoft.com/office/drawing/2014/main" id="{B0E1292E-57FD-4787-921D-F934B7AAFF49}"/>
                  </a:ext>
                </a:extLst>
              </p:cNvPr>
              <p:cNvSpPr txBox="1">
                <a:spLocks noRot="1" noChangeAspect="1" noMove="1" noResize="1" noEditPoints="1" noAdjustHandles="1" noChangeArrowheads="1" noChangeShapeType="1" noTextEdit="1"/>
              </p:cNvSpPr>
              <p:nvPr/>
            </p:nvSpPr>
            <p:spPr>
              <a:xfrm>
                <a:off x="5382684" y="4822496"/>
                <a:ext cx="2627258" cy="1477328"/>
              </a:xfrm>
              <a:prstGeom prst="rect">
                <a:avLst/>
              </a:prstGeom>
              <a:blipFill>
                <a:blip r:embed="rId2"/>
                <a:stretch>
                  <a:fillRect l="-3712" t="-3306" b="-5785"/>
                </a:stretch>
              </a:blipFill>
              <a:ln>
                <a:no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9" name="Tekstiruutu 38">
                <a:extLst>
                  <a:ext uri="{FF2B5EF4-FFF2-40B4-BE49-F238E27FC236}">
                    <a16:creationId xmlns:a16="http://schemas.microsoft.com/office/drawing/2014/main" id="{E71A3BD4-3BB5-4D6B-ABA5-D22DEE205F8D}"/>
                  </a:ext>
                </a:extLst>
              </p:cNvPr>
              <p:cNvSpPr txBox="1"/>
              <p:nvPr/>
            </p:nvSpPr>
            <p:spPr>
              <a:xfrm>
                <a:off x="8240199" y="4681147"/>
                <a:ext cx="3548472" cy="491288"/>
              </a:xfrm>
              <a:prstGeom prst="rect">
                <a:avLst/>
              </a:prstGeom>
              <a:noFill/>
            </p:spPr>
            <p:txBody>
              <a:bodyPr wrap="none" rtlCol="0">
                <a:spAutoFit/>
              </a:bodyPr>
              <a:lstStyle/>
              <a:p>
                <a:r>
                  <a:rPr lang="fi-FI" dirty="0"/>
                  <a:t>(x</a:t>
                </a:r>
                <a:r>
                  <a:rPr lang="fi-FI" baseline="-25000" dirty="0"/>
                  <a:t>i</a:t>
                </a:r>
                <a:r>
                  <a:rPr lang="fi-FI" dirty="0"/>
                  <a:t>, y</a:t>
                </a:r>
                <a:r>
                  <a:rPr lang="fi-FI" baseline="-25000" dirty="0"/>
                  <a:t>i</a:t>
                </a:r>
                <a:r>
                  <a:rPr lang="fi-FI" dirty="0"/>
                  <a:t>) = (</a:t>
                </a:r>
                <a:r>
                  <a:rPr lang="en-GB" dirty="0"/>
                  <a:t> </a:t>
                </a:r>
                <a14:m>
                  <m:oMath xmlns:m="http://schemas.openxmlformats.org/officeDocument/2006/math">
                    <m:f>
                      <m:fPr>
                        <m:ctrlPr>
                          <a:rPr lang="en-GB" i="1">
                            <a:latin typeface="Cambria Math" panose="02040503050406030204" pitchFamily="18" charset="0"/>
                          </a:rPr>
                        </m:ctrlPr>
                      </m:fPr>
                      <m:num>
                        <m:sSub>
                          <m:sSubPr>
                            <m:ctrlPr>
                              <a:rPr lang="en-GB" i="1">
                                <a:latin typeface="Cambria Math" panose="02040503050406030204" pitchFamily="18" charset="0"/>
                              </a:rPr>
                            </m:ctrlPr>
                          </m:sSubPr>
                          <m:e>
                            <m:r>
                              <a:rPr lang="fi-FI" b="0" i="1" smtClean="0">
                                <a:latin typeface="Cambria Math" panose="02040503050406030204" pitchFamily="18" charset="0"/>
                              </a:rPr>
                              <m:t>𝑤</m:t>
                            </m:r>
                          </m:e>
                          <m:sub>
                            <m:r>
                              <a:rPr lang="fi-FI" b="0" i="1" smtClean="0">
                                <a:latin typeface="Cambria Math" panose="02040503050406030204" pitchFamily="18" charset="0"/>
                              </a:rPr>
                              <m:t>𝑖</m:t>
                            </m:r>
                          </m:sub>
                        </m:sSub>
                      </m:num>
                      <m:den>
                        <m:r>
                          <a:rPr lang="fi-FI" b="0" i="1" smtClean="0">
                            <a:latin typeface="Cambria Math" panose="02040503050406030204" pitchFamily="18" charset="0"/>
                          </a:rPr>
                          <m:t>2</m:t>
                        </m:r>
                      </m:den>
                    </m:f>
                    <m:r>
                      <a:rPr lang="fi-FI" b="0" i="1" smtClean="0">
                        <a:latin typeface="Cambria Math" panose="02040503050406030204" pitchFamily="18" charset="0"/>
                      </a:rPr>
                      <m:t>+</m:t>
                    </m:r>
                    <m:r>
                      <a:rPr lang="fi-FI" b="0" i="1" smtClean="0">
                        <a:latin typeface="Cambria Math" panose="02040503050406030204" pitchFamily="18" charset="0"/>
                      </a:rPr>
                      <m:t>𝑥</m:t>
                    </m:r>
                  </m:oMath>
                </a14:m>
                <a:r>
                  <a:rPr lang="fi-FI" baseline="-25000" dirty="0"/>
                  <a:t>w</a:t>
                </a:r>
                <a:r>
                  <a:rPr lang="fi-FI" dirty="0"/>
                  <a:t>*</a:t>
                </a:r>
                <a:r>
                  <a:rPr lang="en-GB" dirty="0"/>
                  <a:t> </a:t>
                </a:r>
                <a14:m>
                  <m:oMath xmlns:m="http://schemas.openxmlformats.org/officeDocument/2006/math">
                    <m:f>
                      <m:fPr>
                        <m:ctrlPr>
                          <a:rPr lang="en-GB" i="1">
                            <a:latin typeface="Cambria Math" panose="02040503050406030204" pitchFamily="18" charset="0"/>
                          </a:rPr>
                        </m:ctrlPr>
                      </m:fPr>
                      <m:num>
                        <m:sSub>
                          <m:sSubPr>
                            <m:ctrlPr>
                              <a:rPr lang="en-GB" i="1">
                                <a:latin typeface="Cambria Math" panose="02040503050406030204" pitchFamily="18" charset="0"/>
                              </a:rPr>
                            </m:ctrlPr>
                          </m:sSubPr>
                          <m:e>
                            <m:r>
                              <a:rPr lang="fi-FI" b="0" i="1" smtClean="0">
                                <a:latin typeface="Cambria Math" panose="02040503050406030204" pitchFamily="18" charset="0"/>
                              </a:rPr>
                              <m:t>𝑤</m:t>
                            </m:r>
                          </m:e>
                          <m:sub>
                            <m:r>
                              <a:rPr lang="fi-FI" b="0" i="1" smtClean="0">
                                <a:latin typeface="Cambria Math" panose="02040503050406030204" pitchFamily="18" charset="0"/>
                              </a:rPr>
                              <m:t>𝑖</m:t>
                            </m:r>
                          </m:sub>
                        </m:sSub>
                      </m:num>
                      <m:den>
                        <m:r>
                          <a:rPr lang="fi-FI" b="0" i="1" smtClean="0">
                            <a:latin typeface="Cambria Math" panose="02040503050406030204" pitchFamily="18" charset="0"/>
                          </a:rPr>
                          <m:t>𝑤</m:t>
                        </m:r>
                        <m:r>
                          <a:rPr lang="fi-FI" b="0" i="1" baseline="-25000" smtClean="0">
                            <a:latin typeface="Cambria Math" panose="02040503050406030204" pitchFamily="18" charset="0"/>
                          </a:rPr>
                          <m:t>𝑤</m:t>
                        </m:r>
                      </m:den>
                    </m:f>
                  </m:oMath>
                </a14:m>
                <a:r>
                  <a:rPr lang="fi-FI" dirty="0"/>
                  <a:t>,    </a:t>
                </a:r>
                <a14:m>
                  <m:oMath xmlns:m="http://schemas.openxmlformats.org/officeDocument/2006/math">
                    <m:f>
                      <m:fPr>
                        <m:ctrlPr>
                          <a:rPr lang="en-GB" i="1">
                            <a:latin typeface="Cambria Math" panose="02040503050406030204" pitchFamily="18" charset="0"/>
                          </a:rPr>
                        </m:ctrlPr>
                      </m:fPr>
                      <m:num>
                        <m:sSub>
                          <m:sSubPr>
                            <m:ctrlPr>
                              <a:rPr lang="en-GB" i="1">
                                <a:latin typeface="Cambria Math" panose="02040503050406030204" pitchFamily="18" charset="0"/>
                              </a:rPr>
                            </m:ctrlPr>
                          </m:sSubPr>
                          <m:e>
                            <m:r>
                              <a:rPr lang="fi-FI" b="0" i="1" smtClean="0">
                                <a:latin typeface="Cambria Math" panose="02040503050406030204" pitchFamily="18" charset="0"/>
                              </a:rPr>
                              <m:t>h</m:t>
                            </m:r>
                          </m:e>
                          <m:sub>
                            <m:r>
                              <a:rPr lang="fi-FI" b="0" i="1" smtClean="0">
                                <a:latin typeface="Cambria Math" panose="02040503050406030204" pitchFamily="18" charset="0"/>
                              </a:rPr>
                              <m:t>𝑖</m:t>
                            </m:r>
                          </m:sub>
                        </m:sSub>
                      </m:num>
                      <m:den>
                        <m:r>
                          <a:rPr lang="fi-FI" i="1">
                            <a:latin typeface="Cambria Math" panose="02040503050406030204" pitchFamily="18" charset="0"/>
                          </a:rPr>
                          <m:t>2</m:t>
                        </m:r>
                      </m:den>
                    </m:f>
                    <m:r>
                      <a:rPr lang="fi-FI" b="0" i="1" smtClean="0">
                        <a:latin typeface="Cambria Math" panose="02040503050406030204" pitchFamily="18" charset="0"/>
                      </a:rPr>
                      <m:t>+</m:t>
                    </m:r>
                    <m:r>
                      <a:rPr lang="fi-FI" b="0" i="1" smtClean="0">
                        <a:latin typeface="Cambria Math" panose="02040503050406030204" pitchFamily="18" charset="0"/>
                      </a:rPr>
                      <m:t>𝑧𝑤</m:t>
                    </m:r>
                  </m:oMath>
                </a14:m>
                <a:r>
                  <a:rPr lang="fi-FI" dirty="0"/>
                  <a:t>*</a:t>
                </a:r>
                <a:r>
                  <a:rPr lang="en-GB" dirty="0"/>
                  <a:t> </a:t>
                </a:r>
                <a14:m>
                  <m:oMath xmlns:m="http://schemas.openxmlformats.org/officeDocument/2006/math">
                    <m:f>
                      <m:fPr>
                        <m:ctrlPr>
                          <a:rPr lang="en-GB" i="1">
                            <a:latin typeface="Cambria Math" panose="02040503050406030204" pitchFamily="18" charset="0"/>
                          </a:rPr>
                        </m:ctrlPr>
                      </m:fPr>
                      <m:num>
                        <m:r>
                          <a:rPr lang="fi-FI" b="0" i="1" smtClean="0">
                            <a:latin typeface="Cambria Math" panose="02040503050406030204" pitchFamily="18" charset="0"/>
                          </a:rPr>
                          <m:t>h</m:t>
                        </m:r>
                        <m:r>
                          <a:rPr lang="fi-FI" b="0" i="1" baseline="-25000" smtClean="0">
                            <a:latin typeface="Cambria Math" panose="02040503050406030204" pitchFamily="18" charset="0"/>
                          </a:rPr>
                          <m:t>𝑖</m:t>
                        </m:r>
                      </m:num>
                      <m:den>
                        <m:r>
                          <a:rPr lang="fi-FI" b="0" i="1" smtClean="0">
                            <a:latin typeface="Cambria Math" panose="02040503050406030204" pitchFamily="18" charset="0"/>
                          </a:rPr>
                          <m:t>h</m:t>
                        </m:r>
                        <m:r>
                          <a:rPr lang="fi-FI" b="0" i="1" baseline="-25000" smtClean="0">
                            <a:latin typeface="Cambria Math" panose="02040503050406030204" pitchFamily="18" charset="0"/>
                          </a:rPr>
                          <m:t>𝑤</m:t>
                        </m:r>
                      </m:den>
                    </m:f>
                  </m:oMath>
                </a14:m>
                <a:r>
                  <a:rPr lang="fi-FI" dirty="0"/>
                  <a:t>)</a:t>
                </a:r>
                <a:endParaRPr lang="en-GB" dirty="0"/>
              </a:p>
            </p:txBody>
          </p:sp>
        </mc:Choice>
        <mc:Fallback xmlns="">
          <p:sp>
            <p:nvSpPr>
              <p:cNvPr id="39" name="Tekstiruutu 38">
                <a:extLst>
                  <a:ext uri="{FF2B5EF4-FFF2-40B4-BE49-F238E27FC236}">
                    <a16:creationId xmlns:a16="http://schemas.microsoft.com/office/drawing/2014/main" id="{E71A3BD4-3BB5-4D6B-ABA5-D22DEE205F8D}"/>
                  </a:ext>
                </a:extLst>
              </p:cNvPr>
              <p:cNvSpPr txBox="1">
                <a:spLocks noRot="1" noChangeAspect="1" noMove="1" noResize="1" noEditPoints="1" noAdjustHandles="1" noChangeArrowheads="1" noChangeShapeType="1" noTextEdit="1"/>
              </p:cNvSpPr>
              <p:nvPr/>
            </p:nvSpPr>
            <p:spPr>
              <a:xfrm>
                <a:off x="8240199" y="4681147"/>
                <a:ext cx="3548472" cy="491288"/>
              </a:xfrm>
              <a:prstGeom prst="rect">
                <a:avLst/>
              </a:prstGeom>
              <a:blipFill>
                <a:blip r:embed="rId3"/>
                <a:stretch>
                  <a:fillRect l="-1546" r="-515" b="-875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0" name="Tekstiruutu 39">
                <a:extLst>
                  <a:ext uri="{FF2B5EF4-FFF2-40B4-BE49-F238E27FC236}">
                    <a16:creationId xmlns:a16="http://schemas.microsoft.com/office/drawing/2014/main" id="{CDA7925E-E983-4BBD-9F7B-04BAC0122EA6}"/>
                  </a:ext>
                </a:extLst>
              </p:cNvPr>
              <p:cNvSpPr txBox="1"/>
              <p:nvPr/>
            </p:nvSpPr>
            <p:spPr>
              <a:xfrm>
                <a:off x="8240199" y="5253355"/>
                <a:ext cx="2959400" cy="491288"/>
              </a:xfrm>
              <a:prstGeom prst="rect">
                <a:avLst/>
              </a:prstGeom>
              <a:noFill/>
            </p:spPr>
            <p:txBody>
              <a:bodyPr wrap="none" rtlCol="0">
                <a:spAutoFit/>
              </a:bodyPr>
              <a:lstStyle/>
              <a:p>
                <a14:m>
                  <m:oMath xmlns:m="http://schemas.openxmlformats.org/officeDocument/2006/math">
                    <m:f>
                      <m:fPr>
                        <m:ctrlPr>
                          <a:rPr lang="en-GB" i="1">
                            <a:latin typeface="Cambria Math" panose="02040503050406030204" pitchFamily="18" charset="0"/>
                          </a:rPr>
                        </m:ctrlPr>
                      </m:fPr>
                      <m:num>
                        <m:sSub>
                          <m:sSubPr>
                            <m:ctrlPr>
                              <a:rPr lang="en-GB" i="1">
                                <a:latin typeface="Cambria Math" panose="02040503050406030204" pitchFamily="18" charset="0"/>
                              </a:rPr>
                            </m:ctrlPr>
                          </m:sSubPr>
                          <m:e>
                            <m:r>
                              <a:rPr lang="fi-FI" b="0" i="1" smtClean="0">
                                <a:latin typeface="Cambria Math" panose="02040503050406030204" pitchFamily="18" charset="0"/>
                              </a:rPr>
                              <m:t>𝑤</m:t>
                            </m:r>
                          </m:e>
                          <m:sub>
                            <m:r>
                              <a:rPr lang="fi-FI" b="0" i="1" smtClean="0">
                                <a:latin typeface="Cambria Math" panose="02040503050406030204" pitchFamily="18" charset="0"/>
                              </a:rPr>
                              <m:t>𝑖</m:t>
                            </m:r>
                          </m:sub>
                        </m:sSub>
                      </m:num>
                      <m:den>
                        <m:r>
                          <a:rPr lang="fi-FI" b="0" i="1" smtClean="0">
                            <a:latin typeface="Cambria Math" panose="02040503050406030204" pitchFamily="18" charset="0"/>
                          </a:rPr>
                          <m:t>𝑤</m:t>
                        </m:r>
                        <m:r>
                          <a:rPr lang="fi-FI" b="0" i="1" baseline="-25000" smtClean="0">
                            <a:latin typeface="Cambria Math" panose="02040503050406030204" pitchFamily="18" charset="0"/>
                          </a:rPr>
                          <m:t>𝑤</m:t>
                        </m:r>
                      </m:den>
                    </m:f>
                  </m:oMath>
                </a14:m>
                <a:r>
                  <a:rPr lang="en-GB" dirty="0"/>
                  <a:t> = </a:t>
                </a:r>
                <a14:m>
                  <m:oMath xmlns:m="http://schemas.openxmlformats.org/officeDocument/2006/math">
                    <m:f>
                      <m:fPr>
                        <m:ctrlPr>
                          <a:rPr lang="en-GB" i="1">
                            <a:latin typeface="Cambria Math" panose="02040503050406030204" pitchFamily="18" charset="0"/>
                          </a:rPr>
                        </m:ctrlPr>
                      </m:fPr>
                      <m:num>
                        <m:r>
                          <a:rPr lang="fi-FI" b="0" i="1" smtClean="0">
                            <a:latin typeface="Cambria Math" panose="02040503050406030204" pitchFamily="18" charset="0"/>
                          </a:rPr>
                          <m:t>h</m:t>
                        </m:r>
                        <m:r>
                          <a:rPr lang="fi-FI" b="0" i="1" baseline="-25000" smtClean="0">
                            <a:latin typeface="Cambria Math" panose="02040503050406030204" pitchFamily="18" charset="0"/>
                          </a:rPr>
                          <m:t>𝑖</m:t>
                        </m:r>
                      </m:num>
                      <m:den>
                        <m:r>
                          <a:rPr lang="fi-FI" b="0" i="1" smtClean="0">
                            <a:latin typeface="Cambria Math" panose="02040503050406030204" pitchFamily="18" charset="0"/>
                          </a:rPr>
                          <m:t>h</m:t>
                        </m:r>
                        <m:r>
                          <a:rPr lang="fi-FI" b="0" i="1" baseline="-25000" smtClean="0">
                            <a:latin typeface="Cambria Math" panose="02040503050406030204" pitchFamily="18" charset="0"/>
                          </a:rPr>
                          <m:t>𝑤</m:t>
                        </m:r>
                      </m:den>
                    </m:f>
                  </m:oMath>
                </a14:m>
                <a:r>
                  <a:rPr lang="en-GB" dirty="0"/>
                  <a:t> = p (pixel/meter ratio)</a:t>
                </a:r>
              </a:p>
            </p:txBody>
          </p:sp>
        </mc:Choice>
        <mc:Fallback xmlns="">
          <p:sp>
            <p:nvSpPr>
              <p:cNvPr id="40" name="Tekstiruutu 39">
                <a:extLst>
                  <a:ext uri="{FF2B5EF4-FFF2-40B4-BE49-F238E27FC236}">
                    <a16:creationId xmlns:a16="http://schemas.microsoft.com/office/drawing/2014/main" id="{CDA7925E-E983-4BBD-9F7B-04BAC0122EA6}"/>
                  </a:ext>
                </a:extLst>
              </p:cNvPr>
              <p:cNvSpPr txBox="1">
                <a:spLocks noRot="1" noChangeAspect="1" noMove="1" noResize="1" noEditPoints="1" noAdjustHandles="1" noChangeArrowheads="1" noChangeShapeType="1" noTextEdit="1"/>
              </p:cNvSpPr>
              <p:nvPr/>
            </p:nvSpPr>
            <p:spPr>
              <a:xfrm>
                <a:off x="8240199" y="5253355"/>
                <a:ext cx="2959400" cy="491288"/>
              </a:xfrm>
              <a:prstGeom prst="rect">
                <a:avLst/>
              </a:prstGeom>
              <a:blipFill>
                <a:blip r:embed="rId4"/>
                <a:stretch>
                  <a:fillRect r="-1031" b="-875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1" name="Tekstiruutu 40">
                <a:extLst>
                  <a:ext uri="{FF2B5EF4-FFF2-40B4-BE49-F238E27FC236}">
                    <a16:creationId xmlns:a16="http://schemas.microsoft.com/office/drawing/2014/main" id="{E2A6F846-99B6-4AD3-8262-34FE2452DFD7}"/>
                  </a:ext>
                </a:extLst>
              </p:cNvPr>
              <p:cNvSpPr txBox="1"/>
              <p:nvPr/>
            </p:nvSpPr>
            <p:spPr>
              <a:xfrm>
                <a:off x="8215923" y="5921663"/>
                <a:ext cx="3315075" cy="489814"/>
              </a:xfrm>
              <a:prstGeom prst="rect">
                <a:avLst/>
              </a:prstGeom>
              <a:noFill/>
            </p:spPr>
            <p:txBody>
              <a:bodyPr wrap="none" rtlCol="0">
                <a:spAutoFit/>
              </a:bodyPr>
              <a:lstStyle/>
              <a:p>
                <a:r>
                  <a:rPr lang="fi-FI" dirty="0"/>
                  <a:t>(x</a:t>
                </a:r>
                <a:r>
                  <a:rPr lang="fi-FI" baseline="-25000" dirty="0"/>
                  <a:t>i</a:t>
                </a:r>
                <a:r>
                  <a:rPr lang="fi-FI" dirty="0"/>
                  <a:t>, y</a:t>
                </a:r>
                <a:r>
                  <a:rPr lang="fi-FI" baseline="-25000" dirty="0"/>
                  <a:t>i</a:t>
                </a:r>
                <a:r>
                  <a:rPr lang="fi-FI" dirty="0"/>
                  <a:t>) = (</a:t>
                </a:r>
                <a:r>
                  <a:rPr lang="en-GB" dirty="0"/>
                  <a:t> </a:t>
                </a:r>
                <a14:m>
                  <m:oMath xmlns:m="http://schemas.openxmlformats.org/officeDocument/2006/math">
                    <m:f>
                      <m:fPr>
                        <m:ctrlPr>
                          <a:rPr lang="en-GB" i="1">
                            <a:latin typeface="Cambria Math" panose="02040503050406030204" pitchFamily="18" charset="0"/>
                          </a:rPr>
                        </m:ctrlPr>
                      </m:fPr>
                      <m:num>
                        <m:sSub>
                          <m:sSubPr>
                            <m:ctrlPr>
                              <a:rPr lang="en-GB" i="1">
                                <a:latin typeface="Cambria Math" panose="02040503050406030204" pitchFamily="18" charset="0"/>
                              </a:rPr>
                            </m:ctrlPr>
                          </m:sSubPr>
                          <m:e>
                            <m:r>
                              <a:rPr lang="fi-FI" b="0" i="1" smtClean="0">
                                <a:latin typeface="Cambria Math" panose="02040503050406030204" pitchFamily="18" charset="0"/>
                              </a:rPr>
                              <m:t>𝑤</m:t>
                            </m:r>
                          </m:e>
                          <m:sub>
                            <m:r>
                              <a:rPr lang="fi-FI" b="0" i="1" smtClean="0">
                                <a:latin typeface="Cambria Math" panose="02040503050406030204" pitchFamily="18" charset="0"/>
                              </a:rPr>
                              <m:t>𝑖</m:t>
                            </m:r>
                          </m:sub>
                        </m:sSub>
                      </m:num>
                      <m:den>
                        <m:r>
                          <a:rPr lang="fi-FI" b="0" i="1" smtClean="0">
                            <a:latin typeface="Cambria Math" panose="02040503050406030204" pitchFamily="18" charset="0"/>
                          </a:rPr>
                          <m:t>2</m:t>
                        </m:r>
                      </m:den>
                    </m:f>
                    <m:r>
                      <a:rPr lang="fi-FI" b="0" i="1" smtClean="0">
                        <a:latin typeface="Cambria Math" panose="02040503050406030204" pitchFamily="18" charset="0"/>
                      </a:rPr>
                      <m:t>+</m:t>
                    </m:r>
                    <m:r>
                      <a:rPr lang="fi-FI" b="0" i="1" smtClean="0">
                        <a:latin typeface="Cambria Math" panose="02040503050406030204" pitchFamily="18" charset="0"/>
                      </a:rPr>
                      <m:t>𝑥</m:t>
                    </m:r>
                  </m:oMath>
                </a14:m>
                <a:r>
                  <a:rPr lang="fi-FI" baseline="-25000" dirty="0"/>
                  <a:t>w</a:t>
                </a:r>
                <a:r>
                  <a:rPr lang="fi-FI" dirty="0"/>
                  <a:t>*</a:t>
                </a:r>
                <a:r>
                  <a:rPr lang="en-GB" dirty="0"/>
                  <a:t> </a:t>
                </a:r>
                <a14:m>
                  <m:oMath xmlns:m="http://schemas.openxmlformats.org/officeDocument/2006/math">
                    <m:r>
                      <a:rPr lang="fi-FI" i="1" smtClean="0">
                        <a:latin typeface="Cambria Math" panose="02040503050406030204" pitchFamily="18" charset="0"/>
                      </a:rPr>
                      <m:t>𝑝</m:t>
                    </m:r>
                  </m:oMath>
                </a14:m>
                <a:r>
                  <a:rPr lang="fi-FI" dirty="0"/>
                  <a:t>,    </a:t>
                </a:r>
                <a14:m>
                  <m:oMath xmlns:m="http://schemas.openxmlformats.org/officeDocument/2006/math">
                    <m:f>
                      <m:fPr>
                        <m:ctrlPr>
                          <a:rPr lang="en-GB" i="1">
                            <a:latin typeface="Cambria Math" panose="02040503050406030204" pitchFamily="18" charset="0"/>
                          </a:rPr>
                        </m:ctrlPr>
                      </m:fPr>
                      <m:num>
                        <m:sSub>
                          <m:sSubPr>
                            <m:ctrlPr>
                              <a:rPr lang="en-GB" i="1">
                                <a:latin typeface="Cambria Math" panose="02040503050406030204" pitchFamily="18" charset="0"/>
                              </a:rPr>
                            </m:ctrlPr>
                          </m:sSubPr>
                          <m:e>
                            <m:r>
                              <a:rPr lang="fi-FI" b="0" i="1" smtClean="0">
                                <a:latin typeface="Cambria Math" panose="02040503050406030204" pitchFamily="18" charset="0"/>
                              </a:rPr>
                              <m:t>h</m:t>
                            </m:r>
                          </m:e>
                          <m:sub>
                            <m:r>
                              <a:rPr lang="fi-FI" b="0" i="1" smtClean="0">
                                <a:latin typeface="Cambria Math" panose="02040503050406030204" pitchFamily="18" charset="0"/>
                              </a:rPr>
                              <m:t>𝑖</m:t>
                            </m:r>
                          </m:sub>
                        </m:sSub>
                      </m:num>
                      <m:den>
                        <m:r>
                          <a:rPr lang="fi-FI" i="1">
                            <a:latin typeface="Cambria Math" panose="02040503050406030204" pitchFamily="18" charset="0"/>
                          </a:rPr>
                          <m:t>2</m:t>
                        </m:r>
                      </m:den>
                    </m:f>
                    <m:r>
                      <a:rPr lang="fi-FI" b="0" i="1" smtClean="0">
                        <a:latin typeface="Cambria Math" panose="02040503050406030204" pitchFamily="18" charset="0"/>
                      </a:rPr>
                      <m:t>+</m:t>
                    </m:r>
                    <m:r>
                      <a:rPr lang="fi-FI" b="0" i="1" smtClean="0">
                        <a:latin typeface="Cambria Math" panose="02040503050406030204" pitchFamily="18" charset="0"/>
                      </a:rPr>
                      <m:t>𝑧𝑤</m:t>
                    </m:r>
                  </m:oMath>
                </a14:m>
                <a:r>
                  <a:rPr lang="fi-FI" dirty="0"/>
                  <a:t>*p)</a:t>
                </a:r>
                <a:endParaRPr lang="en-GB" dirty="0"/>
              </a:p>
            </p:txBody>
          </p:sp>
        </mc:Choice>
        <mc:Fallback xmlns="">
          <p:sp>
            <p:nvSpPr>
              <p:cNvPr id="41" name="Tekstiruutu 40">
                <a:extLst>
                  <a:ext uri="{FF2B5EF4-FFF2-40B4-BE49-F238E27FC236}">
                    <a16:creationId xmlns:a16="http://schemas.microsoft.com/office/drawing/2014/main" id="{E2A6F846-99B6-4AD3-8262-34FE2452DFD7}"/>
                  </a:ext>
                </a:extLst>
              </p:cNvPr>
              <p:cNvSpPr txBox="1">
                <a:spLocks noRot="1" noChangeAspect="1" noMove="1" noResize="1" noEditPoints="1" noAdjustHandles="1" noChangeArrowheads="1" noChangeShapeType="1" noTextEdit="1"/>
              </p:cNvSpPr>
              <p:nvPr/>
            </p:nvSpPr>
            <p:spPr>
              <a:xfrm>
                <a:off x="8215923" y="5921663"/>
                <a:ext cx="3315075" cy="489814"/>
              </a:xfrm>
              <a:prstGeom prst="rect">
                <a:avLst/>
              </a:prstGeom>
              <a:blipFill>
                <a:blip r:embed="rId5"/>
                <a:stretch>
                  <a:fillRect l="-1654" r="-551" b="-7407"/>
                </a:stretch>
              </a:blipFill>
            </p:spPr>
            <p:txBody>
              <a:bodyPr/>
              <a:lstStyle/>
              <a:p>
                <a:r>
                  <a:rPr lang="en-GB">
                    <a:noFill/>
                  </a:rPr>
                  <a:t> </a:t>
                </a:r>
              </a:p>
            </p:txBody>
          </p:sp>
        </mc:Fallback>
      </mc:AlternateContent>
    </p:spTree>
    <p:extLst>
      <p:ext uri="{BB962C8B-B14F-4D97-AF65-F5344CB8AC3E}">
        <p14:creationId xmlns:p14="http://schemas.microsoft.com/office/powerpoint/2010/main" val="217349820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Map Presentation</a:t>
            </a:r>
            <a:endParaRPr lang="en-US" sz="4800" kern="1200" dirty="0">
              <a:solidFill>
                <a:schemeClr val="bg1"/>
              </a:solidFill>
              <a:latin typeface="+mj-lt"/>
              <a:ea typeface="+mj-ea"/>
              <a:cs typeface="+mj-cs"/>
            </a:endParaRPr>
          </a:p>
        </p:txBody>
      </p:sp>
      <p:sp>
        <p:nvSpPr>
          <p:cNvPr id="2" name="Suorakulmio 1">
            <a:extLst>
              <a:ext uri="{FF2B5EF4-FFF2-40B4-BE49-F238E27FC236}">
                <a16:creationId xmlns:a16="http://schemas.microsoft.com/office/drawing/2014/main" id="{13F807D7-280C-4F47-BCA7-CA0BB4D0C28C}"/>
              </a:ext>
            </a:extLst>
          </p:cNvPr>
          <p:cNvSpPr/>
          <p:nvPr/>
        </p:nvSpPr>
        <p:spPr>
          <a:xfrm>
            <a:off x="5621796" y="638499"/>
            <a:ext cx="3687271" cy="34957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dirty="0">
              <a:solidFill>
                <a:schemeClr val="tx1"/>
              </a:solidFill>
            </a:endParaRPr>
          </a:p>
        </p:txBody>
      </p:sp>
      <p:cxnSp>
        <p:nvCxnSpPr>
          <p:cNvPr id="4" name="Suora nuoliyhdysviiva 3">
            <a:extLst>
              <a:ext uri="{FF2B5EF4-FFF2-40B4-BE49-F238E27FC236}">
                <a16:creationId xmlns:a16="http://schemas.microsoft.com/office/drawing/2014/main" id="{CBE482D2-980D-49A7-820E-9A2CC021E301}"/>
              </a:ext>
            </a:extLst>
          </p:cNvPr>
          <p:cNvCxnSpPr>
            <a:cxnSpLocks/>
          </p:cNvCxnSpPr>
          <p:nvPr/>
        </p:nvCxnSpPr>
        <p:spPr>
          <a:xfrm>
            <a:off x="7489862" y="2265770"/>
            <a:ext cx="0" cy="212820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Suora nuoliyhdysviiva 6">
            <a:extLst>
              <a:ext uri="{FF2B5EF4-FFF2-40B4-BE49-F238E27FC236}">
                <a16:creationId xmlns:a16="http://schemas.microsoft.com/office/drawing/2014/main" id="{4418CF40-3981-410C-ADA3-4197230E06E6}"/>
              </a:ext>
            </a:extLst>
          </p:cNvPr>
          <p:cNvCxnSpPr>
            <a:cxnSpLocks/>
          </p:cNvCxnSpPr>
          <p:nvPr/>
        </p:nvCxnSpPr>
        <p:spPr>
          <a:xfrm>
            <a:off x="7489862" y="2273862"/>
            <a:ext cx="221721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kstiruutu 14">
            <a:extLst>
              <a:ext uri="{FF2B5EF4-FFF2-40B4-BE49-F238E27FC236}">
                <a16:creationId xmlns:a16="http://schemas.microsoft.com/office/drawing/2014/main" id="{64ED1A36-9807-45F7-832D-57EA79E9692D}"/>
              </a:ext>
            </a:extLst>
          </p:cNvPr>
          <p:cNvSpPr txBox="1"/>
          <p:nvPr/>
        </p:nvSpPr>
        <p:spPr>
          <a:xfrm>
            <a:off x="7547853" y="4270864"/>
            <a:ext cx="235962" cy="246221"/>
          </a:xfrm>
          <a:prstGeom prst="rect">
            <a:avLst/>
          </a:prstGeom>
          <a:noFill/>
        </p:spPr>
        <p:txBody>
          <a:bodyPr wrap="none" rtlCol="0">
            <a:spAutoFit/>
          </a:bodyPr>
          <a:lstStyle/>
          <a:p>
            <a:r>
              <a:rPr lang="fi-FI" sz="1000" dirty="0"/>
              <a:t>z</a:t>
            </a:r>
            <a:endParaRPr lang="en-GB" sz="1000" dirty="0"/>
          </a:p>
        </p:txBody>
      </p:sp>
      <p:sp>
        <p:nvSpPr>
          <p:cNvPr id="16" name="Tekstiruutu 15">
            <a:extLst>
              <a:ext uri="{FF2B5EF4-FFF2-40B4-BE49-F238E27FC236}">
                <a16:creationId xmlns:a16="http://schemas.microsoft.com/office/drawing/2014/main" id="{F59CF272-4753-4DA3-90E4-8DA50840D965}"/>
              </a:ext>
            </a:extLst>
          </p:cNvPr>
          <p:cNvSpPr txBox="1"/>
          <p:nvPr/>
        </p:nvSpPr>
        <p:spPr>
          <a:xfrm>
            <a:off x="9836222" y="2273862"/>
            <a:ext cx="240772" cy="246221"/>
          </a:xfrm>
          <a:prstGeom prst="rect">
            <a:avLst/>
          </a:prstGeom>
          <a:noFill/>
        </p:spPr>
        <p:txBody>
          <a:bodyPr wrap="none" rtlCol="0">
            <a:spAutoFit/>
          </a:bodyPr>
          <a:lstStyle/>
          <a:p>
            <a:r>
              <a:rPr lang="fi-FI" sz="1000" dirty="0"/>
              <a:t>x</a:t>
            </a:r>
            <a:endParaRPr lang="en-GB" sz="1000" dirty="0"/>
          </a:p>
        </p:txBody>
      </p:sp>
      <p:sp>
        <p:nvSpPr>
          <p:cNvPr id="17" name="Tekstiruutu 16">
            <a:extLst>
              <a:ext uri="{FF2B5EF4-FFF2-40B4-BE49-F238E27FC236}">
                <a16:creationId xmlns:a16="http://schemas.microsoft.com/office/drawing/2014/main" id="{CAE9A6BD-415E-4138-9CC7-A5EA270DF69C}"/>
              </a:ext>
            </a:extLst>
          </p:cNvPr>
          <p:cNvSpPr txBox="1"/>
          <p:nvPr/>
        </p:nvSpPr>
        <p:spPr>
          <a:xfrm>
            <a:off x="6677410" y="192921"/>
            <a:ext cx="1252266" cy="246221"/>
          </a:xfrm>
          <a:prstGeom prst="rect">
            <a:avLst/>
          </a:prstGeom>
          <a:noFill/>
        </p:spPr>
        <p:txBody>
          <a:bodyPr wrap="none" rtlCol="0">
            <a:spAutoFit/>
          </a:bodyPr>
          <a:lstStyle/>
          <a:p>
            <a:r>
              <a:rPr lang="fi-FI" sz="1000" dirty="0"/>
              <a:t>image x - </a:t>
            </a:r>
            <a:r>
              <a:rPr lang="fi-FI" sz="1000" dirty="0" err="1"/>
              <a:t>coordinate</a:t>
            </a:r>
            <a:endParaRPr lang="en-GB" sz="1000" dirty="0"/>
          </a:p>
        </p:txBody>
      </p:sp>
      <p:sp>
        <p:nvSpPr>
          <p:cNvPr id="18" name="Tekstiruutu 17">
            <a:extLst>
              <a:ext uri="{FF2B5EF4-FFF2-40B4-BE49-F238E27FC236}">
                <a16:creationId xmlns:a16="http://schemas.microsoft.com/office/drawing/2014/main" id="{E8757CD8-1361-49FC-871A-BD329EF1894D}"/>
              </a:ext>
            </a:extLst>
          </p:cNvPr>
          <p:cNvSpPr txBox="1"/>
          <p:nvPr/>
        </p:nvSpPr>
        <p:spPr>
          <a:xfrm>
            <a:off x="4737354" y="2037290"/>
            <a:ext cx="750526" cy="400110"/>
          </a:xfrm>
          <a:prstGeom prst="rect">
            <a:avLst/>
          </a:prstGeom>
          <a:noFill/>
        </p:spPr>
        <p:txBody>
          <a:bodyPr wrap="none" rtlCol="0">
            <a:spAutoFit/>
          </a:bodyPr>
          <a:lstStyle/>
          <a:p>
            <a:r>
              <a:rPr lang="fi-FI" sz="1000" dirty="0"/>
              <a:t>image y – </a:t>
            </a:r>
            <a:br>
              <a:rPr lang="fi-FI" sz="1000" dirty="0"/>
            </a:br>
            <a:r>
              <a:rPr lang="fi-FI" sz="1000" dirty="0" err="1"/>
              <a:t>coordinate</a:t>
            </a:r>
            <a:endParaRPr lang="en-GB" sz="1000" dirty="0"/>
          </a:p>
        </p:txBody>
      </p:sp>
      <p:cxnSp>
        <p:nvCxnSpPr>
          <p:cNvPr id="14" name="Suora yhdysviiva 13">
            <a:extLst>
              <a:ext uri="{FF2B5EF4-FFF2-40B4-BE49-F238E27FC236}">
                <a16:creationId xmlns:a16="http://schemas.microsoft.com/office/drawing/2014/main" id="{F15F5094-FDEE-40B1-AF85-6800B1381F04}"/>
              </a:ext>
            </a:extLst>
          </p:cNvPr>
          <p:cNvCxnSpPr/>
          <p:nvPr/>
        </p:nvCxnSpPr>
        <p:spPr>
          <a:xfrm flipV="1">
            <a:off x="7489862" y="647363"/>
            <a:ext cx="849664" cy="161840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Suora yhdysviiva 19">
            <a:extLst>
              <a:ext uri="{FF2B5EF4-FFF2-40B4-BE49-F238E27FC236}">
                <a16:creationId xmlns:a16="http://schemas.microsoft.com/office/drawing/2014/main" id="{288C7D1B-EFEA-4C9F-80E6-D3D88FDF7495}"/>
              </a:ext>
            </a:extLst>
          </p:cNvPr>
          <p:cNvCxnSpPr>
            <a:cxnSpLocks/>
          </p:cNvCxnSpPr>
          <p:nvPr/>
        </p:nvCxnSpPr>
        <p:spPr>
          <a:xfrm flipH="1" flipV="1">
            <a:off x="6470266" y="647363"/>
            <a:ext cx="1019597" cy="161840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Suora nuoliyhdysviiva 22">
            <a:extLst>
              <a:ext uri="{FF2B5EF4-FFF2-40B4-BE49-F238E27FC236}">
                <a16:creationId xmlns:a16="http://schemas.microsoft.com/office/drawing/2014/main" id="{C138E5C0-0B12-4652-90D1-CECFC1BB91C3}"/>
              </a:ext>
            </a:extLst>
          </p:cNvPr>
          <p:cNvCxnSpPr/>
          <p:nvPr/>
        </p:nvCxnSpPr>
        <p:spPr>
          <a:xfrm flipH="1" flipV="1">
            <a:off x="5625289" y="517877"/>
            <a:ext cx="3729146" cy="8111"/>
          </a:xfrm>
          <a:prstGeom prst="straightConnector1">
            <a:avLst/>
          </a:prstGeom>
          <a:ln>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 name="Suora nuoliyhdysviiva 25">
            <a:extLst>
              <a:ext uri="{FF2B5EF4-FFF2-40B4-BE49-F238E27FC236}">
                <a16:creationId xmlns:a16="http://schemas.microsoft.com/office/drawing/2014/main" id="{498AFB8C-879E-4E17-A471-FB335F434A5A}"/>
              </a:ext>
            </a:extLst>
          </p:cNvPr>
          <p:cNvCxnSpPr>
            <a:cxnSpLocks/>
          </p:cNvCxnSpPr>
          <p:nvPr/>
        </p:nvCxnSpPr>
        <p:spPr>
          <a:xfrm>
            <a:off x="5487880" y="647363"/>
            <a:ext cx="22572" cy="3486886"/>
          </a:xfrm>
          <a:prstGeom prst="straightConnector1">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9" name="Tekstiruutu 28">
            <a:extLst>
              <a:ext uri="{FF2B5EF4-FFF2-40B4-BE49-F238E27FC236}">
                <a16:creationId xmlns:a16="http://schemas.microsoft.com/office/drawing/2014/main" id="{ECE75A47-BB43-4B7D-94C4-5DA51FB7D1EE}"/>
              </a:ext>
            </a:extLst>
          </p:cNvPr>
          <p:cNvSpPr txBox="1"/>
          <p:nvPr/>
        </p:nvSpPr>
        <p:spPr>
          <a:xfrm>
            <a:off x="7056504" y="1242813"/>
            <a:ext cx="817853" cy="246221"/>
          </a:xfrm>
          <a:prstGeom prst="rect">
            <a:avLst/>
          </a:prstGeom>
          <a:noFill/>
        </p:spPr>
        <p:txBody>
          <a:bodyPr wrap="none" rtlCol="0">
            <a:spAutoFit/>
          </a:bodyPr>
          <a:lstStyle/>
          <a:p>
            <a:r>
              <a:rPr lang="fi-FI" sz="1000" dirty="0" err="1">
                <a:solidFill>
                  <a:srgbClr val="FF0000"/>
                </a:solidFill>
              </a:rPr>
              <a:t>field</a:t>
            </a:r>
            <a:r>
              <a:rPr lang="fi-FI" sz="1000" dirty="0">
                <a:solidFill>
                  <a:srgbClr val="FF0000"/>
                </a:solidFill>
              </a:rPr>
              <a:t> of </a:t>
            </a:r>
            <a:r>
              <a:rPr lang="fi-FI" sz="1000" dirty="0" err="1">
                <a:solidFill>
                  <a:srgbClr val="FF0000"/>
                </a:solidFill>
              </a:rPr>
              <a:t>view</a:t>
            </a:r>
            <a:endParaRPr lang="en-GB" sz="1000" dirty="0">
              <a:solidFill>
                <a:srgbClr val="FF0000"/>
              </a:solidFill>
            </a:endParaRPr>
          </a:p>
        </p:txBody>
      </p:sp>
      <p:sp>
        <p:nvSpPr>
          <p:cNvPr id="27" name="Ellipsi 26">
            <a:extLst>
              <a:ext uri="{FF2B5EF4-FFF2-40B4-BE49-F238E27FC236}">
                <a16:creationId xmlns:a16="http://schemas.microsoft.com/office/drawing/2014/main" id="{5F7F4321-1A22-442B-BB23-5C37387287D0}"/>
              </a:ext>
            </a:extLst>
          </p:cNvPr>
          <p:cNvSpPr/>
          <p:nvPr/>
        </p:nvSpPr>
        <p:spPr>
          <a:xfrm>
            <a:off x="6951079" y="962952"/>
            <a:ext cx="57969" cy="613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Tekstiruutu 30">
            <a:extLst>
              <a:ext uri="{FF2B5EF4-FFF2-40B4-BE49-F238E27FC236}">
                <a16:creationId xmlns:a16="http://schemas.microsoft.com/office/drawing/2014/main" id="{78ED5AD6-7B7B-4F8A-9CFD-F1287691AB2F}"/>
              </a:ext>
            </a:extLst>
          </p:cNvPr>
          <p:cNvSpPr txBox="1"/>
          <p:nvPr/>
        </p:nvSpPr>
        <p:spPr>
          <a:xfrm>
            <a:off x="6962707" y="859977"/>
            <a:ext cx="511679" cy="246221"/>
          </a:xfrm>
          <a:prstGeom prst="rect">
            <a:avLst/>
          </a:prstGeom>
          <a:noFill/>
        </p:spPr>
        <p:txBody>
          <a:bodyPr wrap="none" rtlCol="0">
            <a:spAutoFit/>
          </a:bodyPr>
          <a:lstStyle/>
          <a:p>
            <a:r>
              <a:rPr lang="fi-FI" sz="1000" dirty="0" err="1"/>
              <a:t>object</a:t>
            </a:r>
            <a:endParaRPr lang="en-GB" sz="1000" dirty="0"/>
          </a:p>
        </p:txBody>
      </p:sp>
      <p:sp>
        <p:nvSpPr>
          <p:cNvPr id="28" name="Suorakulmio 27">
            <a:extLst>
              <a:ext uri="{FF2B5EF4-FFF2-40B4-BE49-F238E27FC236}">
                <a16:creationId xmlns:a16="http://schemas.microsoft.com/office/drawing/2014/main" id="{A9B76F4B-C669-41B9-91B1-BEDB04FD082F}"/>
              </a:ext>
            </a:extLst>
          </p:cNvPr>
          <p:cNvSpPr/>
          <p:nvPr/>
        </p:nvSpPr>
        <p:spPr>
          <a:xfrm>
            <a:off x="7383007" y="2177281"/>
            <a:ext cx="240772" cy="1769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Tekstiruutu 32">
            <a:extLst>
              <a:ext uri="{FF2B5EF4-FFF2-40B4-BE49-F238E27FC236}">
                <a16:creationId xmlns:a16="http://schemas.microsoft.com/office/drawing/2014/main" id="{C7AFC4E6-8D61-4866-BB1F-270171FF8B00}"/>
              </a:ext>
            </a:extLst>
          </p:cNvPr>
          <p:cNvSpPr txBox="1"/>
          <p:nvPr/>
        </p:nvSpPr>
        <p:spPr>
          <a:xfrm>
            <a:off x="7547852" y="2314290"/>
            <a:ext cx="644728" cy="246221"/>
          </a:xfrm>
          <a:prstGeom prst="rect">
            <a:avLst/>
          </a:prstGeom>
          <a:noFill/>
        </p:spPr>
        <p:txBody>
          <a:bodyPr wrap="none" rtlCol="0">
            <a:spAutoFit/>
          </a:bodyPr>
          <a:lstStyle/>
          <a:p>
            <a:r>
              <a:rPr lang="fi-FI" sz="1000" dirty="0" err="1"/>
              <a:t>observer</a:t>
            </a:r>
            <a:endParaRPr lang="en-GB" sz="1000" dirty="0"/>
          </a:p>
        </p:txBody>
      </p:sp>
      <mc:AlternateContent xmlns:mc="http://schemas.openxmlformats.org/markup-compatibility/2006" xmlns:a14="http://schemas.microsoft.com/office/drawing/2010/main">
        <mc:Choice Requires="a14">
          <p:sp>
            <p:nvSpPr>
              <p:cNvPr id="24" name="Tekstiruutu 23">
                <a:extLst>
                  <a:ext uri="{FF2B5EF4-FFF2-40B4-BE49-F238E27FC236}">
                    <a16:creationId xmlns:a16="http://schemas.microsoft.com/office/drawing/2014/main" id="{C5A57789-9AB3-4D13-9C2C-D5CBC8B938B1}"/>
                  </a:ext>
                </a:extLst>
              </p:cNvPr>
              <p:cNvSpPr txBox="1"/>
              <p:nvPr/>
            </p:nvSpPr>
            <p:spPr>
              <a:xfrm>
                <a:off x="8810552" y="5429244"/>
                <a:ext cx="1481496" cy="369332"/>
              </a:xfrm>
              <a:prstGeom prst="rect">
                <a:avLst/>
              </a:prstGeom>
              <a:noFill/>
              <a:ln>
                <a:noFill/>
              </a:ln>
            </p:spPr>
            <p:txBody>
              <a:bodyPr wrap="none" lIns="0" tIns="0" rIns="0" bIns="0" rtlCol="0">
                <a:spAutoFit/>
              </a:bodyPr>
              <a:lstStyle/>
              <a:p>
                <a:r>
                  <a:rPr lang="en-GB" sz="1200" i="1" dirty="0"/>
                  <a:t>s</a:t>
                </a:r>
                <a:r>
                  <a:rPr lang="en-GB" sz="1200" i="1" baseline="-25000" dirty="0" err="1"/>
                  <a:t>w</a:t>
                </a:r>
                <a14:m>
                  <m:oMath xmlns:m="http://schemas.openxmlformats.org/officeDocument/2006/math">
                    <m:r>
                      <a:rPr lang="en-GB" sz="1200" i="1" smtClean="0">
                        <a:latin typeface="Cambria Math" panose="02040503050406030204" pitchFamily="18" charset="0"/>
                      </a:rPr>
                      <m:t>=</m:t>
                    </m:r>
                    <m:r>
                      <a:rPr lang="fi-FI" sz="1200" b="0" i="1" smtClean="0">
                        <a:latin typeface="Cambria Math" panose="02040503050406030204" pitchFamily="18" charset="0"/>
                      </a:rPr>
                      <m:t>𝑠𝑒𝑛𝑠𝑜𝑟</m:t>
                    </m:r>
                    <m:r>
                      <a:rPr lang="fi-FI" sz="1200" b="0" i="1" smtClean="0">
                        <a:latin typeface="Cambria Math" panose="02040503050406030204" pitchFamily="18" charset="0"/>
                      </a:rPr>
                      <m:t> </m:t>
                    </m:r>
                    <m:r>
                      <a:rPr lang="fi-FI" sz="1200" b="0" i="1" smtClean="0">
                        <a:latin typeface="Cambria Math" panose="02040503050406030204" pitchFamily="18" charset="0"/>
                      </a:rPr>
                      <m:t>𝑤𝑖𝑑𝑡h</m:t>
                    </m:r>
                    <m:r>
                      <a:rPr lang="fi-FI" sz="1200" b="0" i="1" smtClean="0">
                        <a:latin typeface="Cambria Math" panose="02040503050406030204" pitchFamily="18" charset="0"/>
                      </a:rPr>
                      <m:t> </m:t>
                    </m:r>
                    <m:d>
                      <m:dPr>
                        <m:ctrlPr>
                          <a:rPr lang="fi-FI" sz="1200" b="0" i="1" smtClean="0">
                            <a:latin typeface="Cambria Math" panose="02040503050406030204" pitchFamily="18" charset="0"/>
                          </a:rPr>
                        </m:ctrlPr>
                      </m:dPr>
                      <m:e>
                        <m:r>
                          <a:rPr lang="fi-FI" sz="1200" b="0" i="1" smtClean="0">
                            <a:latin typeface="Cambria Math" panose="02040503050406030204" pitchFamily="18" charset="0"/>
                          </a:rPr>
                          <m:t>𝑚</m:t>
                        </m:r>
                      </m:e>
                    </m:d>
                  </m:oMath>
                </a14:m>
                <a:endParaRPr lang="fi-FI" sz="1200" b="0" i="1" dirty="0"/>
              </a:p>
              <a:p>
                <a:r>
                  <a:rPr lang="fi-FI" sz="1200" i="1" dirty="0"/>
                  <a:t>f = </a:t>
                </a:r>
                <a:r>
                  <a:rPr lang="fi-FI" sz="1200" i="1" dirty="0" err="1"/>
                  <a:t>focal</a:t>
                </a:r>
                <a:r>
                  <a:rPr lang="fi-FI" sz="1200" i="1" dirty="0"/>
                  <a:t> </a:t>
                </a:r>
                <a:r>
                  <a:rPr lang="fi-FI" sz="1200" i="1" dirty="0" err="1"/>
                  <a:t>length</a:t>
                </a:r>
                <a:r>
                  <a:rPr lang="fi-FI" sz="1200" i="1" dirty="0"/>
                  <a:t> (m)</a:t>
                </a:r>
              </a:p>
            </p:txBody>
          </p:sp>
        </mc:Choice>
        <mc:Fallback xmlns="">
          <p:sp>
            <p:nvSpPr>
              <p:cNvPr id="24" name="Tekstiruutu 23">
                <a:extLst>
                  <a:ext uri="{FF2B5EF4-FFF2-40B4-BE49-F238E27FC236}">
                    <a16:creationId xmlns:a16="http://schemas.microsoft.com/office/drawing/2014/main" id="{C5A57789-9AB3-4D13-9C2C-D5CBC8B938B1}"/>
                  </a:ext>
                </a:extLst>
              </p:cNvPr>
              <p:cNvSpPr txBox="1">
                <a:spLocks noRot="1" noChangeAspect="1" noMove="1" noResize="1" noEditPoints="1" noAdjustHandles="1" noChangeArrowheads="1" noChangeShapeType="1" noTextEdit="1"/>
              </p:cNvSpPr>
              <p:nvPr/>
            </p:nvSpPr>
            <p:spPr>
              <a:xfrm>
                <a:off x="8810552" y="5429244"/>
                <a:ext cx="1481496" cy="369332"/>
              </a:xfrm>
              <a:prstGeom prst="rect">
                <a:avLst/>
              </a:prstGeom>
              <a:blipFill>
                <a:blip r:embed="rId2"/>
                <a:stretch>
                  <a:fillRect l="-6173" t="-13333" b="-25000"/>
                </a:stretch>
              </a:blipFill>
              <a:ln>
                <a:no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 name="Tekstiruutu 2">
                <a:extLst>
                  <a:ext uri="{FF2B5EF4-FFF2-40B4-BE49-F238E27FC236}">
                    <a16:creationId xmlns:a16="http://schemas.microsoft.com/office/drawing/2014/main" id="{60591A14-AD52-4159-A48F-D276B0F191AF}"/>
                  </a:ext>
                </a:extLst>
              </p:cNvPr>
              <p:cNvSpPr txBox="1"/>
              <p:nvPr/>
            </p:nvSpPr>
            <p:spPr>
              <a:xfrm>
                <a:off x="5420411" y="5297268"/>
                <a:ext cx="2245423" cy="5229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fi-FI" b="0" i="1" smtClean="0">
                          <a:latin typeface="Cambria Math" panose="02040503050406030204" pitchFamily="18" charset="0"/>
                        </a:rPr>
                        <m:t>𝐹𝑂𝑉</m:t>
                      </m:r>
                      <m:r>
                        <a:rPr lang="en-GB" i="1" smtClean="0">
                          <a:latin typeface="Cambria Math" panose="02040503050406030204" pitchFamily="18" charset="0"/>
                        </a:rPr>
                        <m:t>=</m:t>
                      </m:r>
                      <m:r>
                        <a:rPr lang="fi-FI" b="0" i="1" smtClean="0">
                          <a:latin typeface="Cambria Math" panose="02040503050406030204" pitchFamily="18" charset="0"/>
                        </a:rPr>
                        <m:t>2∗</m:t>
                      </m:r>
                      <m:r>
                        <m:rPr>
                          <m:sty m:val="p"/>
                        </m:rPr>
                        <a:rPr lang="fi-FI" b="0" i="0" smtClean="0">
                          <a:latin typeface="Cambria Math" panose="02040503050406030204" pitchFamily="18" charset="0"/>
                        </a:rPr>
                        <m:t>atan</m:t>
                      </m:r>
                      <m:r>
                        <a:rPr lang="fi-FI" b="0" i="1" smtClean="0">
                          <a:latin typeface="Cambria Math" panose="02040503050406030204" pitchFamily="18" charset="0"/>
                        </a:rPr>
                        <m:t>⁡(</m:t>
                      </m:r>
                      <m:f>
                        <m:fPr>
                          <m:ctrlPr>
                            <a:rPr lang="fi-FI" b="0" i="1" smtClean="0">
                              <a:latin typeface="Cambria Math" panose="02040503050406030204" pitchFamily="18" charset="0"/>
                            </a:rPr>
                          </m:ctrlPr>
                        </m:fPr>
                        <m:num>
                          <m:sSub>
                            <m:sSubPr>
                              <m:ctrlPr>
                                <a:rPr lang="fi-FI" b="0" i="1" smtClean="0">
                                  <a:latin typeface="Cambria Math" panose="02040503050406030204" pitchFamily="18" charset="0"/>
                                </a:rPr>
                              </m:ctrlPr>
                            </m:sSubPr>
                            <m:e>
                              <m:r>
                                <a:rPr lang="fi-FI" b="0" i="1" smtClean="0">
                                  <a:latin typeface="Cambria Math" panose="02040503050406030204" pitchFamily="18" charset="0"/>
                                </a:rPr>
                                <m:t>𝑠</m:t>
                              </m:r>
                            </m:e>
                            <m:sub>
                              <m:r>
                                <a:rPr lang="fi-FI" b="0" i="1" smtClean="0">
                                  <a:latin typeface="Cambria Math" panose="02040503050406030204" pitchFamily="18" charset="0"/>
                                </a:rPr>
                                <m:t>𝑤</m:t>
                              </m:r>
                            </m:sub>
                          </m:sSub>
                        </m:num>
                        <m:den>
                          <m:r>
                            <a:rPr lang="fi-FI" b="0" i="1" smtClean="0">
                              <a:latin typeface="Cambria Math" panose="02040503050406030204" pitchFamily="18" charset="0"/>
                            </a:rPr>
                            <m:t>2∗</m:t>
                          </m:r>
                          <m:r>
                            <a:rPr lang="fi-FI" b="0" i="1" smtClean="0">
                              <a:latin typeface="Cambria Math" panose="02040503050406030204" pitchFamily="18" charset="0"/>
                            </a:rPr>
                            <m:t>𝑓</m:t>
                          </m:r>
                        </m:den>
                      </m:f>
                      <m:r>
                        <a:rPr lang="fi-FI" b="0" i="1" smtClean="0">
                          <a:latin typeface="Cambria Math" panose="02040503050406030204" pitchFamily="18" charset="0"/>
                        </a:rPr>
                        <m:t>)</m:t>
                      </m:r>
                    </m:oMath>
                  </m:oMathPara>
                </a14:m>
                <a:endParaRPr lang="en-GB" dirty="0"/>
              </a:p>
            </p:txBody>
          </p:sp>
        </mc:Choice>
        <mc:Fallback xmlns="">
          <p:sp>
            <p:nvSpPr>
              <p:cNvPr id="3" name="Tekstiruutu 2">
                <a:extLst>
                  <a:ext uri="{FF2B5EF4-FFF2-40B4-BE49-F238E27FC236}">
                    <a16:creationId xmlns:a16="http://schemas.microsoft.com/office/drawing/2014/main" id="{60591A14-AD52-4159-A48F-D276B0F191AF}"/>
                  </a:ext>
                </a:extLst>
              </p:cNvPr>
              <p:cNvSpPr txBox="1">
                <a:spLocks noRot="1" noChangeAspect="1" noMove="1" noResize="1" noEditPoints="1" noAdjustHandles="1" noChangeArrowheads="1" noChangeShapeType="1" noTextEdit="1"/>
              </p:cNvSpPr>
              <p:nvPr/>
            </p:nvSpPr>
            <p:spPr>
              <a:xfrm>
                <a:off x="5420411" y="5297268"/>
                <a:ext cx="2245423" cy="522900"/>
              </a:xfrm>
              <a:prstGeom prst="rect">
                <a:avLst/>
              </a:prstGeom>
              <a:blipFill>
                <a:blip r:embed="rId3"/>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496227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Map Presentation</a:t>
            </a:r>
            <a:endParaRPr lang="en-US" sz="4800" kern="1200" dirty="0">
              <a:solidFill>
                <a:schemeClr val="bg1"/>
              </a:solidFill>
              <a:latin typeface="+mj-lt"/>
              <a:ea typeface="+mj-ea"/>
              <a:cs typeface="+mj-cs"/>
            </a:endParaRPr>
          </a:p>
        </p:txBody>
      </p:sp>
      <p:pic>
        <p:nvPicPr>
          <p:cNvPr id="6" name="Kuva 5">
            <a:extLst>
              <a:ext uri="{FF2B5EF4-FFF2-40B4-BE49-F238E27FC236}">
                <a16:creationId xmlns:a16="http://schemas.microsoft.com/office/drawing/2014/main" id="{B841405C-D9F8-4B47-84EE-5269C5148F98}"/>
              </a:ext>
            </a:extLst>
          </p:cNvPr>
          <p:cNvPicPr>
            <a:picLocks noChangeAspect="1"/>
          </p:cNvPicPr>
          <p:nvPr/>
        </p:nvPicPr>
        <p:blipFill>
          <a:blip r:embed="rId2"/>
          <a:stretch>
            <a:fillRect/>
          </a:stretch>
        </p:blipFill>
        <p:spPr>
          <a:xfrm>
            <a:off x="5689423" y="427743"/>
            <a:ext cx="5057775" cy="5686425"/>
          </a:xfrm>
          <a:prstGeom prst="rect">
            <a:avLst/>
          </a:prstGeom>
        </p:spPr>
      </p:pic>
    </p:spTree>
    <p:extLst>
      <p:ext uri="{BB962C8B-B14F-4D97-AF65-F5344CB8AC3E}">
        <p14:creationId xmlns:p14="http://schemas.microsoft.com/office/powerpoint/2010/main" val="297450870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Suorakulmio 7">
            <a:extLst>
              <a:ext uri="{FF2B5EF4-FFF2-40B4-BE49-F238E27FC236}">
                <a16:creationId xmlns:a16="http://schemas.microsoft.com/office/drawing/2014/main" id="{F45448E5-2E20-41FC-9CAF-A198A47FB42D}"/>
              </a:ext>
            </a:extLst>
          </p:cNvPr>
          <p:cNvSpPr/>
          <p:nvPr/>
        </p:nvSpPr>
        <p:spPr>
          <a:xfrm>
            <a:off x="5366342" y="3049204"/>
            <a:ext cx="4082143" cy="32820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Enti</a:t>
            </a:r>
            <a:r>
              <a:rPr lang="en-US" sz="4800" dirty="0">
                <a:solidFill>
                  <a:schemeClr val="bg1"/>
                </a:solidFill>
                <a:latin typeface="+mj-lt"/>
                <a:ea typeface="+mj-ea"/>
                <a:cs typeface="+mj-cs"/>
              </a:rPr>
              <a:t>ty Diagram</a:t>
            </a:r>
            <a:endParaRPr lang="en-US" sz="4800" kern="1200" dirty="0">
              <a:solidFill>
                <a:schemeClr val="bg1"/>
              </a:solidFill>
              <a:latin typeface="+mj-lt"/>
              <a:ea typeface="+mj-ea"/>
              <a:cs typeface="+mj-cs"/>
            </a:endParaRPr>
          </a:p>
        </p:txBody>
      </p:sp>
      <p:sp>
        <p:nvSpPr>
          <p:cNvPr id="6" name="Suorakulmio 5">
            <a:extLst>
              <a:ext uri="{FF2B5EF4-FFF2-40B4-BE49-F238E27FC236}">
                <a16:creationId xmlns:a16="http://schemas.microsoft.com/office/drawing/2014/main" id="{BEACC466-3E2F-4447-AF39-36361EDD3AF7}"/>
              </a:ext>
            </a:extLst>
          </p:cNvPr>
          <p:cNvSpPr/>
          <p:nvPr/>
        </p:nvSpPr>
        <p:spPr>
          <a:xfrm>
            <a:off x="10329068" y="1247611"/>
            <a:ext cx="902733" cy="522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400" dirty="0" err="1"/>
              <a:t>Detected</a:t>
            </a:r>
            <a:br>
              <a:rPr lang="fi-FI" sz="1400" dirty="0"/>
            </a:br>
            <a:r>
              <a:rPr lang="fi-FI" sz="1400" dirty="0"/>
              <a:t>Object</a:t>
            </a:r>
            <a:endParaRPr lang="en-GB" sz="1400" dirty="0"/>
          </a:p>
        </p:txBody>
      </p:sp>
      <p:sp>
        <p:nvSpPr>
          <p:cNvPr id="25" name="Suorakulmio 24">
            <a:extLst>
              <a:ext uri="{FF2B5EF4-FFF2-40B4-BE49-F238E27FC236}">
                <a16:creationId xmlns:a16="http://schemas.microsoft.com/office/drawing/2014/main" id="{274EC1DB-6D61-46E5-B1CE-15E570364972}"/>
              </a:ext>
            </a:extLst>
          </p:cNvPr>
          <p:cNvSpPr/>
          <p:nvPr/>
        </p:nvSpPr>
        <p:spPr>
          <a:xfrm>
            <a:off x="6946912" y="1617350"/>
            <a:ext cx="902733" cy="522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400" dirty="0"/>
              <a:t>Image</a:t>
            </a:r>
            <a:br>
              <a:rPr lang="fi-FI" sz="1400" dirty="0"/>
            </a:br>
            <a:r>
              <a:rPr lang="fi-FI" sz="1400" dirty="0"/>
              <a:t>Object</a:t>
            </a:r>
            <a:endParaRPr lang="en-GB" sz="1400" dirty="0"/>
          </a:p>
        </p:txBody>
      </p:sp>
      <p:sp>
        <p:nvSpPr>
          <p:cNvPr id="30" name="Suorakulmio 29">
            <a:extLst>
              <a:ext uri="{FF2B5EF4-FFF2-40B4-BE49-F238E27FC236}">
                <a16:creationId xmlns:a16="http://schemas.microsoft.com/office/drawing/2014/main" id="{A49D3F9E-38AA-44FA-A95C-852B55B43B40}"/>
              </a:ext>
            </a:extLst>
          </p:cNvPr>
          <p:cNvSpPr/>
          <p:nvPr/>
        </p:nvSpPr>
        <p:spPr>
          <a:xfrm>
            <a:off x="5456931" y="3183847"/>
            <a:ext cx="902733" cy="522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400" dirty="0" err="1"/>
              <a:t>Aero</a:t>
            </a:r>
            <a:r>
              <a:rPr lang="fi-FI" sz="1400" dirty="0"/>
              <a:t>-</a:t>
            </a:r>
          </a:p>
          <a:p>
            <a:pPr algn="ctr"/>
            <a:r>
              <a:rPr lang="fi-FI" sz="1400" dirty="0" err="1"/>
              <a:t>plane</a:t>
            </a:r>
            <a:endParaRPr lang="en-GB" sz="1400" dirty="0"/>
          </a:p>
        </p:txBody>
      </p:sp>
      <p:sp>
        <p:nvSpPr>
          <p:cNvPr id="32" name="Suorakulmio 31">
            <a:extLst>
              <a:ext uri="{FF2B5EF4-FFF2-40B4-BE49-F238E27FC236}">
                <a16:creationId xmlns:a16="http://schemas.microsoft.com/office/drawing/2014/main" id="{3A384F69-F1C3-4606-A43D-3CEDB10AD9CA}"/>
              </a:ext>
            </a:extLst>
          </p:cNvPr>
          <p:cNvSpPr/>
          <p:nvPr/>
        </p:nvSpPr>
        <p:spPr>
          <a:xfrm>
            <a:off x="5456931" y="3796920"/>
            <a:ext cx="902733" cy="522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400" dirty="0"/>
              <a:t>Bicycle</a:t>
            </a:r>
          </a:p>
        </p:txBody>
      </p:sp>
      <p:sp>
        <p:nvSpPr>
          <p:cNvPr id="34" name="Suorakulmio 33">
            <a:extLst>
              <a:ext uri="{FF2B5EF4-FFF2-40B4-BE49-F238E27FC236}">
                <a16:creationId xmlns:a16="http://schemas.microsoft.com/office/drawing/2014/main" id="{A88E6C4B-EAF2-460D-996A-AF6687EAEB2E}"/>
              </a:ext>
            </a:extLst>
          </p:cNvPr>
          <p:cNvSpPr/>
          <p:nvPr/>
        </p:nvSpPr>
        <p:spPr>
          <a:xfrm>
            <a:off x="5456930" y="5077961"/>
            <a:ext cx="902733" cy="522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400" dirty="0"/>
              <a:t>Boat</a:t>
            </a:r>
          </a:p>
        </p:txBody>
      </p:sp>
      <p:sp>
        <p:nvSpPr>
          <p:cNvPr id="35" name="Suorakulmio 34">
            <a:extLst>
              <a:ext uri="{FF2B5EF4-FFF2-40B4-BE49-F238E27FC236}">
                <a16:creationId xmlns:a16="http://schemas.microsoft.com/office/drawing/2014/main" id="{327B2259-90D9-4220-87AD-DCB9063D3156}"/>
              </a:ext>
            </a:extLst>
          </p:cNvPr>
          <p:cNvSpPr/>
          <p:nvPr/>
        </p:nvSpPr>
        <p:spPr>
          <a:xfrm>
            <a:off x="5443324" y="5744285"/>
            <a:ext cx="902733" cy="522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400" dirty="0" err="1"/>
              <a:t>Bottle</a:t>
            </a:r>
            <a:endParaRPr lang="fi-FI" sz="1400" dirty="0"/>
          </a:p>
        </p:txBody>
      </p:sp>
      <p:sp>
        <p:nvSpPr>
          <p:cNvPr id="36" name="Suorakulmio 35">
            <a:extLst>
              <a:ext uri="{FF2B5EF4-FFF2-40B4-BE49-F238E27FC236}">
                <a16:creationId xmlns:a16="http://schemas.microsoft.com/office/drawing/2014/main" id="{415AC65E-F2F0-447D-94F2-C1B59FE5182C}"/>
              </a:ext>
            </a:extLst>
          </p:cNvPr>
          <p:cNvSpPr/>
          <p:nvPr/>
        </p:nvSpPr>
        <p:spPr>
          <a:xfrm>
            <a:off x="6443248" y="3183847"/>
            <a:ext cx="902733" cy="522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400" dirty="0" err="1"/>
              <a:t>Bus</a:t>
            </a:r>
            <a:endParaRPr lang="fi-FI" sz="1400" dirty="0"/>
          </a:p>
        </p:txBody>
      </p:sp>
      <p:sp>
        <p:nvSpPr>
          <p:cNvPr id="37" name="Suorakulmio 36">
            <a:extLst>
              <a:ext uri="{FF2B5EF4-FFF2-40B4-BE49-F238E27FC236}">
                <a16:creationId xmlns:a16="http://schemas.microsoft.com/office/drawing/2014/main" id="{C6F64520-558F-4AC1-9001-F34D62A1BF47}"/>
              </a:ext>
            </a:extLst>
          </p:cNvPr>
          <p:cNvSpPr/>
          <p:nvPr/>
        </p:nvSpPr>
        <p:spPr>
          <a:xfrm>
            <a:off x="6443248" y="3799216"/>
            <a:ext cx="902733" cy="522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400" dirty="0" err="1"/>
              <a:t>Car</a:t>
            </a:r>
            <a:endParaRPr lang="en-GB" sz="1400" dirty="0"/>
          </a:p>
        </p:txBody>
      </p:sp>
      <p:sp>
        <p:nvSpPr>
          <p:cNvPr id="38" name="Suorakulmio 37">
            <a:extLst>
              <a:ext uri="{FF2B5EF4-FFF2-40B4-BE49-F238E27FC236}">
                <a16:creationId xmlns:a16="http://schemas.microsoft.com/office/drawing/2014/main" id="{FF4DCCAE-7A17-4A25-BBB9-9204FB568A06}"/>
              </a:ext>
            </a:extLst>
          </p:cNvPr>
          <p:cNvSpPr/>
          <p:nvPr/>
        </p:nvSpPr>
        <p:spPr>
          <a:xfrm>
            <a:off x="6432373" y="4438652"/>
            <a:ext cx="902733" cy="522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400" dirty="0"/>
              <a:t>Cat</a:t>
            </a:r>
          </a:p>
        </p:txBody>
      </p:sp>
      <p:sp>
        <p:nvSpPr>
          <p:cNvPr id="39" name="Suorakulmio 38">
            <a:extLst>
              <a:ext uri="{FF2B5EF4-FFF2-40B4-BE49-F238E27FC236}">
                <a16:creationId xmlns:a16="http://schemas.microsoft.com/office/drawing/2014/main" id="{FE40CAAB-5245-4C7C-85A4-740D6C8D12A6}"/>
              </a:ext>
            </a:extLst>
          </p:cNvPr>
          <p:cNvSpPr/>
          <p:nvPr/>
        </p:nvSpPr>
        <p:spPr>
          <a:xfrm>
            <a:off x="6437036" y="5074388"/>
            <a:ext cx="902733" cy="522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400" dirty="0"/>
              <a:t>Chair</a:t>
            </a:r>
          </a:p>
        </p:txBody>
      </p:sp>
      <p:sp>
        <p:nvSpPr>
          <p:cNvPr id="40" name="Suorakulmio 39">
            <a:extLst>
              <a:ext uri="{FF2B5EF4-FFF2-40B4-BE49-F238E27FC236}">
                <a16:creationId xmlns:a16="http://schemas.microsoft.com/office/drawing/2014/main" id="{BBE09E47-003B-4AEF-BDF1-4DB6DD27DB3C}"/>
              </a:ext>
            </a:extLst>
          </p:cNvPr>
          <p:cNvSpPr/>
          <p:nvPr/>
        </p:nvSpPr>
        <p:spPr>
          <a:xfrm>
            <a:off x="6454525" y="5738842"/>
            <a:ext cx="902733" cy="522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400" dirty="0" err="1"/>
              <a:t>Cow</a:t>
            </a:r>
            <a:endParaRPr lang="en-GB" sz="1400" dirty="0"/>
          </a:p>
        </p:txBody>
      </p:sp>
      <p:sp>
        <p:nvSpPr>
          <p:cNvPr id="41" name="Suorakulmio 40">
            <a:extLst>
              <a:ext uri="{FF2B5EF4-FFF2-40B4-BE49-F238E27FC236}">
                <a16:creationId xmlns:a16="http://schemas.microsoft.com/office/drawing/2014/main" id="{2A73C208-3B3A-44E3-AC49-1B8B7BCD1E3B}"/>
              </a:ext>
            </a:extLst>
          </p:cNvPr>
          <p:cNvSpPr/>
          <p:nvPr/>
        </p:nvSpPr>
        <p:spPr>
          <a:xfrm>
            <a:off x="7429565" y="3163504"/>
            <a:ext cx="902733" cy="522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400" dirty="0" err="1"/>
              <a:t>Dining</a:t>
            </a:r>
            <a:br>
              <a:rPr lang="fi-FI" sz="1400" dirty="0"/>
            </a:br>
            <a:r>
              <a:rPr lang="fi-FI" sz="1400" dirty="0" err="1"/>
              <a:t>Table</a:t>
            </a:r>
            <a:endParaRPr lang="en-GB" sz="1400" dirty="0"/>
          </a:p>
        </p:txBody>
      </p:sp>
      <p:sp>
        <p:nvSpPr>
          <p:cNvPr id="42" name="Suorakulmio 41">
            <a:extLst>
              <a:ext uri="{FF2B5EF4-FFF2-40B4-BE49-F238E27FC236}">
                <a16:creationId xmlns:a16="http://schemas.microsoft.com/office/drawing/2014/main" id="{037986D3-B3C7-405F-9604-7DB0BB8B70F2}"/>
              </a:ext>
            </a:extLst>
          </p:cNvPr>
          <p:cNvSpPr/>
          <p:nvPr/>
        </p:nvSpPr>
        <p:spPr>
          <a:xfrm>
            <a:off x="7429565" y="3796920"/>
            <a:ext cx="902733" cy="522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400" dirty="0" err="1"/>
              <a:t>Dog</a:t>
            </a:r>
            <a:endParaRPr lang="fi-FI" sz="1400" dirty="0"/>
          </a:p>
        </p:txBody>
      </p:sp>
      <p:sp>
        <p:nvSpPr>
          <p:cNvPr id="43" name="Suorakulmio 42">
            <a:extLst>
              <a:ext uri="{FF2B5EF4-FFF2-40B4-BE49-F238E27FC236}">
                <a16:creationId xmlns:a16="http://schemas.microsoft.com/office/drawing/2014/main" id="{2EAC4D93-B7B2-4954-9093-BEFC17399C38}"/>
              </a:ext>
            </a:extLst>
          </p:cNvPr>
          <p:cNvSpPr/>
          <p:nvPr/>
        </p:nvSpPr>
        <p:spPr>
          <a:xfrm>
            <a:off x="8415882" y="3163504"/>
            <a:ext cx="902733" cy="522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400" dirty="0" err="1"/>
              <a:t>Potted</a:t>
            </a:r>
            <a:br>
              <a:rPr lang="fi-FI" sz="1400" dirty="0"/>
            </a:br>
            <a:r>
              <a:rPr lang="fi-FI" sz="1400" dirty="0" err="1"/>
              <a:t>Plant</a:t>
            </a:r>
            <a:endParaRPr lang="fi-FI" sz="1400" dirty="0"/>
          </a:p>
        </p:txBody>
      </p:sp>
      <p:sp>
        <p:nvSpPr>
          <p:cNvPr id="44" name="Suorakulmio 43">
            <a:extLst>
              <a:ext uri="{FF2B5EF4-FFF2-40B4-BE49-F238E27FC236}">
                <a16:creationId xmlns:a16="http://schemas.microsoft.com/office/drawing/2014/main" id="{9ED07A40-31D6-4F8F-B63C-FB8D89835405}"/>
              </a:ext>
            </a:extLst>
          </p:cNvPr>
          <p:cNvSpPr/>
          <p:nvPr/>
        </p:nvSpPr>
        <p:spPr>
          <a:xfrm>
            <a:off x="7427235" y="5745468"/>
            <a:ext cx="902733" cy="522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400" dirty="0"/>
              <a:t>Person</a:t>
            </a:r>
          </a:p>
        </p:txBody>
      </p:sp>
      <p:sp>
        <p:nvSpPr>
          <p:cNvPr id="45" name="Suorakulmio 44">
            <a:extLst>
              <a:ext uri="{FF2B5EF4-FFF2-40B4-BE49-F238E27FC236}">
                <a16:creationId xmlns:a16="http://schemas.microsoft.com/office/drawing/2014/main" id="{A048CA2D-DABF-4DBD-A9ED-C488526ACCAD}"/>
              </a:ext>
            </a:extLst>
          </p:cNvPr>
          <p:cNvSpPr/>
          <p:nvPr/>
        </p:nvSpPr>
        <p:spPr>
          <a:xfrm>
            <a:off x="7440462" y="5078803"/>
            <a:ext cx="902733" cy="522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400" dirty="0"/>
              <a:t>Motor</a:t>
            </a:r>
            <a:br>
              <a:rPr lang="fi-FI" sz="1400" dirty="0"/>
            </a:br>
            <a:r>
              <a:rPr lang="fi-FI" sz="1400" dirty="0" err="1"/>
              <a:t>bike</a:t>
            </a:r>
            <a:endParaRPr lang="en-GB" sz="1400" dirty="0"/>
          </a:p>
        </p:txBody>
      </p:sp>
      <p:sp>
        <p:nvSpPr>
          <p:cNvPr id="46" name="Suorakulmio 45">
            <a:extLst>
              <a:ext uri="{FF2B5EF4-FFF2-40B4-BE49-F238E27FC236}">
                <a16:creationId xmlns:a16="http://schemas.microsoft.com/office/drawing/2014/main" id="{E31791F9-FAE1-4D30-B7D9-8F4F9E065946}"/>
              </a:ext>
            </a:extLst>
          </p:cNvPr>
          <p:cNvSpPr/>
          <p:nvPr/>
        </p:nvSpPr>
        <p:spPr>
          <a:xfrm>
            <a:off x="7427235" y="4430336"/>
            <a:ext cx="902733" cy="522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400" dirty="0" err="1"/>
              <a:t>Horse</a:t>
            </a:r>
            <a:endParaRPr lang="fi-FI" sz="1400" dirty="0"/>
          </a:p>
        </p:txBody>
      </p:sp>
      <p:sp>
        <p:nvSpPr>
          <p:cNvPr id="47" name="Suorakulmio 46">
            <a:extLst>
              <a:ext uri="{FF2B5EF4-FFF2-40B4-BE49-F238E27FC236}">
                <a16:creationId xmlns:a16="http://schemas.microsoft.com/office/drawing/2014/main" id="{FE759CBE-32B0-4570-82A5-C10617A7F6A8}"/>
              </a:ext>
            </a:extLst>
          </p:cNvPr>
          <p:cNvSpPr/>
          <p:nvPr/>
        </p:nvSpPr>
        <p:spPr>
          <a:xfrm>
            <a:off x="5456931" y="4435278"/>
            <a:ext cx="902733" cy="522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400" dirty="0"/>
              <a:t>Bird</a:t>
            </a:r>
          </a:p>
        </p:txBody>
      </p:sp>
      <p:sp>
        <p:nvSpPr>
          <p:cNvPr id="48" name="Suorakulmio 47">
            <a:extLst>
              <a:ext uri="{FF2B5EF4-FFF2-40B4-BE49-F238E27FC236}">
                <a16:creationId xmlns:a16="http://schemas.microsoft.com/office/drawing/2014/main" id="{850B231C-4C53-441C-A0BC-6EE5D9A4F2D9}"/>
              </a:ext>
            </a:extLst>
          </p:cNvPr>
          <p:cNvSpPr/>
          <p:nvPr/>
        </p:nvSpPr>
        <p:spPr>
          <a:xfrm>
            <a:off x="8432613" y="5733106"/>
            <a:ext cx="902733" cy="522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400" dirty="0"/>
              <a:t>TV</a:t>
            </a:r>
          </a:p>
          <a:p>
            <a:pPr algn="ctr"/>
            <a:r>
              <a:rPr lang="fi-FI" sz="1400" dirty="0" err="1"/>
              <a:t>Monitor</a:t>
            </a:r>
            <a:endParaRPr lang="fi-FI" sz="1400" dirty="0"/>
          </a:p>
        </p:txBody>
      </p:sp>
      <p:sp>
        <p:nvSpPr>
          <p:cNvPr id="49" name="Suorakulmio 48">
            <a:extLst>
              <a:ext uri="{FF2B5EF4-FFF2-40B4-BE49-F238E27FC236}">
                <a16:creationId xmlns:a16="http://schemas.microsoft.com/office/drawing/2014/main" id="{A48F19A2-9A37-43C9-8C8A-5DE9118A5D2C}"/>
              </a:ext>
            </a:extLst>
          </p:cNvPr>
          <p:cNvSpPr/>
          <p:nvPr/>
        </p:nvSpPr>
        <p:spPr>
          <a:xfrm>
            <a:off x="8432613" y="5072068"/>
            <a:ext cx="902733" cy="522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400" dirty="0"/>
              <a:t>Train</a:t>
            </a:r>
          </a:p>
        </p:txBody>
      </p:sp>
      <p:sp>
        <p:nvSpPr>
          <p:cNvPr id="50" name="Suorakulmio 49">
            <a:extLst>
              <a:ext uri="{FF2B5EF4-FFF2-40B4-BE49-F238E27FC236}">
                <a16:creationId xmlns:a16="http://schemas.microsoft.com/office/drawing/2014/main" id="{8CC3E81E-C735-4B4B-88CA-4DDBDC309496}"/>
              </a:ext>
            </a:extLst>
          </p:cNvPr>
          <p:cNvSpPr/>
          <p:nvPr/>
        </p:nvSpPr>
        <p:spPr>
          <a:xfrm>
            <a:off x="8422097" y="4438652"/>
            <a:ext cx="902733" cy="522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400" dirty="0" err="1"/>
              <a:t>Sofa</a:t>
            </a:r>
            <a:endParaRPr lang="fi-FI" sz="1400" dirty="0"/>
          </a:p>
        </p:txBody>
      </p:sp>
      <p:sp>
        <p:nvSpPr>
          <p:cNvPr id="51" name="Suorakulmio 50">
            <a:extLst>
              <a:ext uri="{FF2B5EF4-FFF2-40B4-BE49-F238E27FC236}">
                <a16:creationId xmlns:a16="http://schemas.microsoft.com/office/drawing/2014/main" id="{3B27AD58-10B6-4CE8-8E31-21AC7C5B0D87}"/>
              </a:ext>
            </a:extLst>
          </p:cNvPr>
          <p:cNvSpPr/>
          <p:nvPr/>
        </p:nvSpPr>
        <p:spPr>
          <a:xfrm>
            <a:off x="8415882" y="3796920"/>
            <a:ext cx="902733" cy="522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400" dirty="0" err="1"/>
              <a:t>Sheep</a:t>
            </a:r>
            <a:endParaRPr lang="fi-FI" sz="1400" dirty="0"/>
          </a:p>
        </p:txBody>
      </p:sp>
      <p:cxnSp>
        <p:nvCxnSpPr>
          <p:cNvPr id="10" name="Suora nuoliyhdysviiva 9">
            <a:extLst>
              <a:ext uri="{FF2B5EF4-FFF2-40B4-BE49-F238E27FC236}">
                <a16:creationId xmlns:a16="http://schemas.microsoft.com/office/drawing/2014/main" id="{A8A00797-08DE-44B8-B1D6-F464AFFB953D}"/>
              </a:ext>
            </a:extLst>
          </p:cNvPr>
          <p:cNvCxnSpPr>
            <a:stCxn id="8" idx="0"/>
            <a:endCxn id="25" idx="2"/>
          </p:cNvCxnSpPr>
          <p:nvPr/>
        </p:nvCxnSpPr>
        <p:spPr>
          <a:xfrm flipH="1" flipV="1">
            <a:off x="7398279" y="2139864"/>
            <a:ext cx="9135" cy="9093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2" name="Suorakulmio 51">
            <a:extLst>
              <a:ext uri="{FF2B5EF4-FFF2-40B4-BE49-F238E27FC236}">
                <a16:creationId xmlns:a16="http://schemas.microsoft.com/office/drawing/2014/main" id="{D1DE8417-18B1-4374-B10F-78EA5333D386}"/>
              </a:ext>
            </a:extLst>
          </p:cNvPr>
          <p:cNvSpPr/>
          <p:nvPr/>
        </p:nvSpPr>
        <p:spPr>
          <a:xfrm>
            <a:off x="8334930" y="1607541"/>
            <a:ext cx="902733" cy="522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400" dirty="0" err="1"/>
              <a:t>Event</a:t>
            </a:r>
            <a:endParaRPr lang="en-GB" sz="1400" dirty="0"/>
          </a:p>
        </p:txBody>
      </p:sp>
      <p:sp>
        <p:nvSpPr>
          <p:cNvPr id="53" name="Suorakulmio 52">
            <a:extLst>
              <a:ext uri="{FF2B5EF4-FFF2-40B4-BE49-F238E27FC236}">
                <a16:creationId xmlns:a16="http://schemas.microsoft.com/office/drawing/2014/main" id="{FC4F93F1-C068-4EF1-9638-9A7B8C12381E}"/>
              </a:ext>
            </a:extLst>
          </p:cNvPr>
          <p:cNvSpPr/>
          <p:nvPr/>
        </p:nvSpPr>
        <p:spPr>
          <a:xfrm>
            <a:off x="7633885" y="321177"/>
            <a:ext cx="902733" cy="522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400" dirty="0"/>
              <a:t>Image</a:t>
            </a:r>
            <a:br>
              <a:rPr lang="fi-FI" sz="1400" dirty="0"/>
            </a:br>
            <a:r>
              <a:rPr lang="fi-FI" sz="1400" dirty="0"/>
              <a:t>World</a:t>
            </a:r>
            <a:endParaRPr lang="en-GB" sz="1400" dirty="0"/>
          </a:p>
        </p:txBody>
      </p:sp>
      <p:cxnSp>
        <p:nvCxnSpPr>
          <p:cNvPr id="12" name="Suora yhdysviiva 11">
            <a:extLst>
              <a:ext uri="{FF2B5EF4-FFF2-40B4-BE49-F238E27FC236}">
                <a16:creationId xmlns:a16="http://schemas.microsoft.com/office/drawing/2014/main" id="{144805A2-9C45-4C76-B815-6908AA6C9645}"/>
              </a:ext>
            </a:extLst>
          </p:cNvPr>
          <p:cNvCxnSpPr>
            <a:cxnSpLocks/>
            <a:stCxn id="53" idx="2"/>
          </p:cNvCxnSpPr>
          <p:nvPr/>
        </p:nvCxnSpPr>
        <p:spPr>
          <a:xfrm flipH="1">
            <a:off x="7398280" y="843691"/>
            <a:ext cx="686972" cy="744506"/>
          </a:xfrm>
          <a:prstGeom prst="line">
            <a:avLst/>
          </a:prstGeom>
          <a:ln>
            <a:tailEnd type="diamond" w="lg" len="lg"/>
          </a:ln>
        </p:spPr>
        <p:style>
          <a:lnRef idx="1">
            <a:schemeClr val="accent1"/>
          </a:lnRef>
          <a:fillRef idx="0">
            <a:schemeClr val="accent1"/>
          </a:fillRef>
          <a:effectRef idx="0">
            <a:schemeClr val="accent1"/>
          </a:effectRef>
          <a:fontRef idx="minor">
            <a:schemeClr val="tx1"/>
          </a:fontRef>
        </p:style>
      </p:cxnSp>
      <p:cxnSp>
        <p:nvCxnSpPr>
          <p:cNvPr id="55" name="Suora yhdysviiva 54">
            <a:extLst>
              <a:ext uri="{FF2B5EF4-FFF2-40B4-BE49-F238E27FC236}">
                <a16:creationId xmlns:a16="http://schemas.microsoft.com/office/drawing/2014/main" id="{043ADC59-5CD2-45D9-9BFA-B325D950F963}"/>
              </a:ext>
            </a:extLst>
          </p:cNvPr>
          <p:cNvCxnSpPr>
            <a:cxnSpLocks/>
            <a:stCxn id="53" idx="2"/>
            <a:endCxn id="52" idx="0"/>
          </p:cNvCxnSpPr>
          <p:nvPr/>
        </p:nvCxnSpPr>
        <p:spPr>
          <a:xfrm>
            <a:off x="8085252" y="843691"/>
            <a:ext cx="701045" cy="763850"/>
          </a:xfrm>
          <a:prstGeom prst="line">
            <a:avLst/>
          </a:prstGeom>
          <a:ln>
            <a:tailEnd type="diamond" w="lg" len="lg"/>
          </a:ln>
        </p:spPr>
        <p:style>
          <a:lnRef idx="1">
            <a:schemeClr val="accent1"/>
          </a:lnRef>
          <a:fillRef idx="0">
            <a:schemeClr val="accent1"/>
          </a:fillRef>
          <a:effectRef idx="0">
            <a:schemeClr val="accent1"/>
          </a:effectRef>
          <a:fontRef idx="minor">
            <a:schemeClr val="tx1"/>
          </a:fontRef>
        </p:style>
      </p:cxnSp>
      <p:sp>
        <p:nvSpPr>
          <p:cNvPr id="57" name="Tekstiruutu 56">
            <a:extLst>
              <a:ext uri="{FF2B5EF4-FFF2-40B4-BE49-F238E27FC236}">
                <a16:creationId xmlns:a16="http://schemas.microsoft.com/office/drawing/2014/main" id="{957EE039-98E6-48B8-BE2C-20EFEAEC8B92}"/>
              </a:ext>
            </a:extLst>
          </p:cNvPr>
          <p:cNvSpPr txBox="1"/>
          <p:nvPr/>
        </p:nvSpPr>
        <p:spPr>
          <a:xfrm>
            <a:off x="5364664" y="406535"/>
            <a:ext cx="803105" cy="369332"/>
          </a:xfrm>
          <a:prstGeom prst="rect">
            <a:avLst/>
          </a:prstGeom>
          <a:noFill/>
        </p:spPr>
        <p:txBody>
          <a:bodyPr wrap="none" rtlCol="0">
            <a:spAutoFit/>
          </a:bodyPr>
          <a:lstStyle/>
          <a:p>
            <a:r>
              <a:rPr lang="fi-FI" dirty="0" err="1"/>
              <a:t>Before</a:t>
            </a:r>
            <a:endParaRPr lang="en-GB" dirty="0"/>
          </a:p>
        </p:txBody>
      </p:sp>
    </p:spTree>
    <p:extLst>
      <p:ext uri="{BB962C8B-B14F-4D97-AF65-F5344CB8AC3E}">
        <p14:creationId xmlns:p14="http://schemas.microsoft.com/office/powerpoint/2010/main" val="250837890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Enti</a:t>
            </a:r>
            <a:r>
              <a:rPr lang="en-US" sz="4800" dirty="0">
                <a:solidFill>
                  <a:schemeClr val="bg1"/>
                </a:solidFill>
                <a:latin typeface="+mj-lt"/>
                <a:ea typeface="+mj-ea"/>
                <a:cs typeface="+mj-cs"/>
              </a:rPr>
              <a:t>ty Diagram</a:t>
            </a:r>
            <a:endParaRPr lang="en-US" sz="4800" kern="1200" dirty="0">
              <a:solidFill>
                <a:schemeClr val="bg1"/>
              </a:solidFill>
              <a:latin typeface="+mj-lt"/>
              <a:ea typeface="+mj-ea"/>
              <a:cs typeface="+mj-cs"/>
            </a:endParaRPr>
          </a:p>
        </p:txBody>
      </p:sp>
      <p:sp>
        <p:nvSpPr>
          <p:cNvPr id="29" name="Tekstiruutu 28">
            <a:extLst>
              <a:ext uri="{FF2B5EF4-FFF2-40B4-BE49-F238E27FC236}">
                <a16:creationId xmlns:a16="http://schemas.microsoft.com/office/drawing/2014/main" id="{2ABD744B-13A6-4597-83B7-497F1D6DF024}"/>
              </a:ext>
            </a:extLst>
          </p:cNvPr>
          <p:cNvSpPr txBox="1"/>
          <p:nvPr/>
        </p:nvSpPr>
        <p:spPr>
          <a:xfrm>
            <a:off x="5961163" y="1404172"/>
            <a:ext cx="5322932" cy="2862322"/>
          </a:xfrm>
          <a:prstGeom prst="rect">
            <a:avLst/>
          </a:prstGeom>
          <a:noFill/>
        </p:spPr>
        <p:txBody>
          <a:bodyPr wrap="square" rtlCol="0">
            <a:spAutoFit/>
          </a:bodyPr>
          <a:lstStyle/>
          <a:p>
            <a:r>
              <a:rPr lang="fi-FI" dirty="0"/>
              <a:t>V2.0 </a:t>
            </a:r>
            <a:r>
              <a:rPr lang="fi-FI" dirty="0" err="1"/>
              <a:t>goal</a:t>
            </a:r>
            <a:endParaRPr lang="fi-FI" dirty="0"/>
          </a:p>
          <a:p>
            <a:endParaRPr lang="fi-FI" dirty="0"/>
          </a:p>
          <a:p>
            <a:pPr marL="285750" indent="-285750">
              <a:buFont typeface="Arial" panose="020B0604020202020204" pitchFamily="34" charset="0"/>
              <a:buChar char="•"/>
            </a:pPr>
            <a:r>
              <a:rPr lang="fi-FI" dirty="0" err="1"/>
              <a:t>Detected</a:t>
            </a:r>
            <a:r>
              <a:rPr lang="fi-FI" dirty="0"/>
              <a:t> </a:t>
            </a:r>
            <a:r>
              <a:rPr lang="fi-FI" dirty="0" err="1"/>
              <a:t>classes</a:t>
            </a:r>
            <a:r>
              <a:rPr lang="fi-FI" dirty="0"/>
              <a:t> </a:t>
            </a:r>
            <a:r>
              <a:rPr lang="fi-FI" dirty="0" err="1"/>
              <a:t>not</a:t>
            </a:r>
            <a:r>
              <a:rPr lang="fi-FI" dirty="0"/>
              <a:t> </a:t>
            </a:r>
            <a:r>
              <a:rPr lang="fi-FI" dirty="0" err="1"/>
              <a:t>hardcoded</a:t>
            </a:r>
            <a:endParaRPr lang="fi-FI" dirty="0"/>
          </a:p>
          <a:p>
            <a:pPr marL="285750" indent="-285750">
              <a:buFont typeface="Arial" panose="020B0604020202020204" pitchFamily="34" charset="0"/>
              <a:buChar char="•"/>
            </a:pPr>
            <a:r>
              <a:rPr lang="fi-FI" dirty="0"/>
              <a:t>Object </a:t>
            </a:r>
            <a:r>
              <a:rPr lang="fi-FI" dirty="0" err="1"/>
              <a:t>class</a:t>
            </a:r>
            <a:r>
              <a:rPr lang="fi-FI" dirty="0"/>
              <a:t> </a:t>
            </a:r>
            <a:r>
              <a:rPr lang="fi-FI" dirty="0" err="1"/>
              <a:t>may</a:t>
            </a:r>
            <a:r>
              <a:rPr lang="fi-FI" dirty="0"/>
              <a:t> </a:t>
            </a:r>
            <a:r>
              <a:rPr lang="fi-FI" dirty="0" err="1"/>
              <a:t>change</a:t>
            </a:r>
            <a:endParaRPr lang="fi-FI" dirty="0"/>
          </a:p>
          <a:p>
            <a:pPr marL="285750" indent="-285750">
              <a:buFont typeface="Arial" panose="020B0604020202020204" pitchFamily="34" charset="0"/>
              <a:buChar char="•"/>
            </a:pPr>
            <a:r>
              <a:rPr lang="fi-FI" dirty="0" err="1"/>
              <a:t>Support</a:t>
            </a:r>
            <a:r>
              <a:rPr lang="fi-FI" dirty="0"/>
              <a:t> for </a:t>
            </a:r>
            <a:r>
              <a:rPr lang="fi-FI" dirty="0" err="1"/>
              <a:t>many</a:t>
            </a:r>
            <a:r>
              <a:rPr lang="fi-FI" dirty="0"/>
              <a:t> </a:t>
            </a:r>
            <a:r>
              <a:rPr lang="fi-FI" dirty="0" err="1"/>
              <a:t>cameras</a:t>
            </a:r>
            <a:r>
              <a:rPr lang="fi-FI" dirty="0"/>
              <a:t> , </a:t>
            </a:r>
            <a:r>
              <a:rPr lang="fi-FI" dirty="0" err="1"/>
              <a:t>rotations</a:t>
            </a:r>
            <a:endParaRPr lang="fi-FI" dirty="0"/>
          </a:p>
          <a:p>
            <a:pPr marL="285750" indent="-285750">
              <a:buFont typeface="Arial" panose="020B0604020202020204" pitchFamily="34" charset="0"/>
              <a:buChar char="•"/>
            </a:pPr>
            <a:r>
              <a:rPr lang="fi-FI" dirty="0" err="1"/>
              <a:t>Names</a:t>
            </a:r>
            <a:r>
              <a:rPr lang="fi-FI" dirty="0"/>
              <a:t> </a:t>
            </a:r>
            <a:r>
              <a:rPr lang="fi-FI" dirty="0" err="1"/>
              <a:t>less</a:t>
            </a:r>
            <a:r>
              <a:rPr lang="fi-FI" dirty="0"/>
              <a:t> </a:t>
            </a:r>
            <a:r>
              <a:rPr lang="fi-FI" dirty="0" err="1"/>
              <a:t>awkward</a:t>
            </a:r>
            <a:endParaRPr lang="fi-FI" dirty="0"/>
          </a:p>
          <a:p>
            <a:pPr marL="285750" indent="-285750">
              <a:buFont typeface="Arial" panose="020B0604020202020204" pitchFamily="34" charset="0"/>
              <a:buChar char="•"/>
            </a:pPr>
            <a:r>
              <a:rPr lang="fi-FI" dirty="0" err="1"/>
              <a:t>Cleaning</a:t>
            </a:r>
            <a:endParaRPr lang="fi-FI" dirty="0"/>
          </a:p>
          <a:p>
            <a:pPr marL="285750" indent="-285750">
              <a:buFont typeface="Arial" panose="020B0604020202020204" pitchFamily="34" charset="0"/>
              <a:buChar char="•"/>
            </a:pPr>
            <a:r>
              <a:rPr lang="fi-FI" dirty="0"/>
              <a:t>Python </a:t>
            </a:r>
            <a:r>
              <a:rPr lang="fi-FI" dirty="0" err="1"/>
              <a:t>style</a:t>
            </a:r>
            <a:r>
              <a:rPr lang="fi-FI" dirty="0"/>
              <a:t> </a:t>
            </a:r>
            <a:r>
              <a:rPr lang="fi-FI" dirty="0" err="1"/>
              <a:t>guide</a:t>
            </a:r>
            <a:r>
              <a:rPr lang="fi-FI" dirty="0"/>
              <a:t> </a:t>
            </a:r>
            <a:r>
              <a:rPr lang="fi-FI" dirty="0" err="1"/>
              <a:t>followed</a:t>
            </a:r>
            <a:r>
              <a:rPr lang="fi-FI" dirty="0"/>
              <a:t>, </a:t>
            </a:r>
            <a:r>
              <a:rPr lang="fi-FI" dirty="0" err="1"/>
              <a:t>excluding</a:t>
            </a:r>
            <a:r>
              <a:rPr lang="fi-FI" dirty="0"/>
              <a:t> </a:t>
            </a:r>
            <a:r>
              <a:rPr lang="fi-FI" dirty="0" err="1"/>
              <a:t>line</a:t>
            </a:r>
            <a:r>
              <a:rPr lang="fi-FI" dirty="0"/>
              <a:t> </a:t>
            </a:r>
            <a:r>
              <a:rPr lang="fi-FI" dirty="0" err="1"/>
              <a:t>length</a:t>
            </a:r>
            <a:endParaRPr lang="fi-FI" dirty="0"/>
          </a:p>
          <a:p>
            <a:pPr marL="285750" indent="-285750">
              <a:buFont typeface="Arial" panose="020B0604020202020204" pitchFamily="34" charset="0"/>
              <a:buChar char="•"/>
            </a:pPr>
            <a:r>
              <a:rPr lang="fi-FI" dirty="0" err="1"/>
              <a:t>Code</a:t>
            </a:r>
            <a:r>
              <a:rPr lang="fi-FI" dirty="0"/>
              <a:t> </a:t>
            </a:r>
            <a:r>
              <a:rPr lang="fi-FI" dirty="0" err="1"/>
              <a:t>optimization</a:t>
            </a:r>
            <a:endParaRPr lang="fi-FI" dirty="0"/>
          </a:p>
          <a:p>
            <a:pPr marL="285750" indent="-285750">
              <a:buFont typeface="Arial" panose="020B0604020202020204" pitchFamily="34" charset="0"/>
              <a:buChar char="•"/>
            </a:pPr>
            <a:r>
              <a:rPr lang="fi-FI" dirty="0"/>
              <a:t>One </a:t>
            </a:r>
            <a:r>
              <a:rPr lang="fi-FI" dirty="0" err="1"/>
              <a:t>package</a:t>
            </a:r>
            <a:endParaRPr lang="en-GB" dirty="0"/>
          </a:p>
        </p:txBody>
      </p:sp>
      <p:sp>
        <p:nvSpPr>
          <p:cNvPr id="39" name="Tekstiruutu 38">
            <a:extLst>
              <a:ext uri="{FF2B5EF4-FFF2-40B4-BE49-F238E27FC236}">
                <a16:creationId xmlns:a16="http://schemas.microsoft.com/office/drawing/2014/main" id="{4478F502-7529-4F48-B637-0784A4FF6235}"/>
              </a:ext>
            </a:extLst>
          </p:cNvPr>
          <p:cNvSpPr txBox="1"/>
          <p:nvPr/>
        </p:nvSpPr>
        <p:spPr>
          <a:xfrm>
            <a:off x="5961163" y="5084496"/>
            <a:ext cx="5322932" cy="646331"/>
          </a:xfrm>
          <a:prstGeom prst="rect">
            <a:avLst/>
          </a:prstGeom>
          <a:noFill/>
        </p:spPr>
        <p:txBody>
          <a:bodyPr wrap="square" rtlCol="0">
            <a:spAutoFit/>
          </a:bodyPr>
          <a:lstStyle/>
          <a:p>
            <a:r>
              <a:rPr lang="fi-FI" dirty="0" err="1"/>
              <a:t>Name</a:t>
            </a:r>
            <a:r>
              <a:rPr lang="fi-FI" dirty="0"/>
              <a:t> of </a:t>
            </a:r>
            <a:r>
              <a:rPr lang="fi-FI" dirty="0" err="1"/>
              <a:t>the</a:t>
            </a:r>
            <a:r>
              <a:rPr lang="fi-FI" dirty="0"/>
              <a:t> software </a:t>
            </a:r>
            <a:r>
              <a:rPr lang="fi-FI" dirty="0" err="1"/>
              <a:t>package</a:t>
            </a:r>
            <a:r>
              <a:rPr lang="fi-FI" dirty="0"/>
              <a:t>: </a:t>
            </a:r>
            <a:r>
              <a:rPr lang="fi-FI" dirty="0" err="1"/>
              <a:t>ShadowWorld</a:t>
            </a:r>
            <a:endParaRPr lang="fi-FI" dirty="0"/>
          </a:p>
          <a:p>
            <a:r>
              <a:rPr lang="fi-FI" dirty="0"/>
              <a:t>(</a:t>
            </a:r>
            <a:r>
              <a:rPr lang="fi-FI" dirty="0" err="1"/>
              <a:t>Plato</a:t>
            </a:r>
            <a:r>
              <a:rPr lang="fi-FI" dirty="0"/>
              <a:t>: </a:t>
            </a:r>
            <a:r>
              <a:rPr lang="fi-FI" dirty="0" err="1"/>
              <a:t>Allegory</a:t>
            </a:r>
            <a:r>
              <a:rPr lang="fi-FI" dirty="0"/>
              <a:t> of </a:t>
            </a:r>
            <a:r>
              <a:rPr lang="fi-FI" dirty="0" err="1"/>
              <a:t>the</a:t>
            </a:r>
            <a:r>
              <a:rPr lang="fi-FI" dirty="0"/>
              <a:t> </a:t>
            </a:r>
            <a:r>
              <a:rPr lang="fi-FI" dirty="0" err="1"/>
              <a:t>Cave</a:t>
            </a:r>
            <a:r>
              <a:rPr lang="fi-FI" dirty="0"/>
              <a:t>)</a:t>
            </a:r>
          </a:p>
        </p:txBody>
      </p:sp>
    </p:spTree>
    <p:extLst>
      <p:ext uri="{BB962C8B-B14F-4D97-AF65-F5344CB8AC3E}">
        <p14:creationId xmlns:p14="http://schemas.microsoft.com/office/powerpoint/2010/main" val="14483194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 name="Suorakulmio 60">
            <a:extLst>
              <a:ext uri="{FF2B5EF4-FFF2-40B4-BE49-F238E27FC236}">
                <a16:creationId xmlns:a16="http://schemas.microsoft.com/office/drawing/2014/main" id="{6FC7DA83-29F7-4F4F-AD70-50C533320A2A}"/>
              </a:ext>
            </a:extLst>
          </p:cNvPr>
          <p:cNvSpPr/>
          <p:nvPr/>
        </p:nvSpPr>
        <p:spPr>
          <a:xfrm>
            <a:off x="9195239" y="3045150"/>
            <a:ext cx="1439415" cy="959251"/>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Suorakulmio 44">
            <a:extLst>
              <a:ext uri="{FF2B5EF4-FFF2-40B4-BE49-F238E27FC236}">
                <a16:creationId xmlns:a16="http://schemas.microsoft.com/office/drawing/2014/main" id="{3206FB31-207D-45A7-82A9-E9EBDE3C60CD}"/>
              </a:ext>
            </a:extLst>
          </p:cNvPr>
          <p:cNvSpPr/>
          <p:nvPr/>
        </p:nvSpPr>
        <p:spPr>
          <a:xfrm>
            <a:off x="9016241" y="3246488"/>
            <a:ext cx="1439415" cy="959251"/>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Suorakulmio 17">
            <a:extLst>
              <a:ext uri="{FF2B5EF4-FFF2-40B4-BE49-F238E27FC236}">
                <a16:creationId xmlns:a16="http://schemas.microsoft.com/office/drawing/2014/main" id="{97F6E6D6-ED6B-4B4D-A419-FE2A4987A895}"/>
              </a:ext>
            </a:extLst>
          </p:cNvPr>
          <p:cNvSpPr/>
          <p:nvPr/>
        </p:nvSpPr>
        <p:spPr>
          <a:xfrm>
            <a:off x="5211861" y="3062708"/>
            <a:ext cx="1439415" cy="959251"/>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Suorakulmio 16">
            <a:extLst>
              <a:ext uri="{FF2B5EF4-FFF2-40B4-BE49-F238E27FC236}">
                <a16:creationId xmlns:a16="http://schemas.microsoft.com/office/drawing/2014/main" id="{7CB33338-C409-4B17-B5C4-F8768B297662}"/>
              </a:ext>
            </a:extLst>
          </p:cNvPr>
          <p:cNvSpPr/>
          <p:nvPr/>
        </p:nvSpPr>
        <p:spPr>
          <a:xfrm>
            <a:off x="5181310" y="1032055"/>
            <a:ext cx="5199161" cy="1096763"/>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Enti</a:t>
            </a:r>
            <a:r>
              <a:rPr lang="en-US" sz="4800" dirty="0">
                <a:solidFill>
                  <a:schemeClr val="bg1"/>
                </a:solidFill>
                <a:latin typeface="+mj-lt"/>
                <a:ea typeface="+mj-ea"/>
                <a:cs typeface="+mj-cs"/>
              </a:rPr>
              <a:t>ty Diagram</a:t>
            </a:r>
            <a:endParaRPr lang="en-US" sz="4800" kern="1200" dirty="0">
              <a:solidFill>
                <a:schemeClr val="bg1"/>
              </a:solidFill>
              <a:latin typeface="+mj-lt"/>
              <a:ea typeface="+mj-ea"/>
              <a:cs typeface="+mj-cs"/>
            </a:endParaRPr>
          </a:p>
        </p:txBody>
      </p:sp>
      <p:sp>
        <p:nvSpPr>
          <p:cNvPr id="6" name="Suorakulmio 5">
            <a:extLst>
              <a:ext uri="{FF2B5EF4-FFF2-40B4-BE49-F238E27FC236}">
                <a16:creationId xmlns:a16="http://schemas.microsoft.com/office/drawing/2014/main" id="{BEACC466-3E2F-4447-AF39-36361EDD3AF7}"/>
              </a:ext>
            </a:extLst>
          </p:cNvPr>
          <p:cNvSpPr/>
          <p:nvPr/>
        </p:nvSpPr>
        <p:spPr>
          <a:xfrm>
            <a:off x="10902631" y="4790481"/>
            <a:ext cx="902733" cy="522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400" dirty="0" err="1"/>
              <a:t>Detection</a:t>
            </a:r>
            <a:endParaRPr lang="en-GB" sz="1400" dirty="0"/>
          </a:p>
        </p:txBody>
      </p:sp>
      <p:sp>
        <p:nvSpPr>
          <p:cNvPr id="25" name="Suorakulmio 24">
            <a:extLst>
              <a:ext uri="{FF2B5EF4-FFF2-40B4-BE49-F238E27FC236}">
                <a16:creationId xmlns:a16="http://schemas.microsoft.com/office/drawing/2014/main" id="{274EC1DB-6D61-46E5-B1CE-15E570364972}"/>
              </a:ext>
            </a:extLst>
          </p:cNvPr>
          <p:cNvSpPr/>
          <p:nvPr/>
        </p:nvSpPr>
        <p:spPr>
          <a:xfrm>
            <a:off x="9298450" y="4802053"/>
            <a:ext cx="902733" cy="522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400" dirty="0" err="1"/>
              <a:t>Pattern</a:t>
            </a:r>
            <a:endParaRPr lang="en-GB" sz="1400" dirty="0"/>
          </a:p>
        </p:txBody>
      </p:sp>
      <p:sp>
        <p:nvSpPr>
          <p:cNvPr id="52" name="Suorakulmio 51">
            <a:extLst>
              <a:ext uri="{FF2B5EF4-FFF2-40B4-BE49-F238E27FC236}">
                <a16:creationId xmlns:a16="http://schemas.microsoft.com/office/drawing/2014/main" id="{D1DE8417-18B1-4374-B10F-78EA5333D386}"/>
              </a:ext>
            </a:extLst>
          </p:cNvPr>
          <p:cNvSpPr/>
          <p:nvPr/>
        </p:nvSpPr>
        <p:spPr>
          <a:xfrm>
            <a:off x="5649622" y="4720228"/>
            <a:ext cx="902733" cy="522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400" dirty="0" err="1"/>
              <a:t>Event</a:t>
            </a:r>
            <a:endParaRPr lang="en-GB" sz="1400" dirty="0"/>
          </a:p>
        </p:txBody>
      </p:sp>
      <p:sp>
        <p:nvSpPr>
          <p:cNvPr id="53" name="Suorakulmio 52">
            <a:extLst>
              <a:ext uri="{FF2B5EF4-FFF2-40B4-BE49-F238E27FC236}">
                <a16:creationId xmlns:a16="http://schemas.microsoft.com/office/drawing/2014/main" id="{FC4F93F1-C068-4EF1-9638-9A7B8C12381E}"/>
              </a:ext>
            </a:extLst>
          </p:cNvPr>
          <p:cNvSpPr/>
          <p:nvPr/>
        </p:nvSpPr>
        <p:spPr>
          <a:xfrm>
            <a:off x="7158229" y="3495219"/>
            <a:ext cx="902733" cy="522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400" dirty="0"/>
              <a:t>World</a:t>
            </a:r>
            <a:endParaRPr lang="en-GB" sz="1400" dirty="0"/>
          </a:p>
        </p:txBody>
      </p:sp>
      <p:cxnSp>
        <p:nvCxnSpPr>
          <p:cNvPr id="12" name="Suora yhdysviiva 11">
            <a:extLst>
              <a:ext uri="{FF2B5EF4-FFF2-40B4-BE49-F238E27FC236}">
                <a16:creationId xmlns:a16="http://schemas.microsoft.com/office/drawing/2014/main" id="{144805A2-9C45-4C76-B815-6908AA6C9645}"/>
              </a:ext>
            </a:extLst>
          </p:cNvPr>
          <p:cNvCxnSpPr>
            <a:cxnSpLocks/>
            <a:stCxn id="53" idx="2"/>
            <a:endCxn id="56" idx="0"/>
          </p:cNvCxnSpPr>
          <p:nvPr/>
        </p:nvCxnSpPr>
        <p:spPr>
          <a:xfrm>
            <a:off x="7609596" y="4017733"/>
            <a:ext cx="1" cy="792698"/>
          </a:xfrm>
          <a:prstGeom prst="line">
            <a:avLst/>
          </a:prstGeom>
          <a:ln>
            <a:tailEnd type="diamond" w="lg" len="lg"/>
          </a:ln>
        </p:spPr>
        <p:style>
          <a:lnRef idx="1">
            <a:schemeClr val="accent1"/>
          </a:lnRef>
          <a:fillRef idx="0">
            <a:schemeClr val="accent1"/>
          </a:fillRef>
          <a:effectRef idx="0">
            <a:schemeClr val="accent1"/>
          </a:effectRef>
          <a:fontRef idx="minor">
            <a:schemeClr val="tx1"/>
          </a:fontRef>
        </p:style>
      </p:cxnSp>
      <p:sp>
        <p:nvSpPr>
          <p:cNvPr id="57" name="Tekstiruutu 56">
            <a:extLst>
              <a:ext uri="{FF2B5EF4-FFF2-40B4-BE49-F238E27FC236}">
                <a16:creationId xmlns:a16="http://schemas.microsoft.com/office/drawing/2014/main" id="{957EE039-98E6-48B8-BE2C-20EFEAEC8B92}"/>
              </a:ext>
            </a:extLst>
          </p:cNvPr>
          <p:cNvSpPr txBox="1"/>
          <p:nvPr/>
        </p:nvSpPr>
        <p:spPr>
          <a:xfrm>
            <a:off x="5018460" y="192370"/>
            <a:ext cx="607859" cy="369332"/>
          </a:xfrm>
          <a:prstGeom prst="rect">
            <a:avLst/>
          </a:prstGeom>
          <a:noFill/>
        </p:spPr>
        <p:txBody>
          <a:bodyPr wrap="none" rtlCol="0">
            <a:spAutoFit/>
          </a:bodyPr>
          <a:lstStyle/>
          <a:p>
            <a:r>
              <a:rPr lang="fi-FI" dirty="0"/>
              <a:t>V2.0</a:t>
            </a:r>
            <a:endParaRPr lang="en-GB" dirty="0"/>
          </a:p>
        </p:txBody>
      </p:sp>
      <p:sp>
        <p:nvSpPr>
          <p:cNvPr id="54" name="Suorakulmio 53">
            <a:extLst>
              <a:ext uri="{FF2B5EF4-FFF2-40B4-BE49-F238E27FC236}">
                <a16:creationId xmlns:a16="http://schemas.microsoft.com/office/drawing/2014/main" id="{14082D5C-F184-4269-9634-AC97F1857C8A}"/>
              </a:ext>
            </a:extLst>
          </p:cNvPr>
          <p:cNvSpPr/>
          <p:nvPr/>
        </p:nvSpPr>
        <p:spPr>
          <a:xfrm>
            <a:off x="9284588" y="3489484"/>
            <a:ext cx="902733" cy="522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400" dirty="0" err="1"/>
              <a:t>Camera</a:t>
            </a:r>
            <a:endParaRPr lang="en-GB" sz="1400" dirty="0"/>
          </a:p>
        </p:txBody>
      </p:sp>
      <p:sp>
        <p:nvSpPr>
          <p:cNvPr id="56" name="Suorakulmio 55">
            <a:extLst>
              <a:ext uri="{FF2B5EF4-FFF2-40B4-BE49-F238E27FC236}">
                <a16:creationId xmlns:a16="http://schemas.microsoft.com/office/drawing/2014/main" id="{9A75DD22-8B98-406E-8887-C226C8700C24}"/>
              </a:ext>
            </a:extLst>
          </p:cNvPr>
          <p:cNvSpPr/>
          <p:nvPr/>
        </p:nvSpPr>
        <p:spPr>
          <a:xfrm>
            <a:off x="7158230" y="4810431"/>
            <a:ext cx="902733" cy="522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400" dirty="0" err="1"/>
              <a:t>Body</a:t>
            </a:r>
            <a:endParaRPr lang="en-GB" sz="1400" dirty="0"/>
          </a:p>
        </p:txBody>
      </p:sp>
      <p:cxnSp>
        <p:nvCxnSpPr>
          <p:cNvPr id="58" name="Suora yhdysviiva 57">
            <a:extLst>
              <a:ext uri="{FF2B5EF4-FFF2-40B4-BE49-F238E27FC236}">
                <a16:creationId xmlns:a16="http://schemas.microsoft.com/office/drawing/2014/main" id="{592ECC62-FC6F-40FC-BDB3-886AE72979E3}"/>
              </a:ext>
            </a:extLst>
          </p:cNvPr>
          <p:cNvCxnSpPr>
            <a:cxnSpLocks/>
            <a:stCxn id="53" idx="3"/>
            <a:endCxn id="54" idx="1"/>
          </p:cNvCxnSpPr>
          <p:nvPr/>
        </p:nvCxnSpPr>
        <p:spPr>
          <a:xfrm flipV="1">
            <a:off x="8060962" y="3750741"/>
            <a:ext cx="1223626" cy="5735"/>
          </a:xfrm>
          <a:prstGeom prst="line">
            <a:avLst/>
          </a:prstGeom>
          <a:ln>
            <a:tailEnd type="diamond" w="lg" len="lg"/>
          </a:ln>
        </p:spPr>
        <p:style>
          <a:lnRef idx="1">
            <a:schemeClr val="accent1"/>
          </a:lnRef>
          <a:fillRef idx="0">
            <a:schemeClr val="accent1"/>
          </a:fillRef>
          <a:effectRef idx="0">
            <a:schemeClr val="accent1"/>
          </a:effectRef>
          <a:fontRef idx="minor">
            <a:schemeClr val="tx1"/>
          </a:fontRef>
        </p:style>
      </p:cxnSp>
      <p:cxnSp>
        <p:nvCxnSpPr>
          <p:cNvPr id="59" name="Suora yhdysviiva 58">
            <a:extLst>
              <a:ext uri="{FF2B5EF4-FFF2-40B4-BE49-F238E27FC236}">
                <a16:creationId xmlns:a16="http://schemas.microsoft.com/office/drawing/2014/main" id="{2DF7824D-EF7E-4C71-98A7-62238CD3FF54}"/>
              </a:ext>
            </a:extLst>
          </p:cNvPr>
          <p:cNvCxnSpPr>
            <a:cxnSpLocks/>
            <a:stCxn id="54" idx="2"/>
            <a:endCxn id="25" idx="0"/>
          </p:cNvCxnSpPr>
          <p:nvPr/>
        </p:nvCxnSpPr>
        <p:spPr>
          <a:xfrm>
            <a:off x="9735955" y="4011998"/>
            <a:ext cx="13862" cy="790055"/>
          </a:xfrm>
          <a:prstGeom prst="line">
            <a:avLst/>
          </a:prstGeom>
          <a:ln>
            <a:tailEnd type="diamond" w="lg" len="lg"/>
          </a:ln>
        </p:spPr>
        <p:style>
          <a:lnRef idx="1">
            <a:schemeClr val="accent1"/>
          </a:lnRef>
          <a:fillRef idx="0">
            <a:schemeClr val="accent1"/>
          </a:fillRef>
          <a:effectRef idx="0">
            <a:schemeClr val="accent1"/>
          </a:effectRef>
          <a:fontRef idx="minor">
            <a:schemeClr val="tx1"/>
          </a:fontRef>
        </p:style>
      </p:cxnSp>
      <p:cxnSp>
        <p:nvCxnSpPr>
          <p:cNvPr id="60" name="Suora yhdysviiva 59">
            <a:extLst>
              <a:ext uri="{FF2B5EF4-FFF2-40B4-BE49-F238E27FC236}">
                <a16:creationId xmlns:a16="http://schemas.microsoft.com/office/drawing/2014/main" id="{E558373A-9029-4FAA-BBE9-3A2C70A6C624}"/>
              </a:ext>
            </a:extLst>
          </p:cNvPr>
          <p:cNvCxnSpPr>
            <a:cxnSpLocks/>
            <a:stCxn id="25" idx="3"/>
            <a:endCxn id="6" idx="1"/>
          </p:cNvCxnSpPr>
          <p:nvPr/>
        </p:nvCxnSpPr>
        <p:spPr>
          <a:xfrm flipV="1">
            <a:off x="10201183" y="5051738"/>
            <a:ext cx="701448" cy="11572"/>
          </a:xfrm>
          <a:prstGeom prst="line">
            <a:avLst/>
          </a:prstGeom>
          <a:ln>
            <a:tailEnd type="diamond" w="lg" len="lg"/>
          </a:ln>
        </p:spPr>
        <p:style>
          <a:lnRef idx="1">
            <a:schemeClr val="accent1"/>
          </a:lnRef>
          <a:fillRef idx="0">
            <a:schemeClr val="accent1"/>
          </a:fillRef>
          <a:effectRef idx="0">
            <a:schemeClr val="accent1"/>
          </a:effectRef>
          <a:fontRef idx="minor">
            <a:schemeClr val="tx1"/>
          </a:fontRef>
        </p:style>
      </p:cxnSp>
      <p:sp>
        <p:nvSpPr>
          <p:cNvPr id="70" name="Tekstiruutu 69">
            <a:extLst>
              <a:ext uri="{FF2B5EF4-FFF2-40B4-BE49-F238E27FC236}">
                <a16:creationId xmlns:a16="http://schemas.microsoft.com/office/drawing/2014/main" id="{F1E5B7A4-BBC8-441C-951F-3ABB6CFC50D8}"/>
              </a:ext>
            </a:extLst>
          </p:cNvPr>
          <p:cNvSpPr txBox="1"/>
          <p:nvPr/>
        </p:nvSpPr>
        <p:spPr>
          <a:xfrm>
            <a:off x="7522811" y="4507026"/>
            <a:ext cx="1034257" cy="261610"/>
          </a:xfrm>
          <a:prstGeom prst="rect">
            <a:avLst/>
          </a:prstGeom>
          <a:noFill/>
        </p:spPr>
        <p:txBody>
          <a:bodyPr wrap="none" rtlCol="0">
            <a:spAutoFit/>
          </a:bodyPr>
          <a:lstStyle/>
          <a:p>
            <a:r>
              <a:rPr lang="fi-FI" sz="1100" dirty="0"/>
              <a:t>”</a:t>
            </a:r>
            <a:r>
              <a:rPr lang="fi-FI" sz="1100" dirty="0" err="1"/>
              <a:t>WorldObject</a:t>
            </a:r>
            <a:r>
              <a:rPr lang="fi-FI" sz="1100" dirty="0"/>
              <a:t>”</a:t>
            </a:r>
            <a:endParaRPr lang="en-GB" sz="1100" dirty="0"/>
          </a:p>
        </p:txBody>
      </p:sp>
      <p:sp>
        <p:nvSpPr>
          <p:cNvPr id="74" name="Tekstiruutu 73">
            <a:extLst>
              <a:ext uri="{FF2B5EF4-FFF2-40B4-BE49-F238E27FC236}">
                <a16:creationId xmlns:a16="http://schemas.microsoft.com/office/drawing/2014/main" id="{B392B1F6-F64F-479E-BFB9-81D7106A3755}"/>
              </a:ext>
            </a:extLst>
          </p:cNvPr>
          <p:cNvSpPr txBox="1"/>
          <p:nvPr/>
        </p:nvSpPr>
        <p:spPr>
          <a:xfrm>
            <a:off x="8755414" y="4458618"/>
            <a:ext cx="1031051" cy="261610"/>
          </a:xfrm>
          <a:prstGeom prst="rect">
            <a:avLst/>
          </a:prstGeom>
          <a:noFill/>
        </p:spPr>
        <p:txBody>
          <a:bodyPr wrap="none" rtlCol="0">
            <a:spAutoFit/>
          </a:bodyPr>
          <a:lstStyle/>
          <a:p>
            <a:r>
              <a:rPr lang="fi-FI" sz="1100" dirty="0"/>
              <a:t>”ImageObject”</a:t>
            </a:r>
            <a:endParaRPr lang="en-GB" sz="1100" dirty="0"/>
          </a:p>
        </p:txBody>
      </p:sp>
      <p:sp>
        <p:nvSpPr>
          <p:cNvPr id="75" name="Tekstiruutu 74">
            <a:extLst>
              <a:ext uri="{FF2B5EF4-FFF2-40B4-BE49-F238E27FC236}">
                <a16:creationId xmlns:a16="http://schemas.microsoft.com/office/drawing/2014/main" id="{5616542A-33A4-4DA9-8D85-6D57C2C4E21F}"/>
              </a:ext>
            </a:extLst>
          </p:cNvPr>
          <p:cNvSpPr txBox="1"/>
          <p:nvPr/>
        </p:nvSpPr>
        <p:spPr>
          <a:xfrm>
            <a:off x="10924077" y="4335878"/>
            <a:ext cx="1204176" cy="261610"/>
          </a:xfrm>
          <a:prstGeom prst="rect">
            <a:avLst/>
          </a:prstGeom>
          <a:noFill/>
        </p:spPr>
        <p:txBody>
          <a:bodyPr wrap="none" rtlCol="0">
            <a:spAutoFit/>
          </a:bodyPr>
          <a:lstStyle/>
          <a:p>
            <a:r>
              <a:rPr lang="fi-FI" sz="1100" dirty="0"/>
              <a:t>”</a:t>
            </a:r>
            <a:r>
              <a:rPr lang="fi-FI" sz="1100" dirty="0" err="1"/>
              <a:t>DetectedObject</a:t>
            </a:r>
            <a:r>
              <a:rPr lang="fi-FI" sz="1100" dirty="0"/>
              <a:t>”</a:t>
            </a:r>
            <a:endParaRPr lang="en-GB" sz="1100" dirty="0"/>
          </a:p>
        </p:txBody>
      </p:sp>
      <p:sp>
        <p:nvSpPr>
          <p:cNvPr id="84" name="Suorakulmio 83">
            <a:extLst>
              <a:ext uri="{FF2B5EF4-FFF2-40B4-BE49-F238E27FC236}">
                <a16:creationId xmlns:a16="http://schemas.microsoft.com/office/drawing/2014/main" id="{AA7589FB-0E66-4DC1-8273-ED11EF4B19F4}"/>
              </a:ext>
            </a:extLst>
          </p:cNvPr>
          <p:cNvSpPr/>
          <p:nvPr/>
        </p:nvSpPr>
        <p:spPr>
          <a:xfrm>
            <a:off x="6785167" y="5911926"/>
            <a:ext cx="902733" cy="522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400" dirty="0" err="1"/>
              <a:t>Trace</a:t>
            </a:r>
            <a:endParaRPr lang="en-GB" sz="1400" dirty="0"/>
          </a:p>
        </p:txBody>
      </p:sp>
      <p:cxnSp>
        <p:nvCxnSpPr>
          <p:cNvPr id="85" name="Suora yhdysviiva 84">
            <a:extLst>
              <a:ext uri="{FF2B5EF4-FFF2-40B4-BE49-F238E27FC236}">
                <a16:creationId xmlns:a16="http://schemas.microsoft.com/office/drawing/2014/main" id="{0F3A1815-F72A-4B39-B0D1-7CB31CB723E5}"/>
              </a:ext>
            </a:extLst>
          </p:cNvPr>
          <p:cNvCxnSpPr>
            <a:cxnSpLocks/>
            <a:endCxn id="84" idx="0"/>
          </p:cNvCxnSpPr>
          <p:nvPr/>
        </p:nvCxnSpPr>
        <p:spPr>
          <a:xfrm flipH="1">
            <a:off x="7236534" y="5299724"/>
            <a:ext cx="286277" cy="612202"/>
          </a:xfrm>
          <a:prstGeom prst="line">
            <a:avLst/>
          </a:prstGeom>
          <a:ln>
            <a:tailEnd type="diamond" w="lg" len="lg"/>
          </a:ln>
        </p:spPr>
        <p:style>
          <a:lnRef idx="1">
            <a:schemeClr val="accent1"/>
          </a:lnRef>
          <a:fillRef idx="0">
            <a:schemeClr val="accent1"/>
          </a:fillRef>
          <a:effectRef idx="0">
            <a:schemeClr val="accent1"/>
          </a:effectRef>
          <a:fontRef idx="minor">
            <a:schemeClr val="tx1"/>
          </a:fontRef>
        </p:style>
      </p:cxnSp>
      <p:sp>
        <p:nvSpPr>
          <p:cNvPr id="30" name="Suorakulmio 29">
            <a:extLst>
              <a:ext uri="{FF2B5EF4-FFF2-40B4-BE49-F238E27FC236}">
                <a16:creationId xmlns:a16="http://schemas.microsoft.com/office/drawing/2014/main" id="{6A6FA8DE-5DA7-4637-A395-BBBB3FF52C8A}"/>
              </a:ext>
            </a:extLst>
          </p:cNvPr>
          <p:cNvSpPr/>
          <p:nvPr/>
        </p:nvSpPr>
        <p:spPr>
          <a:xfrm>
            <a:off x="5391760" y="3287743"/>
            <a:ext cx="1034257" cy="522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400" dirty="0" err="1"/>
              <a:t>Speech</a:t>
            </a:r>
            <a:endParaRPr lang="fi-FI" sz="1400" dirty="0"/>
          </a:p>
          <a:p>
            <a:pPr algn="ctr"/>
            <a:r>
              <a:rPr lang="fi-FI" sz="1400" dirty="0" err="1"/>
              <a:t>Synthesizer</a:t>
            </a:r>
            <a:endParaRPr lang="en-GB" sz="1400" dirty="0"/>
          </a:p>
        </p:txBody>
      </p:sp>
      <p:cxnSp>
        <p:nvCxnSpPr>
          <p:cNvPr id="9" name="Suora yhdysviiva 8">
            <a:extLst>
              <a:ext uri="{FF2B5EF4-FFF2-40B4-BE49-F238E27FC236}">
                <a16:creationId xmlns:a16="http://schemas.microsoft.com/office/drawing/2014/main" id="{8BFF7B3F-0FBB-4738-95C4-3D48343BA5C4}"/>
              </a:ext>
            </a:extLst>
          </p:cNvPr>
          <p:cNvCxnSpPr>
            <a:stCxn id="53" idx="1"/>
            <a:endCxn id="30" idx="3"/>
          </p:cNvCxnSpPr>
          <p:nvPr/>
        </p:nvCxnSpPr>
        <p:spPr>
          <a:xfrm flipH="1" flipV="1">
            <a:off x="6426017" y="3549000"/>
            <a:ext cx="732212" cy="207476"/>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uora yhdysviiva 35">
            <a:extLst>
              <a:ext uri="{FF2B5EF4-FFF2-40B4-BE49-F238E27FC236}">
                <a16:creationId xmlns:a16="http://schemas.microsoft.com/office/drawing/2014/main" id="{12A98C7A-6DD1-41DF-90C9-44182ADC3627}"/>
              </a:ext>
            </a:extLst>
          </p:cNvPr>
          <p:cNvCxnSpPr>
            <a:cxnSpLocks/>
            <a:endCxn id="52" idx="0"/>
          </p:cNvCxnSpPr>
          <p:nvPr/>
        </p:nvCxnSpPr>
        <p:spPr>
          <a:xfrm flipH="1">
            <a:off x="6100989" y="4021959"/>
            <a:ext cx="1112806" cy="698269"/>
          </a:xfrm>
          <a:prstGeom prst="line">
            <a:avLst/>
          </a:prstGeom>
          <a:ln>
            <a:tailEnd type="diamond" w="lg" len="lg"/>
          </a:ln>
        </p:spPr>
        <p:style>
          <a:lnRef idx="1">
            <a:schemeClr val="accent1"/>
          </a:lnRef>
          <a:fillRef idx="0">
            <a:schemeClr val="accent1"/>
          </a:fillRef>
          <a:effectRef idx="0">
            <a:schemeClr val="accent1"/>
          </a:effectRef>
          <a:fontRef idx="minor">
            <a:schemeClr val="tx1"/>
          </a:fontRef>
        </p:style>
      </p:cxnSp>
      <p:sp>
        <p:nvSpPr>
          <p:cNvPr id="27" name="Suorakulmio 26">
            <a:extLst>
              <a:ext uri="{FF2B5EF4-FFF2-40B4-BE49-F238E27FC236}">
                <a16:creationId xmlns:a16="http://schemas.microsoft.com/office/drawing/2014/main" id="{2DD1B54C-0440-4B6F-8236-610B0C17DD2A}"/>
              </a:ext>
            </a:extLst>
          </p:cNvPr>
          <p:cNvSpPr/>
          <p:nvPr/>
        </p:nvSpPr>
        <p:spPr>
          <a:xfrm>
            <a:off x="5387306" y="1302614"/>
            <a:ext cx="1121937" cy="522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400" dirty="0"/>
              <a:t>Presentation3D</a:t>
            </a:r>
            <a:endParaRPr lang="en-GB" sz="1400" dirty="0"/>
          </a:p>
        </p:txBody>
      </p:sp>
      <p:sp>
        <p:nvSpPr>
          <p:cNvPr id="32" name="Suorakulmio 31">
            <a:extLst>
              <a:ext uri="{FF2B5EF4-FFF2-40B4-BE49-F238E27FC236}">
                <a16:creationId xmlns:a16="http://schemas.microsoft.com/office/drawing/2014/main" id="{8607468F-35E2-4BF1-B4A7-27259D5AA676}"/>
              </a:ext>
            </a:extLst>
          </p:cNvPr>
          <p:cNvSpPr/>
          <p:nvPr/>
        </p:nvSpPr>
        <p:spPr>
          <a:xfrm>
            <a:off x="7009431" y="2522636"/>
            <a:ext cx="1194387" cy="522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400" dirty="0"/>
              <a:t>Presentation</a:t>
            </a:r>
            <a:endParaRPr lang="en-GB" sz="1400" dirty="0"/>
          </a:p>
        </p:txBody>
      </p:sp>
      <p:cxnSp>
        <p:nvCxnSpPr>
          <p:cNvPr id="34" name="Suora yhdysviiva 33">
            <a:extLst>
              <a:ext uri="{FF2B5EF4-FFF2-40B4-BE49-F238E27FC236}">
                <a16:creationId xmlns:a16="http://schemas.microsoft.com/office/drawing/2014/main" id="{0D3611DB-B326-43D3-874F-D05283346FCB}"/>
              </a:ext>
            </a:extLst>
          </p:cNvPr>
          <p:cNvCxnSpPr>
            <a:cxnSpLocks/>
            <a:stCxn id="53" idx="0"/>
            <a:endCxn id="32" idx="2"/>
          </p:cNvCxnSpPr>
          <p:nvPr/>
        </p:nvCxnSpPr>
        <p:spPr>
          <a:xfrm flipH="1" flipV="1">
            <a:off x="7606625" y="3045150"/>
            <a:ext cx="2971" cy="450069"/>
          </a:xfrm>
          <a:prstGeom prst="line">
            <a:avLst/>
          </a:prstGeom>
          <a:ln>
            <a:tailEnd type="diamond" w="lg" len="lg"/>
          </a:ln>
        </p:spPr>
        <p:style>
          <a:lnRef idx="1">
            <a:schemeClr val="accent1"/>
          </a:lnRef>
          <a:fillRef idx="0">
            <a:schemeClr val="accent1"/>
          </a:fillRef>
          <a:effectRef idx="0">
            <a:schemeClr val="accent1"/>
          </a:effectRef>
          <a:fontRef idx="minor">
            <a:schemeClr val="tx1"/>
          </a:fontRef>
        </p:style>
      </p:cxnSp>
      <p:cxnSp>
        <p:nvCxnSpPr>
          <p:cNvPr id="16" name="Suora nuoliyhdysviiva 15">
            <a:extLst>
              <a:ext uri="{FF2B5EF4-FFF2-40B4-BE49-F238E27FC236}">
                <a16:creationId xmlns:a16="http://schemas.microsoft.com/office/drawing/2014/main" id="{466BEEC1-806B-42E9-8318-4EDC13576ADF}"/>
              </a:ext>
            </a:extLst>
          </p:cNvPr>
          <p:cNvCxnSpPr>
            <a:cxnSpLocks/>
            <a:stCxn id="27" idx="2"/>
          </p:cNvCxnSpPr>
          <p:nvPr/>
        </p:nvCxnSpPr>
        <p:spPr>
          <a:xfrm>
            <a:off x="5948275" y="1825128"/>
            <a:ext cx="1101699" cy="6953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Tekstiruutu 25">
            <a:extLst>
              <a:ext uri="{FF2B5EF4-FFF2-40B4-BE49-F238E27FC236}">
                <a16:creationId xmlns:a16="http://schemas.microsoft.com/office/drawing/2014/main" id="{01054B19-D50E-490C-811B-E53429C0633F}"/>
              </a:ext>
            </a:extLst>
          </p:cNvPr>
          <p:cNvSpPr txBox="1"/>
          <p:nvPr/>
        </p:nvSpPr>
        <p:spPr>
          <a:xfrm>
            <a:off x="9564266" y="1369675"/>
            <a:ext cx="343364" cy="369332"/>
          </a:xfrm>
          <a:prstGeom prst="rect">
            <a:avLst/>
          </a:prstGeom>
          <a:noFill/>
        </p:spPr>
        <p:txBody>
          <a:bodyPr wrap="none" rtlCol="0">
            <a:spAutoFit/>
          </a:bodyPr>
          <a:lstStyle/>
          <a:p>
            <a:r>
              <a:rPr lang="fi-FI" dirty="0"/>
              <a:t>…</a:t>
            </a:r>
            <a:endParaRPr lang="en-GB" dirty="0"/>
          </a:p>
        </p:txBody>
      </p:sp>
      <p:sp>
        <p:nvSpPr>
          <p:cNvPr id="62" name="Suorakulmio 61">
            <a:extLst>
              <a:ext uri="{FF2B5EF4-FFF2-40B4-BE49-F238E27FC236}">
                <a16:creationId xmlns:a16="http://schemas.microsoft.com/office/drawing/2014/main" id="{62ED518C-0060-4A95-9B9A-4C7F1C0CF71F}"/>
              </a:ext>
            </a:extLst>
          </p:cNvPr>
          <p:cNvSpPr/>
          <p:nvPr/>
        </p:nvSpPr>
        <p:spPr>
          <a:xfrm>
            <a:off x="6676021" y="1293084"/>
            <a:ext cx="1121937" cy="522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400" dirty="0" err="1"/>
              <a:t>PresentationMap</a:t>
            </a:r>
            <a:endParaRPr lang="en-GB" sz="1400" dirty="0"/>
          </a:p>
        </p:txBody>
      </p:sp>
      <p:cxnSp>
        <p:nvCxnSpPr>
          <p:cNvPr id="40" name="Suora nuoliyhdysviiva 39">
            <a:extLst>
              <a:ext uri="{FF2B5EF4-FFF2-40B4-BE49-F238E27FC236}">
                <a16:creationId xmlns:a16="http://schemas.microsoft.com/office/drawing/2014/main" id="{19E494FB-1018-4B33-852B-00BDC96C8CF8}"/>
              </a:ext>
            </a:extLst>
          </p:cNvPr>
          <p:cNvCxnSpPr>
            <a:cxnSpLocks/>
            <a:stCxn id="62" idx="2"/>
          </p:cNvCxnSpPr>
          <p:nvPr/>
        </p:nvCxnSpPr>
        <p:spPr>
          <a:xfrm>
            <a:off x="7236990" y="1815598"/>
            <a:ext cx="169972" cy="7049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uora yhdysviiva 41">
            <a:extLst>
              <a:ext uri="{FF2B5EF4-FFF2-40B4-BE49-F238E27FC236}">
                <a16:creationId xmlns:a16="http://schemas.microsoft.com/office/drawing/2014/main" id="{5E79AE49-F827-4BE2-9F1C-4B037C609A56}"/>
              </a:ext>
            </a:extLst>
          </p:cNvPr>
          <p:cNvCxnSpPr>
            <a:cxnSpLocks/>
          </p:cNvCxnSpPr>
          <p:nvPr/>
        </p:nvCxnSpPr>
        <p:spPr>
          <a:xfrm flipV="1">
            <a:off x="8057990" y="5063310"/>
            <a:ext cx="1212950" cy="8378"/>
          </a:xfrm>
          <a:prstGeom prst="line">
            <a:avLst/>
          </a:prstGeom>
          <a:ln>
            <a:tailEnd type="diamond" w="lg" len="lg"/>
          </a:ln>
        </p:spPr>
        <p:style>
          <a:lnRef idx="1">
            <a:schemeClr val="accent1"/>
          </a:lnRef>
          <a:fillRef idx="0">
            <a:schemeClr val="accent1"/>
          </a:fillRef>
          <a:effectRef idx="0">
            <a:schemeClr val="accent1"/>
          </a:effectRef>
          <a:fontRef idx="minor">
            <a:schemeClr val="tx1"/>
          </a:fontRef>
        </p:style>
      </p:cxnSp>
      <p:sp>
        <p:nvSpPr>
          <p:cNvPr id="51" name="Suorakulmio 50">
            <a:extLst>
              <a:ext uri="{FF2B5EF4-FFF2-40B4-BE49-F238E27FC236}">
                <a16:creationId xmlns:a16="http://schemas.microsoft.com/office/drawing/2014/main" id="{EEC7556A-4BF5-46F9-B2E7-D790A3700D9D}"/>
              </a:ext>
            </a:extLst>
          </p:cNvPr>
          <p:cNvSpPr/>
          <p:nvPr/>
        </p:nvSpPr>
        <p:spPr>
          <a:xfrm>
            <a:off x="10092689" y="5911926"/>
            <a:ext cx="902733" cy="522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400" dirty="0" err="1"/>
              <a:t>Bounding</a:t>
            </a:r>
            <a:endParaRPr lang="fi-FI" sz="1400" dirty="0"/>
          </a:p>
          <a:p>
            <a:pPr algn="ctr"/>
            <a:r>
              <a:rPr lang="fi-FI" sz="1400" dirty="0"/>
              <a:t>Box</a:t>
            </a:r>
            <a:endParaRPr lang="en-GB" sz="1400" dirty="0"/>
          </a:p>
        </p:txBody>
      </p:sp>
      <p:cxnSp>
        <p:nvCxnSpPr>
          <p:cNvPr id="19" name="Suora nuoliyhdysviiva 18">
            <a:extLst>
              <a:ext uri="{FF2B5EF4-FFF2-40B4-BE49-F238E27FC236}">
                <a16:creationId xmlns:a16="http://schemas.microsoft.com/office/drawing/2014/main" id="{E23BE853-C62A-42EF-8525-ABF3F1C5822A}"/>
              </a:ext>
            </a:extLst>
          </p:cNvPr>
          <p:cNvCxnSpPr>
            <a:cxnSpLocks/>
            <a:stCxn id="25" idx="2"/>
          </p:cNvCxnSpPr>
          <p:nvPr/>
        </p:nvCxnSpPr>
        <p:spPr>
          <a:xfrm>
            <a:off x="9749817" y="5324567"/>
            <a:ext cx="630654" cy="5757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uora nuoliyhdysviiva 20">
            <a:extLst>
              <a:ext uri="{FF2B5EF4-FFF2-40B4-BE49-F238E27FC236}">
                <a16:creationId xmlns:a16="http://schemas.microsoft.com/office/drawing/2014/main" id="{FE02D9B3-5E62-48C1-8223-826CD18979A7}"/>
              </a:ext>
            </a:extLst>
          </p:cNvPr>
          <p:cNvCxnSpPr>
            <a:cxnSpLocks/>
            <a:stCxn id="6" idx="2"/>
          </p:cNvCxnSpPr>
          <p:nvPr/>
        </p:nvCxnSpPr>
        <p:spPr>
          <a:xfrm flipH="1">
            <a:off x="10817265" y="5312995"/>
            <a:ext cx="536733" cy="5873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3" name="Suorakulmio 62">
            <a:extLst>
              <a:ext uri="{FF2B5EF4-FFF2-40B4-BE49-F238E27FC236}">
                <a16:creationId xmlns:a16="http://schemas.microsoft.com/office/drawing/2014/main" id="{E83AACC2-4F26-4FD1-93DA-8904B72F9E2E}"/>
              </a:ext>
            </a:extLst>
          </p:cNvPr>
          <p:cNvSpPr/>
          <p:nvPr/>
        </p:nvSpPr>
        <p:spPr>
          <a:xfrm>
            <a:off x="8014311" y="1308460"/>
            <a:ext cx="1121936" cy="522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400" dirty="0" err="1"/>
              <a:t>PresentationLog</a:t>
            </a:r>
            <a:endParaRPr lang="en-GB" sz="1400" dirty="0"/>
          </a:p>
        </p:txBody>
      </p:sp>
      <p:cxnSp>
        <p:nvCxnSpPr>
          <p:cNvPr id="43" name="Suora nuoliyhdysviiva 42">
            <a:extLst>
              <a:ext uri="{FF2B5EF4-FFF2-40B4-BE49-F238E27FC236}">
                <a16:creationId xmlns:a16="http://schemas.microsoft.com/office/drawing/2014/main" id="{1D2C8FD2-633E-4B07-8E17-CB22BCA44E12}"/>
              </a:ext>
            </a:extLst>
          </p:cNvPr>
          <p:cNvCxnSpPr>
            <a:cxnSpLocks/>
          </p:cNvCxnSpPr>
          <p:nvPr/>
        </p:nvCxnSpPr>
        <p:spPr>
          <a:xfrm flipH="1">
            <a:off x="7816939" y="1823155"/>
            <a:ext cx="691723" cy="7331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6" name="Suora yhdysviiva 75">
            <a:extLst>
              <a:ext uri="{FF2B5EF4-FFF2-40B4-BE49-F238E27FC236}">
                <a16:creationId xmlns:a16="http://schemas.microsoft.com/office/drawing/2014/main" id="{8174A33F-847D-49FE-A81D-6EA562567268}"/>
              </a:ext>
            </a:extLst>
          </p:cNvPr>
          <p:cNvCxnSpPr>
            <a:cxnSpLocks/>
            <a:endCxn id="6" idx="0"/>
          </p:cNvCxnSpPr>
          <p:nvPr/>
        </p:nvCxnSpPr>
        <p:spPr>
          <a:xfrm>
            <a:off x="9797858" y="4011998"/>
            <a:ext cx="1556140" cy="778483"/>
          </a:xfrm>
          <a:prstGeom prst="line">
            <a:avLst/>
          </a:prstGeom>
          <a:ln>
            <a:prstDash val="dash"/>
            <a:tailEnd type="diamond" w="lg" len="lg"/>
          </a:ln>
        </p:spPr>
        <p:style>
          <a:lnRef idx="1">
            <a:schemeClr val="accent1"/>
          </a:lnRef>
          <a:fillRef idx="0">
            <a:schemeClr val="accent1"/>
          </a:fillRef>
          <a:effectRef idx="0">
            <a:schemeClr val="accent1"/>
          </a:effectRef>
          <a:fontRef idx="minor">
            <a:schemeClr val="tx1"/>
          </a:fontRef>
        </p:style>
      </p:cxnSp>
      <p:sp>
        <p:nvSpPr>
          <p:cNvPr id="82" name="Suorakulmio 81">
            <a:extLst>
              <a:ext uri="{FF2B5EF4-FFF2-40B4-BE49-F238E27FC236}">
                <a16:creationId xmlns:a16="http://schemas.microsoft.com/office/drawing/2014/main" id="{EB7531FD-2B6E-4201-9B92-FC25A3C7BADB}"/>
              </a:ext>
            </a:extLst>
          </p:cNvPr>
          <p:cNvSpPr/>
          <p:nvPr/>
        </p:nvSpPr>
        <p:spPr>
          <a:xfrm>
            <a:off x="7826529" y="5911926"/>
            <a:ext cx="1012671" cy="522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400" dirty="0" err="1"/>
              <a:t>Forecast</a:t>
            </a:r>
            <a:endParaRPr lang="en-GB" sz="1400" dirty="0"/>
          </a:p>
        </p:txBody>
      </p:sp>
      <p:cxnSp>
        <p:nvCxnSpPr>
          <p:cNvPr id="83" name="Suora yhdysviiva 82">
            <a:extLst>
              <a:ext uri="{FF2B5EF4-FFF2-40B4-BE49-F238E27FC236}">
                <a16:creationId xmlns:a16="http://schemas.microsoft.com/office/drawing/2014/main" id="{560BD738-A4C1-474D-9351-715C901E62BE}"/>
              </a:ext>
            </a:extLst>
          </p:cNvPr>
          <p:cNvCxnSpPr>
            <a:cxnSpLocks/>
            <a:endCxn id="82" idx="0"/>
          </p:cNvCxnSpPr>
          <p:nvPr/>
        </p:nvCxnSpPr>
        <p:spPr>
          <a:xfrm>
            <a:off x="7797958" y="5312995"/>
            <a:ext cx="534907" cy="598931"/>
          </a:xfrm>
          <a:prstGeom prst="line">
            <a:avLst/>
          </a:prstGeom>
          <a:ln>
            <a:tailEnd type="diamond"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64841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Body Kalman</a:t>
            </a:r>
            <a:br>
              <a:rPr lang="en-US" sz="4800" dirty="0">
                <a:solidFill>
                  <a:schemeClr val="bg1"/>
                </a:solidFill>
                <a:latin typeface="+mj-lt"/>
                <a:ea typeface="+mj-ea"/>
                <a:cs typeface="+mj-cs"/>
              </a:rPr>
            </a:br>
            <a:r>
              <a:rPr lang="en-US" sz="4800" dirty="0">
                <a:solidFill>
                  <a:schemeClr val="bg1"/>
                </a:solidFill>
                <a:latin typeface="+mj-lt"/>
                <a:ea typeface="+mj-ea"/>
                <a:cs typeface="+mj-cs"/>
              </a:rPr>
              <a:t>Filtering</a:t>
            </a:r>
            <a:endParaRPr lang="en-US" sz="4800" kern="1200" dirty="0">
              <a:solidFill>
                <a:schemeClr val="bg1"/>
              </a:solidFill>
              <a:latin typeface="+mj-lt"/>
              <a:ea typeface="+mj-ea"/>
              <a:cs typeface="+mj-cs"/>
            </a:endParaRPr>
          </a:p>
        </p:txBody>
      </p:sp>
      <p:sp>
        <p:nvSpPr>
          <p:cNvPr id="6" name="Tekstiruutu 5">
            <a:extLst>
              <a:ext uri="{FF2B5EF4-FFF2-40B4-BE49-F238E27FC236}">
                <a16:creationId xmlns:a16="http://schemas.microsoft.com/office/drawing/2014/main" id="{1C2BB9F9-1605-4479-B01D-893B43EF0512}"/>
              </a:ext>
            </a:extLst>
          </p:cNvPr>
          <p:cNvSpPr txBox="1"/>
          <p:nvPr/>
        </p:nvSpPr>
        <p:spPr>
          <a:xfrm>
            <a:off x="5314992" y="2020711"/>
            <a:ext cx="6540124" cy="2862322"/>
          </a:xfrm>
          <a:prstGeom prst="rect">
            <a:avLst/>
          </a:prstGeom>
          <a:noFill/>
        </p:spPr>
        <p:txBody>
          <a:bodyPr wrap="none" rtlCol="0">
            <a:spAutoFit/>
          </a:bodyPr>
          <a:lstStyle/>
          <a:p>
            <a:pPr marL="285750" indent="-285750">
              <a:buFont typeface="Arial" panose="020B0604020202020204" pitchFamily="34" charset="0"/>
              <a:buChar char="•"/>
            </a:pPr>
            <a:r>
              <a:rPr lang="fi-FI" dirty="0"/>
              <a:t>Second </a:t>
            </a:r>
            <a:r>
              <a:rPr lang="fi-FI" dirty="0" err="1"/>
              <a:t>order</a:t>
            </a:r>
            <a:r>
              <a:rPr lang="fi-FI" dirty="0"/>
              <a:t> </a:t>
            </a:r>
            <a:r>
              <a:rPr lang="fi-FI" dirty="0" err="1"/>
              <a:t>model</a:t>
            </a:r>
            <a:r>
              <a:rPr lang="fi-FI" dirty="0"/>
              <a:t> </a:t>
            </a:r>
            <a:r>
              <a:rPr lang="fi-FI" dirty="0" err="1"/>
              <a:t>does</a:t>
            </a:r>
            <a:r>
              <a:rPr lang="fi-FI" dirty="0"/>
              <a:t> </a:t>
            </a:r>
            <a:r>
              <a:rPr lang="fi-FI" dirty="0" err="1"/>
              <a:t>not</a:t>
            </a:r>
            <a:r>
              <a:rPr lang="fi-FI" dirty="0"/>
              <a:t> </a:t>
            </a:r>
            <a:r>
              <a:rPr lang="fi-FI" dirty="0" err="1"/>
              <a:t>work</a:t>
            </a:r>
            <a:r>
              <a:rPr lang="en-GB" dirty="0"/>
              <a:t>, constant acceleration makes</a:t>
            </a:r>
            <a:br>
              <a:rPr lang="en-GB" dirty="0"/>
            </a:br>
            <a:r>
              <a:rPr lang="en-GB" dirty="0"/>
              <a:t>bodies bounce back or get enormous velocities.</a:t>
            </a:r>
          </a:p>
          <a:p>
            <a:pPr marL="285750" indent="-285750">
              <a:buFont typeface="Arial" panose="020B0604020202020204" pitchFamily="34" charset="0"/>
              <a:buChar char="•"/>
            </a:pPr>
            <a:r>
              <a:rPr lang="fi-FI" dirty="0"/>
              <a:t>I</a:t>
            </a:r>
            <a:r>
              <a:rPr lang="en-GB" dirty="0"/>
              <a:t>n world, constant acceleration for several (tens) of seconds</a:t>
            </a:r>
            <a:br>
              <a:rPr lang="en-GB" dirty="0"/>
            </a:br>
            <a:r>
              <a:rPr lang="en-GB" dirty="0"/>
              <a:t>is not common</a:t>
            </a:r>
          </a:p>
          <a:p>
            <a:pPr marL="285750" indent="-285750">
              <a:buFont typeface="Arial" panose="020B0604020202020204" pitchFamily="34" charset="0"/>
              <a:buChar char="•"/>
            </a:pPr>
            <a:r>
              <a:rPr lang="fi-FI" dirty="0"/>
              <a:t>F</a:t>
            </a:r>
            <a:r>
              <a:rPr lang="en-GB" dirty="0" err="1"/>
              <a:t>irst</a:t>
            </a:r>
            <a:r>
              <a:rPr lang="en-GB" dirty="0"/>
              <a:t> order model works! (No wonder it’s popular in robotics…)</a:t>
            </a:r>
          </a:p>
          <a:p>
            <a:pPr marL="285750" indent="-285750">
              <a:buFont typeface="Arial" panose="020B0604020202020204" pitchFamily="34" charset="0"/>
              <a:buChar char="•"/>
            </a:pPr>
            <a:r>
              <a:rPr lang="fi-FI" dirty="0"/>
              <a:t>W</a:t>
            </a:r>
            <a:r>
              <a:rPr lang="en-GB" dirty="0"/>
              <a:t>hen measurement is lost, the body is switched into constant</a:t>
            </a:r>
            <a:br>
              <a:rPr lang="en-GB" dirty="0"/>
            </a:br>
            <a:r>
              <a:rPr lang="en-GB" dirty="0"/>
              <a:t>velocity mode</a:t>
            </a:r>
          </a:p>
          <a:p>
            <a:pPr marL="285750" indent="-285750">
              <a:buFont typeface="Arial" panose="020B0604020202020204" pitchFamily="34" charset="0"/>
              <a:buChar char="•"/>
            </a:pPr>
            <a:r>
              <a:rPr lang="fi-FI" dirty="0"/>
              <a:t>I</a:t>
            </a:r>
            <a:r>
              <a:rPr lang="en-GB" dirty="0"/>
              <a:t>n filtering terminology: velocity mode = only prediction, </a:t>
            </a:r>
            <a:br>
              <a:rPr lang="en-GB" dirty="0"/>
            </a:br>
            <a:r>
              <a:rPr lang="en-GB" dirty="0"/>
              <a:t>no correction</a:t>
            </a:r>
          </a:p>
          <a:p>
            <a:pPr marL="285750" indent="-285750">
              <a:buFont typeface="Arial" panose="020B0604020202020204" pitchFamily="34" charset="0"/>
              <a:buChar char="•"/>
            </a:pPr>
            <a:r>
              <a:rPr lang="fi-FI" dirty="0"/>
              <a:t>A</a:t>
            </a:r>
            <a:r>
              <a:rPr lang="en-GB" dirty="0" err="1"/>
              <a:t>lgorithms</a:t>
            </a:r>
            <a:r>
              <a:rPr lang="en-GB" dirty="0"/>
              <a:t> described in [docs] folder documents</a:t>
            </a:r>
          </a:p>
        </p:txBody>
      </p:sp>
    </p:spTree>
    <p:extLst>
      <p:ext uri="{BB962C8B-B14F-4D97-AF65-F5344CB8AC3E}">
        <p14:creationId xmlns:p14="http://schemas.microsoft.com/office/powerpoint/2010/main" val="49104840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Body Kalman</a:t>
            </a:r>
            <a:br>
              <a:rPr lang="en-US" sz="4800" dirty="0">
                <a:solidFill>
                  <a:schemeClr val="bg1"/>
                </a:solidFill>
                <a:latin typeface="+mj-lt"/>
                <a:ea typeface="+mj-ea"/>
                <a:cs typeface="+mj-cs"/>
              </a:rPr>
            </a:br>
            <a:r>
              <a:rPr lang="en-US" sz="4800" dirty="0">
                <a:solidFill>
                  <a:schemeClr val="bg1"/>
                </a:solidFill>
                <a:latin typeface="+mj-lt"/>
                <a:ea typeface="+mj-ea"/>
                <a:cs typeface="+mj-cs"/>
              </a:rPr>
              <a:t>Filtering</a:t>
            </a:r>
            <a:endParaRPr lang="en-US" sz="4800" kern="1200" dirty="0">
              <a:solidFill>
                <a:schemeClr val="bg1"/>
              </a:solidFill>
              <a:latin typeface="+mj-lt"/>
              <a:ea typeface="+mj-ea"/>
              <a:cs typeface="+mj-cs"/>
            </a:endParaRPr>
          </a:p>
        </p:txBody>
      </p:sp>
      <p:pic>
        <p:nvPicPr>
          <p:cNvPr id="4" name="Kuva 3">
            <a:extLst>
              <a:ext uri="{FF2B5EF4-FFF2-40B4-BE49-F238E27FC236}">
                <a16:creationId xmlns:a16="http://schemas.microsoft.com/office/drawing/2014/main" id="{D7E15EC2-BDA6-4729-943C-152EDC0D3665}"/>
              </a:ext>
            </a:extLst>
          </p:cNvPr>
          <p:cNvPicPr>
            <a:picLocks noChangeAspect="1"/>
          </p:cNvPicPr>
          <p:nvPr/>
        </p:nvPicPr>
        <p:blipFill>
          <a:blip r:embed="rId2"/>
          <a:stretch>
            <a:fillRect/>
          </a:stretch>
        </p:blipFill>
        <p:spPr>
          <a:xfrm>
            <a:off x="5872576" y="468897"/>
            <a:ext cx="5128298" cy="6179553"/>
          </a:xfrm>
          <a:prstGeom prst="rect">
            <a:avLst/>
          </a:prstGeom>
        </p:spPr>
      </p:pic>
    </p:spTree>
    <p:extLst>
      <p:ext uri="{BB962C8B-B14F-4D97-AF65-F5344CB8AC3E}">
        <p14:creationId xmlns:p14="http://schemas.microsoft.com/office/powerpoint/2010/main" val="200360396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Body Kalman</a:t>
            </a:r>
            <a:br>
              <a:rPr lang="en-US" sz="4800" dirty="0">
                <a:solidFill>
                  <a:schemeClr val="bg1"/>
                </a:solidFill>
                <a:latin typeface="+mj-lt"/>
                <a:ea typeface="+mj-ea"/>
                <a:cs typeface="+mj-cs"/>
              </a:rPr>
            </a:br>
            <a:r>
              <a:rPr lang="en-US" sz="4800" dirty="0">
                <a:solidFill>
                  <a:schemeClr val="bg1"/>
                </a:solidFill>
                <a:latin typeface="+mj-lt"/>
                <a:ea typeface="+mj-ea"/>
                <a:cs typeface="+mj-cs"/>
              </a:rPr>
              <a:t>Filtering</a:t>
            </a:r>
            <a:endParaRPr lang="en-US" sz="4800" kern="1200" dirty="0">
              <a:solidFill>
                <a:schemeClr val="bg1"/>
              </a:solidFill>
              <a:latin typeface="+mj-lt"/>
              <a:ea typeface="+mj-ea"/>
              <a:cs typeface="+mj-cs"/>
            </a:endParaRPr>
          </a:p>
        </p:txBody>
      </p:sp>
      <p:pic>
        <p:nvPicPr>
          <p:cNvPr id="2" name="Kuva 1">
            <a:extLst>
              <a:ext uri="{FF2B5EF4-FFF2-40B4-BE49-F238E27FC236}">
                <a16:creationId xmlns:a16="http://schemas.microsoft.com/office/drawing/2014/main" id="{4709EE2C-96C2-4975-921E-63138BCA48C6}"/>
              </a:ext>
            </a:extLst>
          </p:cNvPr>
          <p:cNvPicPr>
            <a:picLocks noChangeAspect="1"/>
          </p:cNvPicPr>
          <p:nvPr/>
        </p:nvPicPr>
        <p:blipFill>
          <a:blip r:embed="rId2"/>
          <a:stretch>
            <a:fillRect/>
          </a:stretch>
        </p:blipFill>
        <p:spPr>
          <a:xfrm>
            <a:off x="5890238" y="321177"/>
            <a:ext cx="4103583" cy="5929131"/>
          </a:xfrm>
          <a:prstGeom prst="rect">
            <a:avLst/>
          </a:prstGeom>
        </p:spPr>
      </p:pic>
    </p:spTree>
    <p:extLst>
      <p:ext uri="{BB962C8B-B14F-4D97-AF65-F5344CB8AC3E}">
        <p14:creationId xmlns:p14="http://schemas.microsoft.com/office/powerpoint/2010/main" val="16283385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Freeform 14">
            <a:extLst>
              <a:ext uri="{FF2B5EF4-FFF2-40B4-BE49-F238E27FC236}">
                <a16:creationId xmlns:a16="http://schemas.microsoft.com/office/drawing/2014/main" id="{C66F2F30-5DC0-44A0-BFA6-E12F46ED16D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5920619" cy="2130951"/>
          </a:xfrm>
          <a:custGeom>
            <a:avLst/>
            <a:gdLst>
              <a:gd name="connsiteX0" fmla="*/ 0 w 5920619"/>
              <a:gd name="connsiteY0" fmla="*/ 0 h 2130951"/>
              <a:gd name="connsiteX1" fmla="*/ 3191370 w 5920619"/>
              <a:gd name="connsiteY1" fmla="*/ 0 h 2130951"/>
              <a:gd name="connsiteX2" fmla="*/ 3346315 w 5920619"/>
              <a:gd name="connsiteY2" fmla="*/ 0 h 2130951"/>
              <a:gd name="connsiteX3" fmla="*/ 5920619 w 5920619"/>
              <a:gd name="connsiteY3" fmla="*/ 0 h 2130951"/>
              <a:gd name="connsiteX4" fmla="*/ 4936971 w 5920619"/>
              <a:gd name="connsiteY4" fmla="*/ 2130951 h 2130951"/>
              <a:gd name="connsiteX5" fmla="*/ 0 w 5920619"/>
              <a:gd name="connsiteY5" fmla="*/ 2130951 h 2130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20619" h="2130951">
                <a:moveTo>
                  <a:pt x="0" y="0"/>
                </a:moveTo>
                <a:lnTo>
                  <a:pt x="3191370" y="0"/>
                </a:lnTo>
                <a:lnTo>
                  <a:pt x="3346315" y="0"/>
                </a:lnTo>
                <a:lnTo>
                  <a:pt x="5920619" y="0"/>
                </a:lnTo>
                <a:lnTo>
                  <a:pt x="4936971" y="2130951"/>
                </a:lnTo>
                <a:lnTo>
                  <a:pt x="0" y="2130951"/>
                </a:ln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9" name="Freeform: Shape 8">
            <a:extLst>
              <a:ext uri="{FF2B5EF4-FFF2-40B4-BE49-F238E27FC236}">
                <a16:creationId xmlns:a16="http://schemas.microsoft.com/office/drawing/2014/main" id="{04DC2037-48A0-4F22-B9D4-8EAEBC780AB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49721" y="4682920"/>
            <a:ext cx="4522796" cy="2175080"/>
          </a:xfrm>
          <a:custGeom>
            <a:avLst/>
            <a:gdLst>
              <a:gd name="connsiteX0" fmla="*/ 3515449 w 4522796"/>
              <a:gd name="connsiteY0" fmla="*/ 0 h 2175080"/>
              <a:gd name="connsiteX1" fmla="*/ 0 w 4522796"/>
              <a:gd name="connsiteY1" fmla="*/ 0 h 2175080"/>
              <a:gd name="connsiteX2" fmla="*/ 0 w 4522796"/>
              <a:gd name="connsiteY2" fmla="*/ 2175080 h 2175080"/>
              <a:gd name="connsiteX3" fmla="*/ 4522796 w 4522796"/>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4522796" h="2175080">
                <a:moveTo>
                  <a:pt x="3515449" y="0"/>
                </a:moveTo>
                <a:lnTo>
                  <a:pt x="0" y="0"/>
                </a:lnTo>
                <a:lnTo>
                  <a:pt x="0" y="2175080"/>
                </a:lnTo>
                <a:lnTo>
                  <a:pt x="4522796" y="21750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1"/>
          </a:p>
        </p:txBody>
      </p:sp>
      <p:sp>
        <p:nvSpPr>
          <p:cNvPr id="11" name="Freeform 22">
            <a:extLst>
              <a:ext uri="{FF2B5EF4-FFF2-40B4-BE49-F238E27FC236}">
                <a16:creationId xmlns:a16="http://schemas.microsoft.com/office/drawing/2014/main" id="{0006CBFD-ADA0-43D1-9332-9C34CA1C76E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66810" y="4682920"/>
            <a:ext cx="5925190" cy="2175080"/>
          </a:xfrm>
          <a:custGeom>
            <a:avLst/>
            <a:gdLst>
              <a:gd name="connsiteX0" fmla="*/ 1007347 w 5925190"/>
              <a:gd name="connsiteY0" fmla="*/ 0 h 2175080"/>
              <a:gd name="connsiteX1" fmla="*/ 5925190 w 5925190"/>
              <a:gd name="connsiteY1" fmla="*/ 0 h 2175080"/>
              <a:gd name="connsiteX2" fmla="*/ 5925190 w 5925190"/>
              <a:gd name="connsiteY2" fmla="*/ 2175080 h 2175080"/>
              <a:gd name="connsiteX3" fmla="*/ 0 w 5925190"/>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5925190" h="2175080">
                <a:moveTo>
                  <a:pt x="1007347" y="0"/>
                </a:moveTo>
                <a:lnTo>
                  <a:pt x="5925190" y="0"/>
                </a:lnTo>
                <a:lnTo>
                  <a:pt x="5925190" y="2175080"/>
                </a:lnTo>
                <a:lnTo>
                  <a:pt x="0" y="217508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21">
            <a:extLst>
              <a:ext uri="{FF2B5EF4-FFF2-40B4-BE49-F238E27FC236}">
                <a16:creationId xmlns:a16="http://schemas.microsoft.com/office/drawing/2014/main" id="{85872F57-7F42-4F97-8391-DDC8D0054C03}"/>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97839" y="0"/>
            <a:ext cx="7094160" cy="2130952"/>
          </a:xfrm>
          <a:custGeom>
            <a:avLst/>
            <a:gdLst>
              <a:gd name="connsiteX0" fmla="*/ 4417853 w 7094160"/>
              <a:gd name="connsiteY0" fmla="*/ 0 h 2130952"/>
              <a:gd name="connsiteX1" fmla="*/ 7094160 w 7094160"/>
              <a:gd name="connsiteY1" fmla="*/ 0 h 2130952"/>
              <a:gd name="connsiteX2" fmla="*/ 7094160 w 7094160"/>
              <a:gd name="connsiteY2" fmla="*/ 2130552 h 2130952"/>
              <a:gd name="connsiteX3" fmla="*/ 5920619 w 7094160"/>
              <a:gd name="connsiteY3" fmla="*/ 2130552 h 2130952"/>
              <a:gd name="connsiteX4" fmla="*/ 5920619 w 7094160"/>
              <a:gd name="connsiteY4" fmla="*/ 2130952 h 2130952"/>
              <a:gd name="connsiteX5" fmla="*/ 2729249 w 7094160"/>
              <a:gd name="connsiteY5" fmla="*/ 2130952 h 2130952"/>
              <a:gd name="connsiteX6" fmla="*/ 2574304 w 7094160"/>
              <a:gd name="connsiteY6" fmla="*/ 2130952 h 2130952"/>
              <a:gd name="connsiteX7" fmla="*/ 0 w 7094160"/>
              <a:gd name="connsiteY7" fmla="*/ 2130952 h 2130952"/>
              <a:gd name="connsiteX8" fmla="*/ 983648 w 7094160"/>
              <a:gd name="connsiteY8" fmla="*/ 1 h 2130952"/>
              <a:gd name="connsiteX9" fmla="*/ 4417853 w 7094160"/>
              <a:gd name="connsiteY9" fmla="*/ 1 h 2130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94160" h="2130952">
                <a:moveTo>
                  <a:pt x="4417853" y="0"/>
                </a:moveTo>
                <a:lnTo>
                  <a:pt x="7094160" y="0"/>
                </a:lnTo>
                <a:lnTo>
                  <a:pt x="7094160" y="2130552"/>
                </a:lnTo>
                <a:lnTo>
                  <a:pt x="5920619" y="2130552"/>
                </a:lnTo>
                <a:lnTo>
                  <a:pt x="5920619" y="2130952"/>
                </a:lnTo>
                <a:lnTo>
                  <a:pt x="2729249" y="2130952"/>
                </a:lnTo>
                <a:lnTo>
                  <a:pt x="2574304" y="2130952"/>
                </a:lnTo>
                <a:lnTo>
                  <a:pt x="0" y="2130952"/>
                </a:lnTo>
                <a:lnTo>
                  <a:pt x="983648" y="1"/>
                </a:lnTo>
                <a:lnTo>
                  <a:pt x="4417853" y="1"/>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25">
            <a:extLst>
              <a:ext uri="{FF2B5EF4-FFF2-40B4-BE49-F238E27FC236}">
                <a16:creationId xmlns:a16="http://schemas.microsoft.com/office/drawing/2014/main" id="{2B931666-F28F-45F3-A074-66D2272D580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82920"/>
            <a:ext cx="7114535" cy="2175080"/>
          </a:xfrm>
          <a:custGeom>
            <a:avLst/>
            <a:gdLst>
              <a:gd name="connsiteX0" fmla="*/ 0 w 7114535"/>
              <a:gd name="connsiteY0" fmla="*/ 0 h 2175080"/>
              <a:gd name="connsiteX1" fmla="*/ 1189345 w 7114535"/>
              <a:gd name="connsiteY1" fmla="*/ 0 h 2175080"/>
              <a:gd name="connsiteX2" fmla="*/ 7114535 w 7114535"/>
              <a:gd name="connsiteY2" fmla="*/ 0 h 2175080"/>
              <a:gd name="connsiteX3" fmla="*/ 6107188 w 7114535"/>
              <a:gd name="connsiteY3" fmla="*/ 2175080 h 2175080"/>
              <a:gd name="connsiteX4" fmla="*/ 1189345 w 7114535"/>
              <a:gd name="connsiteY4" fmla="*/ 2175080 h 2175080"/>
              <a:gd name="connsiteX5" fmla="*/ 0 w 7114535"/>
              <a:gd name="connsiteY5" fmla="*/ 2175080 h 2175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14535" h="2175080">
                <a:moveTo>
                  <a:pt x="0" y="0"/>
                </a:moveTo>
                <a:lnTo>
                  <a:pt x="1189345" y="0"/>
                </a:lnTo>
                <a:lnTo>
                  <a:pt x="7114535" y="0"/>
                </a:lnTo>
                <a:lnTo>
                  <a:pt x="6107188" y="2175080"/>
                </a:lnTo>
                <a:lnTo>
                  <a:pt x="1189345" y="2175080"/>
                </a:lnTo>
                <a:lnTo>
                  <a:pt x="0" y="217508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tsikko 1">
            <a:extLst>
              <a:ext uri="{FF2B5EF4-FFF2-40B4-BE49-F238E27FC236}">
                <a16:creationId xmlns:a16="http://schemas.microsoft.com/office/drawing/2014/main" id="{49E609EE-A375-424B-9FE9-E5C311FC51C5}"/>
              </a:ext>
            </a:extLst>
          </p:cNvPr>
          <p:cNvSpPr>
            <a:spLocks noGrp="1"/>
          </p:cNvSpPr>
          <p:nvPr>
            <p:ph type="ctrTitle"/>
          </p:nvPr>
        </p:nvSpPr>
        <p:spPr>
          <a:xfrm>
            <a:off x="1524000" y="2245809"/>
            <a:ext cx="9144000" cy="1564716"/>
          </a:xfrm>
        </p:spPr>
        <p:txBody>
          <a:bodyPr>
            <a:normAutofit/>
          </a:bodyPr>
          <a:lstStyle/>
          <a:p>
            <a:pPr algn="l"/>
            <a:r>
              <a:rPr lang="fi-FI" sz="4800" dirty="0"/>
              <a:t>Project Plan</a:t>
            </a:r>
            <a:endParaRPr lang="en-GB" sz="4800" dirty="0"/>
          </a:p>
        </p:txBody>
      </p:sp>
    </p:spTree>
    <p:extLst>
      <p:ext uri="{BB962C8B-B14F-4D97-AF65-F5344CB8AC3E}">
        <p14:creationId xmlns:p14="http://schemas.microsoft.com/office/powerpoint/2010/main" val="48292074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Body Kalman</a:t>
            </a:r>
            <a:br>
              <a:rPr lang="en-US" sz="4800" dirty="0">
                <a:solidFill>
                  <a:schemeClr val="bg1"/>
                </a:solidFill>
                <a:latin typeface="+mj-lt"/>
                <a:ea typeface="+mj-ea"/>
                <a:cs typeface="+mj-cs"/>
              </a:rPr>
            </a:br>
            <a:r>
              <a:rPr lang="en-US" sz="4800" dirty="0">
                <a:solidFill>
                  <a:schemeClr val="bg1"/>
                </a:solidFill>
                <a:latin typeface="+mj-lt"/>
                <a:ea typeface="+mj-ea"/>
                <a:cs typeface="+mj-cs"/>
              </a:rPr>
              <a:t>Filtering</a:t>
            </a:r>
            <a:endParaRPr lang="en-US" sz="4800" kern="1200" dirty="0">
              <a:solidFill>
                <a:schemeClr val="bg1"/>
              </a:solidFill>
              <a:latin typeface="+mj-lt"/>
              <a:ea typeface="+mj-ea"/>
              <a:cs typeface="+mj-cs"/>
            </a:endParaRPr>
          </a:p>
        </p:txBody>
      </p:sp>
      <p:pic>
        <p:nvPicPr>
          <p:cNvPr id="3" name="Kuva 2">
            <a:extLst>
              <a:ext uri="{FF2B5EF4-FFF2-40B4-BE49-F238E27FC236}">
                <a16:creationId xmlns:a16="http://schemas.microsoft.com/office/drawing/2014/main" id="{61E6D252-7AF6-4849-9183-95DF84FB39E8}"/>
              </a:ext>
            </a:extLst>
          </p:cNvPr>
          <p:cNvPicPr>
            <a:picLocks noChangeAspect="1"/>
          </p:cNvPicPr>
          <p:nvPr/>
        </p:nvPicPr>
        <p:blipFill>
          <a:blip r:embed="rId2"/>
          <a:stretch>
            <a:fillRect/>
          </a:stretch>
        </p:blipFill>
        <p:spPr>
          <a:xfrm>
            <a:off x="5536848" y="747889"/>
            <a:ext cx="3971925" cy="2133600"/>
          </a:xfrm>
          <a:prstGeom prst="rect">
            <a:avLst/>
          </a:prstGeom>
        </p:spPr>
      </p:pic>
      <p:pic>
        <p:nvPicPr>
          <p:cNvPr id="4" name="Kuva 3">
            <a:extLst>
              <a:ext uri="{FF2B5EF4-FFF2-40B4-BE49-F238E27FC236}">
                <a16:creationId xmlns:a16="http://schemas.microsoft.com/office/drawing/2014/main" id="{AEAD4D13-27AD-4A2A-819D-0E66262A8DEE}"/>
              </a:ext>
            </a:extLst>
          </p:cNvPr>
          <p:cNvPicPr>
            <a:picLocks noChangeAspect="1"/>
          </p:cNvPicPr>
          <p:nvPr/>
        </p:nvPicPr>
        <p:blipFill>
          <a:blip r:embed="rId3"/>
          <a:stretch>
            <a:fillRect/>
          </a:stretch>
        </p:blipFill>
        <p:spPr>
          <a:xfrm>
            <a:off x="5523433" y="3832523"/>
            <a:ext cx="6096000" cy="2511638"/>
          </a:xfrm>
          <a:prstGeom prst="rect">
            <a:avLst/>
          </a:prstGeom>
        </p:spPr>
      </p:pic>
      <p:cxnSp>
        <p:nvCxnSpPr>
          <p:cNvPr id="6" name="Suora nuoliyhdysviiva 5">
            <a:extLst>
              <a:ext uri="{FF2B5EF4-FFF2-40B4-BE49-F238E27FC236}">
                <a16:creationId xmlns:a16="http://schemas.microsoft.com/office/drawing/2014/main" id="{DC817CED-8FAC-4DD0-962C-BDE7D1ED8A68}"/>
              </a:ext>
            </a:extLst>
          </p:cNvPr>
          <p:cNvCxnSpPr/>
          <p:nvPr/>
        </p:nvCxnSpPr>
        <p:spPr>
          <a:xfrm flipH="1">
            <a:off x="7056582" y="3537527"/>
            <a:ext cx="1034473" cy="11637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Tekstiruutu 6">
            <a:extLst>
              <a:ext uri="{FF2B5EF4-FFF2-40B4-BE49-F238E27FC236}">
                <a16:creationId xmlns:a16="http://schemas.microsoft.com/office/drawing/2014/main" id="{49640E34-4D97-4595-BC24-7F6875E50AA3}"/>
              </a:ext>
            </a:extLst>
          </p:cNvPr>
          <p:cNvSpPr txBox="1"/>
          <p:nvPr/>
        </p:nvSpPr>
        <p:spPr>
          <a:xfrm>
            <a:off x="5392602" y="2881489"/>
            <a:ext cx="1406795" cy="369332"/>
          </a:xfrm>
          <a:prstGeom prst="rect">
            <a:avLst/>
          </a:prstGeom>
          <a:noFill/>
        </p:spPr>
        <p:txBody>
          <a:bodyPr wrap="none" rtlCol="0">
            <a:spAutoFit/>
          </a:bodyPr>
          <a:lstStyle/>
          <a:p>
            <a:r>
              <a:rPr lang="fi-FI" dirty="0" err="1"/>
              <a:t>Example</a:t>
            </a:r>
            <a:r>
              <a:rPr lang="fi-FI" dirty="0"/>
              <a:t>: </a:t>
            </a:r>
            <a:r>
              <a:rPr lang="fi-FI" dirty="0" err="1"/>
              <a:t>Car</a:t>
            </a:r>
            <a:endParaRPr lang="en-GB" dirty="0"/>
          </a:p>
        </p:txBody>
      </p:sp>
    </p:spTree>
    <p:extLst>
      <p:ext uri="{BB962C8B-B14F-4D97-AF65-F5344CB8AC3E}">
        <p14:creationId xmlns:p14="http://schemas.microsoft.com/office/powerpoint/2010/main" val="329880137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Body Kalman</a:t>
            </a:r>
            <a:br>
              <a:rPr lang="en-US" sz="4800" dirty="0">
                <a:solidFill>
                  <a:schemeClr val="bg1"/>
                </a:solidFill>
                <a:latin typeface="+mj-lt"/>
                <a:ea typeface="+mj-ea"/>
                <a:cs typeface="+mj-cs"/>
              </a:rPr>
            </a:br>
            <a:r>
              <a:rPr lang="en-US" sz="4800" dirty="0">
                <a:solidFill>
                  <a:schemeClr val="bg1"/>
                </a:solidFill>
                <a:latin typeface="+mj-lt"/>
                <a:ea typeface="+mj-ea"/>
                <a:cs typeface="+mj-cs"/>
              </a:rPr>
              <a:t>Filtering</a:t>
            </a:r>
            <a:endParaRPr lang="en-US" sz="4800" kern="1200" dirty="0">
              <a:solidFill>
                <a:schemeClr val="bg1"/>
              </a:solidFill>
              <a:latin typeface="+mj-lt"/>
              <a:ea typeface="+mj-ea"/>
              <a:cs typeface="+mj-cs"/>
            </a:endParaRPr>
          </a:p>
        </p:txBody>
      </p:sp>
      <p:pic>
        <p:nvPicPr>
          <p:cNvPr id="2" name="Kuva 1">
            <a:extLst>
              <a:ext uri="{FF2B5EF4-FFF2-40B4-BE49-F238E27FC236}">
                <a16:creationId xmlns:a16="http://schemas.microsoft.com/office/drawing/2014/main" id="{C5A6056F-B681-4A79-994D-C686602A81EC}"/>
              </a:ext>
            </a:extLst>
          </p:cNvPr>
          <p:cNvPicPr>
            <a:picLocks noChangeAspect="1"/>
          </p:cNvPicPr>
          <p:nvPr/>
        </p:nvPicPr>
        <p:blipFill>
          <a:blip r:embed="rId2"/>
          <a:stretch>
            <a:fillRect/>
          </a:stretch>
        </p:blipFill>
        <p:spPr>
          <a:xfrm>
            <a:off x="4834304" y="321177"/>
            <a:ext cx="5610225" cy="3819525"/>
          </a:xfrm>
          <a:prstGeom prst="rect">
            <a:avLst/>
          </a:prstGeom>
        </p:spPr>
      </p:pic>
      <p:sp>
        <p:nvSpPr>
          <p:cNvPr id="6" name="Tekstiruutu 5">
            <a:extLst>
              <a:ext uri="{FF2B5EF4-FFF2-40B4-BE49-F238E27FC236}">
                <a16:creationId xmlns:a16="http://schemas.microsoft.com/office/drawing/2014/main" id="{96984D67-393A-4B4D-AC69-80FC9B43E48C}"/>
              </a:ext>
            </a:extLst>
          </p:cNvPr>
          <p:cNvSpPr txBox="1"/>
          <p:nvPr/>
        </p:nvSpPr>
        <p:spPr>
          <a:xfrm>
            <a:off x="5615709" y="4636655"/>
            <a:ext cx="2947923" cy="923330"/>
          </a:xfrm>
          <a:prstGeom prst="rect">
            <a:avLst/>
          </a:prstGeom>
          <a:noFill/>
        </p:spPr>
        <p:txBody>
          <a:bodyPr wrap="none" rtlCol="0">
            <a:spAutoFit/>
          </a:bodyPr>
          <a:lstStyle/>
          <a:p>
            <a:r>
              <a:rPr lang="fi-FI" dirty="0" err="1"/>
              <a:t>Measurement</a:t>
            </a:r>
            <a:r>
              <a:rPr lang="fi-FI" dirty="0"/>
              <a:t> status: </a:t>
            </a:r>
            <a:br>
              <a:rPr lang="fi-FI" dirty="0"/>
            </a:br>
            <a:r>
              <a:rPr lang="fi-FI" dirty="0"/>
              <a:t>	1=</a:t>
            </a:r>
            <a:r>
              <a:rPr lang="fi-FI" dirty="0" err="1"/>
              <a:t>measurement</a:t>
            </a:r>
            <a:r>
              <a:rPr lang="fi-FI" dirty="0"/>
              <a:t> </a:t>
            </a:r>
          </a:p>
          <a:p>
            <a:r>
              <a:rPr lang="fi-FI" dirty="0"/>
              <a:t>	0=no </a:t>
            </a:r>
            <a:r>
              <a:rPr lang="fi-FI" dirty="0" err="1"/>
              <a:t>measurement</a:t>
            </a:r>
            <a:endParaRPr lang="en-GB" dirty="0"/>
          </a:p>
        </p:txBody>
      </p:sp>
    </p:spTree>
    <p:extLst>
      <p:ext uri="{BB962C8B-B14F-4D97-AF65-F5344CB8AC3E}">
        <p14:creationId xmlns:p14="http://schemas.microsoft.com/office/powerpoint/2010/main" val="201919300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Body Kalman</a:t>
            </a:r>
            <a:br>
              <a:rPr lang="en-US" sz="4800" dirty="0">
                <a:solidFill>
                  <a:schemeClr val="bg1"/>
                </a:solidFill>
                <a:latin typeface="+mj-lt"/>
                <a:ea typeface="+mj-ea"/>
                <a:cs typeface="+mj-cs"/>
              </a:rPr>
            </a:br>
            <a:r>
              <a:rPr lang="en-US" sz="4800" dirty="0">
                <a:solidFill>
                  <a:schemeClr val="bg1"/>
                </a:solidFill>
                <a:latin typeface="+mj-lt"/>
                <a:ea typeface="+mj-ea"/>
                <a:cs typeface="+mj-cs"/>
              </a:rPr>
              <a:t>Filtering</a:t>
            </a:r>
            <a:endParaRPr lang="en-US" sz="4800" kern="1200" dirty="0">
              <a:solidFill>
                <a:schemeClr val="bg1"/>
              </a:solidFill>
              <a:latin typeface="+mj-lt"/>
              <a:ea typeface="+mj-ea"/>
              <a:cs typeface="+mj-cs"/>
            </a:endParaRPr>
          </a:p>
        </p:txBody>
      </p:sp>
      <p:pic>
        <p:nvPicPr>
          <p:cNvPr id="3" name="Kuva 2">
            <a:extLst>
              <a:ext uri="{FF2B5EF4-FFF2-40B4-BE49-F238E27FC236}">
                <a16:creationId xmlns:a16="http://schemas.microsoft.com/office/drawing/2014/main" id="{9EC8F966-2EB7-471E-B801-61FD8BBFAE63}"/>
              </a:ext>
            </a:extLst>
          </p:cNvPr>
          <p:cNvPicPr>
            <a:picLocks noChangeAspect="1"/>
          </p:cNvPicPr>
          <p:nvPr/>
        </p:nvPicPr>
        <p:blipFill>
          <a:blip r:embed="rId2"/>
          <a:stretch>
            <a:fillRect/>
          </a:stretch>
        </p:blipFill>
        <p:spPr>
          <a:xfrm>
            <a:off x="5192602" y="321177"/>
            <a:ext cx="4425531" cy="6216293"/>
          </a:xfrm>
          <a:prstGeom prst="rect">
            <a:avLst/>
          </a:prstGeom>
        </p:spPr>
      </p:pic>
    </p:spTree>
    <p:extLst>
      <p:ext uri="{BB962C8B-B14F-4D97-AF65-F5344CB8AC3E}">
        <p14:creationId xmlns:p14="http://schemas.microsoft.com/office/powerpoint/2010/main" val="49478367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Body Kalman</a:t>
            </a:r>
            <a:br>
              <a:rPr lang="en-US" sz="4800" dirty="0">
                <a:solidFill>
                  <a:schemeClr val="bg1"/>
                </a:solidFill>
                <a:latin typeface="+mj-lt"/>
                <a:ea typeface="+mj-ea"/>
                <a:cs typeface="+mj-cs"/>
              </a:rPr>
            </a:br>
            <a:r>
              <a:rPr lang="en-US" sz="4800" dirty="0">
                <a:solidFill>
                  <a:schemeClr val="bg1"/>
                </a:solidFill>
                <a:latin typeface="+mj-lt"/>
                <a:ea typeface="+mj-ea"/>
                <a:cs typeface="+mj-cs"/>
              </a:rPr>
              <a:t>Filtering</a:t>
            </a:r>
            <a:endParaRPr lang="en-US" sz="4800" kern="1200" dirty="0">
              <a:solidFill>
                <a:schemeClr val="bg1"/>
              </a:solidFill>
              <a:latin typeface="+mj-lt"/>
              <a:ea typeface="+mj-ea"/>
              <a:cs typeface="+mj-cs"/>
            </a:endParaRPr>
          </a:p>
        </p:txBody>
      </p:sp>
      <p:pic>
        <p:nvPicPr>
          <p:cNvPr id="2" name="Kuva 1">
            <a:extLst>
              <a:ext uri="{FF2B5EF4-FFF2-40B4-BE49-F238E27FC236}">
                <a16:creationId xmlns:a16="http://schemas.microsoft.com/office/drawing/2014/main" id="{AD5B84A2-D998-494E-B490-7867043DC8EC}"/>
              </a:ext>
            </a:extLst>
          </p:cNvPr>
          <p:cNvPicPr>
            <a:picLocks noChangeAspect="1"/>
          </p:cNvPicPr>
          <p:nvPr/>
        </p:nvPicPr>
        <p:blipFill>
          <a:blip r:embed="rId2"/>
          <a:stretch>
            <a:fillRect/>
          </a:stretch>
        </p:blipFill>
        <p:spPr>
          <a:xfrm>
            <a:off x="5523433" y="376750"/>
            <a:ext cx="4490201" cy="6068406"/>
          </a:xfrm>
          <a:prstGeom prst="rect">
            <a:avLst/>
          </a:prstGeom>
        </p:spPr>
      </p:pic>
    </p:spTree>
    <p:extLst>
      <p:ext uri="{BB962C8B-B14F-4D97-AF65-F5344CB8AC3E}">
        <p14:creationId xmlns:p14="http://schemas.microsoft.com/office/powerpoint/2010/main" val="158408462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Body Kalman</a:t>
            </a:r>
            <a:br>
              <a:rPr lang="en-US" sz="4800" dirty="0">
                <a:solidFill>
                  <a:schemeClr val="bg1"/>
                </a:solidFill>
                <a:latin typeface="+mj-lt"/>
                <a:ea typeface="+mj-ea"/>
                <a:cs typeface="+mj-cs"/>
              </a:rPr>
            </a:br>
            <a:r>
              <a:rPr lang="en-US" sz="4800" dirty="0">
                <a:solidFill>
                  <a:schemeClr val="bg1"/>
                </a:solidFill>
                <a:latin typeface="+mj-lt"/>
                <a:ea typeface="+mj-ea"/>
                <a:cs typeface="+mj-cs"/>
              </a:rPr>
              <a:t>Filtering</a:t>
            </a:r>
            <a:endParaRPr lang="en-US" sz="4800" kern="1200" dirty="0">
              <a:solidFill>
                <a:schemeClr val="bg1"/>
              </a:solidFill>
              <a:latin typeface="+mj-lt"/>
              <a:ea typeface="+mj-ea"/>
              <a:cs typeface="+mj-cs"/>
            </a:endParaRPr>
          </a:p>
        </p:txBody>
      </p:sp>
      <p:pic>
        <p:nvPicPr>
          <p:cNvPr id="3" name="Kuva 2">
            <a:extLst>
              <a:ext uri="{FF2B5EF4-FFF2-40B4-BE49-F238E27FC236}">
                <a16:creationId xmlns:a16="http://schemas.microsoft.com/office/drawing/2014/main" id="{EA0804B7-9EB3-45E5-A055-69B85E959A32}"/>
              </a:ext>
            </a:extLst>
          </p:cNvPr>
          <p:cNvPicPr>
            <a:picLocks noChangeAspect="1"/>
          </p:cNvPicPr>
          <p:nvPr/>
        </p:nvPicPr>
        <p:blipFill>
          <a:blip r:embed="rId2"/>
          <a:stretch>
            <a:fillRect/>
          </a:stretch>
        </p:blipFill>
        <p:spPr>
          <a:xfrm>
            <a:off x="5263077" y="321177"/>
            <a:ext cx="4015619" cy="5621867"/>
          </a:xfrm>
          <a:prstGeom prst="rect">
            <a:avLst/>
          </a:prstGeom>
        </p:spPr>
      </p:pic>
    </p:spTree>
    <p:extLst>
      <p:ext uri="{BB962C8B-B14F-4D97-AF65-F5344CB8AC3E}">
        <p14:creationId xmlns:p14="http://schemas.microsoft.com/office/powerpoint/2010/main" val="85633164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Body Kalman</a:t>
            </a:r>
            <a:br>
              <a:rPr lang="en-US" sz="4800" dirty="0">
                <a:solidFill>
                  <a:schemeClr val="bg1"/>
                </a:solidFill>
                <a:latin typeface="+mj-lt"/>
                <a:ea typeface="+mj-ea"/>
                <a:cs typeface="+mj-cs"/>
              </a:rPr>
            </a:br>
            <a:r>
              <a:rPr lang="en-US" sz="4800" dirty="0">
                <a:solidFill>
                  <a:schemeClr val="bg1"/>
                </a:solidFill>
                <a:latin typeface="+mj-lt"/>
                <a:ea typeface="+mj-ea"/>
                <a:cs typeface="+mj-cs"/>
              </a:rPr>
              <a:t>Filtering</a:t>
            </a:r>
            <a:endParaRPr lang="en-US" sz="4800" kern="1200" dirty="0">
              <a:solidFill>
                <a:schemeClr val="bg1"/>
              </a:solidFill>
              <a:latin typeface="+mj-lt"/>
              <a:ea typeface="+mj-ea"/>
              <a:cs typeface="+mj-cs"/>
            </a:endParaRPr>
          </a:p>
        </p:txBody>
      </p:sp>
      <p:pic>
        <p:nvPicPr>
          <p:cNvPr id="2" name="Kuva 1">
            <a:extLst>
              <a:ext uri="{FF2B5EF4-FFF2-40B4-BE49-F238E27FC236}">
                <a16:creationId xmlns:a16="http://schemas.microsoft.com/office/drawing/2014/main" id="{FD3FD1E4-166D-4384-889E-44F1FC3ACA99}"/>
              </a:ext>
            </a:extLst>
          </p:cNvPr>
          <p:cNvPicPr>
            <a:picLocks noChangeAspect="1"/>
          </p:cNvPicPr>
          <p:nvPr/>
        </p:nvPicPr>
        <p:blipFill>
          <a:blip r:embed="rId2"/>
          <a:stretch>
            <a:fillRect/>
          </a:stretch>
        </p:blipFill>
        <p:spPr>
          <a:xfrm>
            <a:off x="5533838" y="321177"/>
            <a:ext cx="3977946" cy="5912118"/>
          </a:xfrm>
          <a:prstGeom prst="rect">
            <a:avLst/>
          </a:prstGeom>
        </p:spPr>
      </p:pic>
    </p:spTree>
    <p:extLst>
      <p:ext uri="{BB962C8B-B14F-4D97-AF65-F5344CB8AC3E}">
        <p14:creationId xmlns:p14="http://schemas.microsoft.com/office/powerpoint/2010/main" val="194299307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Body Kalman</a:t>
            </a:r>
            <a:br>
              <a:rPr lang="en-US" sz="4800" dirty="0">
                <a:solidFill>
                  <a:schemeClr val="bg1"/>
                </a:solidFill>
                <a:latin typeface="+mj-lt"/>
                <a:ea typeface="+mj-ea"/>
                <a:cs typeface="+mj-cs"/>
              </a:rPr>
            </a:br>
            <a:r>
              <a:rPr lang="en-US" sz="4800" dirty="0">
                <a:solidFill>
                  <a:schemeClr val="bg1"/>
                </a:solidFill>
                <a:latin typeface="+mj-lt"/>
                <a:ea typeface="+mj-ea"/>
                <a:cs typeface="+mj-cs"/>
              </a:rPr>
              <a:t>Filtering</a:t>
            </a:r>
            <a:endParaRPr lang="en-US" sz="4800" kern="1200" dirty="0">
              <a:solidFill>
                <a:schemeClr val="bg1"/>
              </a:solidFill>
              <a:latin typeface="+mj-lt"/>
              <a:ea typeface="+mj-ea"/>
              <a:cs typeface="+mj-cs"/>
            </a:endParaRPr>
          </a:p>
        </p:txBody>
      </p:sp>
      <p:sp>
        <p:nvSpPr>
          <p:cNvPr id="7" name="Tekstiruutu 6">
            <a:extLst>
              <a:ext uri="{FF2B5EF4-FFF2-40B4-BE49-F238E27FC236}">
                <a16:creationId xmlns:a16="http://schemas.microsoft.com/office/drawing/2014/main" id="{49640E34-4D97-4595-BC24-7F6875E50AA3}"/>
              </a:ext>
            </a:extLst>
          </p:cNvPr>
          <p:cNvSpPr txBox="1"/>
          <p:nvPr/>
        </p:nvSpPr>
        <p:spPr>
          <a:xfrm>
            <a:off x="4996618" y="239889"/>
            <a:ext cx="3094437" cy="369332"/>
          </a:xfrm>
          <a:prstGeom prst="rect">
            <a:avLst/>
          </a:prstGeom>
          <a:noFill/>
        </p:spPr>
        <p:txBody>
          <a:bodyPr wrap="none" rtlCol="0">
            <a:spAutoFit/>
          </a:bodyPr>
          <a:lstStyle/>
          <a:p>
            <a:r>
              <a:rPr lang="fi-FI" dirty="0" err="1"/>
              <a:t>Example</a:t>
            </a:r>
            <a:r>
              <a:rPr lang="fi-FI" dirty="0"/>
              <a:t> 2: </a:t>
            </a:r>
            <a:r>
              <a:rPr lang="fi-FI" dirty="0" err="1"/>
              <a:t>Slow</a:t>
            </a:r>
            <a:r>
              <a:rPr lang="fi-FI" dirty="0"/>
              <a:t> </a:t>
            </a:r>
            <a:r>
              <a:rPr lang="fi-FI" dirty="0" err="1"/>
              <a:t>moving</a:t>
            </a:r>
            <a:r>
              <a:rPr lang="fi-FI" dirty="0"/>
              <a:t> </a:t>
            </a:r>
            <a:r>
              <a:rPr lang="fi-FI" dirty="0" err="1"/>
              <a:t>object</a:t>
            </a:r>
            <a:endParaRPr lang="en-GB" dirty="0"/>
          </a:p>
        </p:txBody>
      </p:sp>
      <p:pic>
        <p:nvPicPr>
          <p:cNvPr id="8" name="Kuva 7">
            <a:extLst>
              <a:ext uri="{FF2B5EF4-FFF2-40B4-BE49-F238E27FC236}">
                <a16:creationId xmlns:a16="http://schemas.microsoft.com/office/drawing/2014/main" id="{676CE566-6A23-4D44-84BD-B0FE3D574DC2}"/>
              </a:ext>
            </a:extLst>
          </p:cNvPr>
          <p:cNvPicPr>
            <a:picLocks noChangeAspect="1"/>
          </p:cNvPicPr>
          <p:nvPr/>
        </p:nvPicPr>
        <p:blipFill>
          <a:blip r:embed="rId2"/>
          <a:stretch>
            <a:fillRect/>
          </a:stretch>
        </p:blipFill>
        <p:spPr>
          <a:xfrm>
            <a:off x="5088981" y="979054"/>
            <a:ext cx="5578764" cy="2336107"/>
          </a:xfrm>
          <a:prstGeom prst="rect">
            <a:avLst/>
          </a:prstGeom>
        </p:spPr>
      </p:pic>
      <p:pic>
        <p:nvPicPr>
          <p:cNvPr id="9" name="Kuva 8">
            <a:extLst>
              <a:ext uri="{FF2B5EF4-FFF2-40B4-BE49-F238E27FC236}">
                <a16:creationId xmlns:a16="http://schemas.microsoft.com/office/drawing/2014/main" id="{4317A57A-18AB-4589-B65F-5D45D7C5DAE9}"/>
              </a:ext>
            </a:extLst>
          </p:cNvPr>
          <p:cNvPicPr>
            <a:picLocks noChangeAspect="1"/>
          </p:cNvPicPr>
          <p:nvPr/>
        </p:nvPicPr>
        <p:blipFill>
          <a:blip r:embed="rId3"/>
          <a:stretch>
            <a:fillRect/>
          </a:stretch>
        </p:blipFill>
        <p:spPr>
          <a:xfrm>
            <a:off x="5088981" y="3672149"/>
            <a:ext cx="3743236" cy="2779369"/>
          </a:xfrm>
          <a:prstGeom prst="rect">
            <a:avLst/>
          </a:prstGeom>
        </p:spPr>
      </p:pic>
    </p:spTree>
    <p:extLst>
      <p:ext uri="{BB962C8B-B14F-4D97-AF65-F5344CB8AC3E}">
        <p14:creationId xmlns:p14="http://schemas.microsoft.com/office/powerpoint/2010/main" val="70202070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Body Kalman</a:t>
            </a:r>
            <a:br>
              <a:rPr lang="en-US" sz="4800" dirty="0">
                <a:solidFill>
                  <a:schemeClr val="bg1"/>
                </a:solidFill>
                <a:latin typeface="+mj-lt"/>
                <a:ea typeface="+mj-ea"/>
                <a:cs typeface="+mj-cs"/>
              </a:rPr>
            </a:br>
            <a:r>
              <a:rPr lang="en-US" sz="4800" dirty="0">
                <a:solidFill>
                  <a:schemeClr val="bg1"/>
                </a:solidFill>
                <a:latin typeface="+mj-lt"/>
                <a:ea typeface="+mj-ea"/>
                <a:cs typeface="+mj-cs"/>
              </a:rPr>
              <a:t>Filtering</a:t>
            </a:r>
            <a:endParaRPr lang="en-US" sz="4800" kern="1200" dirty="0">
              <a:solidFill>
                <a:schemeClr val="bg1"/>
              </a:solidFill>
              <a:latin typeface="+mj-lt"/>
              <a:ea typeface="+mj-ea"/>
              <a:cs typeface="+mj-cs"/>
            </a:endParaRPr>
          </a:p>
        </p:txBody>
      </p:sp>
      <p:pic>
        <p:nvPicPr>
          <p:cNvPr id="2" name="Kuva 1">
            <a:extLst>
              <a:ext uri="{FF2B5EF4-FFF2-40B4-BE49-F238E27FC236}">
                <a16:creationId xmlns:a16="http://schemas.microsoft.com/office/drawing/2014/main" id="{451E2EB1-8B6F-4C55-A3EA-325B62A6677B}"/>
              </a:ext>
            </a:extLst>
          </p:cNvPr>
          <p:cNvPicPr>
            <a:picLocks noChangeAspect="1"/>
          </p:cNvPicPr>
          <p:nvPr/>
        </p:nvPicPr>
        <p:blipFill>
          <a:blip r:embed="rId2"/>
          <a:stretch>
            <a:fillRect/>
          </a:stretch>
        </p:blipFill>
        <p:spPr>
          <a:xfrm>
            <a:off x="6096000" y="321177"/>
            <a:ext cx="4075289" cy="6002042"/>
          </a:xfrm>
          <a:prstGeom prst="rect">
            <a:avLst/>
          </a:prstGeom>
        </p:spPr>
      </p:pic>
      <p:cxnSp>
        <p:nvCxnSpPr>
          <p:cNvPr id="4" name="Suora nuoliyhdysviiva 3">
            <a:extLst>
              <a:ext uri="{FF2B5EF4-FFF2-40B4-BE49-F238E27FC236}">
                <a16:creationId xmlns:a16="http://schemas.microsoft.com/office/drawing/2014/main" id="{8A3DF51D-C920-48F2-BE92-16E9A5FE9397}"/>
              </a:ext>
            </a:extLst>
          </p:cNvPr>
          <p:cNvCxnSpPr/>
          <p:nvPr/>
        </p:nvCxnSpPr>
        <p:spPr>
          <a:xfrm flipH="1">
            <a:off x="7450667" y="3910267"/>
            <a:ext cx="3036711" cy="3456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Tekstiruutu 5">
            <a:extLst>
              <a:ext uri="{FF2B5EF4-FFF2-40B4-BE49-F238E27FC236}">
                <a16:creationId xmlns:a16="http://schemas.microsoft.com/office/drawing/2014/main" id="{BA44512D-C40B-4F1C-A121-54328B2F5453}"/>
              </a:ext>
            </a:extLst>
          </p:cNvPr>
          <p:cNvSpPr txBox="1"/>
          <p:nvPr/>
        </p:nvSpPr>
        <p:spPr>
          <a:xfrm>
            <a:off x="10487378" y="4048162"/>
            <a:ext cx="1042273" cy="415498"/>
          </a:xfrm>
          <a:prstGeom prst="rect">
            <a:avLst/>
          </a:prstGeom>
          <a:noFill/>
        </p:spPr>
        <p:txBody>
          <a:bodyPr wrap="none" rtlCol="0">
            <a:spAutoFit/>
          </a:bodyPr>
          <a:lstStyle/>
          <a:p>
            <a:r>
              <a:rPr lang="fi-FI" sz="1050" dirty="0" err="1"/>
              <a:t>Takes</a:t>
            </a:r>
            <a:r>
              <a:rPr lang="fi-FI" sz="1050" dirty="0"/>
              <a:t> long </a:t>
            </a:r>
            <a:r>
              <a:rPr lang="fi-FI" sz="1050" dirty="0" err="1"/>
              <a:t>time</a:t>
            </a:r>
            <a:br>
              <a:rPr lang="fi-FI" sz="1050" dirty="0"/>
            </a:br>
            <a:r>
              <a:rPr lang="fi-FI" sz="1050" dirty="0"/>
              <a:t>to </a:t>
            </a:r>
            <a:r>
              <a:rPr lang="fi-FI" sz="1050" dirty="0" err="1"/>
              <a:t>settle</a:t>
            </a:r>
            <a:endParaRPr lang="en-GB" sz="1050" dirty="0"/>
          </a:p>
        </p:txBody>
      </p:sp>
    </p:spTree>
    <p:extLst>
      <p:ext uri="{BB962C8B-B14F-4D97-AF65-F5344CB8AC3E}">
        <p14:creationId xmlns:p14="http://schemas.microsoft.com/office/powerpoint/2010/main" val="366995057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Body Kalman</a:t>
            </a:r>
            <a:br>
              <a:rPr lang="en-US" sz="4800" dirty="0">
                <a:solidFill>
                  <a:schemeClr val="bg1"/>
                </a:solidFill>
                <a:latin typeface="+mj-lt"/>
                <a:ea typeface="+mj-ea"/>
                <a:cs typeface="+mj-cs"/>
              </a:rPr>
            </a:br>
            <a:r>
              <a:rPr lang="en-US" sz="4800" dirty="0">
                <a:solidFill>
                  <a:schemeClr val="bg1"/>
                </a:solidFill>
                <a:latin typeface="+mj-lt"/>
                <a:ea typeface="+mj-ea"/>
                <a:cs typeface="+mj-cs"/>
              </a:rPr>
              <a:t>Filtering</a:t>
            </a:r>
            <a:endParaRPr lang="en-US" sz="4800" kern="1200" dirty="0">
              <a:solidFill>
                <a:schemeClr val="bg1"/>
              </a:solidFill>
              <a:latin typeface="+mj-lt"/>
              <a:ea typeface="+mj-ea"/>
              <a:cs typeface="+mj-cs"/>
            </a:endParaRPr>
          </a:p>
        </p:txBody>
      </p:sp>
      <p:pic>
        <p:nvPicPr>
          <p:cNvPr id="3" name="Kuva 2">
            <a:extLst>
              <a:ext uri="{FF2B5EF4-FFF2-40B4-BE49-F238E27FC236}">
                <a16:creationId xmlns:a16="http://schemas.microsoft.com/office/drawing/2014/main" id="{34E95ED8-9FE5-4AAB-A481-970C53AA749E}"/>
              </a:ext>
            </a:extLst>
          </p:cNvPr>
          <p:cNvPicPr>
            <a:picLocks noChangeAspect="1"/>
          </p:cNvPicPr>
          <p:nvPr/>
        </p:nvPicPr>
        <p:blipFill>
          <a:blip r:embed="rId2"/>
          <a:stretch>
            <a:fillRect/>
          </a:stretch>
        </p:blipFill>
        <p:spPr>
          <a:xfrm>
            <a:off x="5751869" y="307614"/>
            <a:ext cx="4332307" cy="6193115"/>
          </a:xfrm>
          <a:prstGeom prst="rect">
            <a:avLst/>
          </a:prstGeom>
        </p:spPr>
      </p:pic>
    </p:spTree>
    <p:extLst>
      <p:ext uri="{BB962C8B-B14F-4D97-AF65-F5344CB8AC3E}">
        <p14:creationId xmlns:p14="http://schemas.microsoft.com/office/powerpoint/2010/main" val="271433323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Body Kalman</a:t>
            </a:r>
            <a:br>
              <a:rPr lang="en-US" sz="4800" dirty="0">
                <a:solidFill>
                  <a:schemeClr val="bg1"/>
                </a:solidFill>
                <a:latin typeface="+mj-lt"/>
                <a:ea typeface="+mj-ea"/>
                <a:cs typeface="+mj-cs"/>
              </a:rPr>
            </a:br>
            <a:r>
              <a:rPr lang="en-US" sz="4800" dirty="0">
                <a:solidFill>
                  <a:schemeClr val="bg1"/>
                </a:solidFill>
                <a:latin typeface="+mj-lt"/>
                <a:ea typeface="+mj-ea"/>
                <a:cs typeface="+mj-cs"/>
              </a:rPr>
              <a:t>Filtering</a:t>
            </a:r>
            <a:endParaRPr lang="en-US" sz="4800" kern="1200" dirty="0">
              <a:solidFill>
                <a:schemeClr val="bg1"/>
              </a:solidFill>
              <a:latin typeface="+mj-lt"/>
              <a:ea typeface="+mj-ea"/>
              <a:cs typeface="+mj-cs"/>
            </a:endParaRPr>
          </a:p>
        </p:txBody>
      </p:sp>
      <p:pic>
        <p:nvPicPr>
          <p:cNvPr id="2" name="Kuva 1">
            <a:extLst>
              <a:ext uri="{FF2B5EF4-FFF2-40B4-BE49-F238E27FC236}">
                <a16:creationId xmlns:a16="http://schemas.microsoft.com/office/drawing/2014/main" id="{7EAB36C9-D057-4E65-9236-EDDCCABA177D}"/>
              </a:ext>
            </a:extLst>
          </p:cNvPr>
          <p:cNvPicPr>
            <a:picLocks noChangeAspect="1"/>
          </p:cNvPicPr>
          <p:nvPr/>
        </p:nvPicPr>
        <p:blipFill>
          <a:blip r:embed="rId2"/>
          <a:stretch>
            <a:fillRect/>
          </a:stretch>
        </p:blipFill>
        <p:spPr>
          <a:xfrm>
            <a:off x="6073422" y="186372"/>
            <a:ext cx="4314567" cy="6314357"/>
          </a:xfrm>
          <a:prstGeom prst="rect">
            <a:avLst/>
          </a:prstGeom>
        </p:spPr>
      </p:pic>
    </p:spTree>
    <p:extLst>
      <p:ext uri="{BB962C8B-B14F-4D97-AF65-F5344CB8AC3E}">
        <p14:creationId xmlns:p14="http://schemas.microsoft.com/office/powerpoint/2010/main" val="29228235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Project Plan</a:t>
            </a:r>
          </a:p>
        </p:txBody>
      </p:sp>
      <p:pic>
        <p:nvPicPr>
          <p:cNvPr id="6" name="Kuva 5">
            <a:extLst>
              <a:ext uri="{FF2B5EF4-FFF2-40B4-BE49-F238E27FC236}">
                <a16:creationId xmlns:a16="http://schemas.microsoft.com/office/drawing/2014/main" id="{23EDA17F-EF68-450E-B01E-B1DDC55663B3}"/>
              </a:ext>
            </a:extLst>
          </p:cNvPr>
          <p:cNvPicPr>
            <a:picLocks noChangeAspect="1"/>
          </p:cNvPicPr>
          <p:nvPr/>
        </p:nvPicPr>
        <p:blipFill>
          <a:blip r:embed="rId2"/>
          <a:stretch>
            <a:fillRect/>
          </a:stretch>
        </p:blipFill>
        <p:spPr>
          <a:xfrm>
            <a:off x="4978603" y="318034"/>
            <a:ext cx="6477000" cy="2876550"/>
          </a:xfrm>
          <a:prstGeom prst="rect">
            <a:avLst/>
          </a:prstGeom>
        </p:spPr>
      </p:pic>
      <p:cxnSp>
        <p:nvCxnSpPr>
          <p:cNvPr id="4" name="Suora yhdysviiva 3">
            <a:extLst>
              <a:ext uri="{FF2B5EF4-FFF2-40B4-BE49-F238E27FC236}">
                <a16:creationId xmlns:a16="http://schemas.microsoft.com/office/drawing/2014/main" id="{AF91EE34-7C47-48F8-9D7E-D2F813BD758E}"/>
              </a:ext>
            </a:extLst>
          </p:cNvPr>
          <p:cNvCxnSpPr>
            <a:cxnSpLocks/>
          </p:cNvCxnSpPr>
          <p:nvPr/>
        </p:nvCxnSpPr>
        <p:spPr>
          <a:xfrm>
            <a:off x="7122656" y="266977"/>
            <a:ext cx="0" cy="300784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9" name="Suorakulmio 8">
            <a:extLst>
              <a:ext uri="{FF2B5EF4-FFF2-40B4-BE49-F238E27FC236}">
                <a16:creationId xmlns:a16="http://schemas.microsoft.com/office/drawing/2014/main" id="{BA6129A9-E230-4C7A-BEB1-A0966545754D}"/>
              </a:ext>
            </a:extLst>
          </p:cNvPr>
          <p:cNvSpPr/>
          <p:nvPr/>
        </p:nvSpPr>
        <p:spPr>
          <a:xfrm>
            <a:off x="4978603" y="3582819"/>
            <a:ext cx="6282877" cy="2068515"/>
          </a:xfrm>
          <a:prstGeom prst="rect">
            <a:avLst/>
          </a:prstGeom>
        </p:spPr>
        <p:txBody>
          <a:bodyPr wrap="square">
            <a:spAutoFit/>
          </a:bodyPr>
          <a:lstStyle/>
          <a:p>
            <a:pPr marL="342900" lvl="0" indent="-342900">
              <a:lnSpc>
                <a:spcPct val="107000"/>
              </a:lnSpc>
              <a:spcAft>
                <a:spcPts val="0"/>
              </a:spcAft>
              <a:buFont typeface="+mj-lt"/>
              <a:buAutoNum type="arabicPeriod"/>
            </a:pPr>
            <a:r>
              <a:rPr lang="en-GB" sz="1200" dirty="0">
                <a:latin typeface="Calibri" panose="020F0502020204030204" pitchFamily="34" charset="0"/>
                <a:ea typeface="Calibri" panose="020F0502020204030204" pitchFamily="34" charset="0"/>
                <a:cs typeface="Arial" panose="020B0604020202020204" pitchFamily="34" charset="0"/>
              </a:rPr>
              <a:t>Methodology / Preparation of research infra</a:t>
            </a:r>
          </a:p>
          <a:p>
            <a:pPr marL="742950" lvl="1" indent="-285750">
              <a:lnSpc>
                <a:spcPct val="107000"/>
              </a:lnSpc>
              <a:spcAft>
                <a:spcPts val="0"/>
              </a:spcAft>
              <a:buFont typeface="+mj-lt"/>
              <a:buAutoNum type="alphaLcPeriod"/>
            </a:pPr>
            <a:r>
              <a:rPr lang="en-GB" sz="1200" dirty="0">
                <a:latin typeface="Calibri" panose="020F0502020204030204" pitchFamily="34" charset="0"/>
                <a:ea typeface="Calibri" panose="020F0502020204030204" pitchFamily="34" charset="0"/>
                <a:cs typeface="Arial" panose="020B0604020202020204" pitchFamily="34" charset="0"/>
              </a:rPr>
              <a:t>Software platforms are constructed and tested</a:t>
            </a:r>
          </a:p>
          <a:p>
            <a:pPr marL="742950" lvl="1" indent="-285750">
              <a:lnSpc>
                <a:spcPct val="107000"/>
              </a:lnSpc>
              <a:spcAft>
                <a:spcPts val="0"/>
              </a:spcAft>
              <a:buFont typeface="+mj-lt"/>
              <a:buAutoNum type="alphaLcPeriod"/>
            </a:pPr>
            <a:r>
              <a:rPr lang="en-GB" sz="1200" dirty="0">
                <a:latin typeface="Calibri" panose="020F0502020204030204" pitchFamily="34" charset="0"/>
                <a:ea typeface="Calibri" panose="020F0502020204030204" pitchFamily="34" charset="0"/>
                <a:cs typeface="Arial" panose="020B0604020202020204" pitchFamily="34" charset="0"/>
              </a:rPr>
              <a:t>Off-the-shelf models are acquired and tested</a:t>
            </a:r>
          </a:p>
          <a:p>
            <a:pPr marL="742950" lvl="1" indent="-285750">
              <a:lnSpc>
                <a:spcPct val="107000"/>
              </a:lnSpc>
              <a:spcAft>
                <a:spcPts val="0"/>
              </a:spcAft>
              <a:buFont typeface="+mj-lt"/>
              <a:buAutoNum type="alphaLcPeriod"/>
            </a:pPr>
            <a:r>
              <a:rPr lang="en-GB" sz="1200" dirty="0">
                <a:latin typeface="Calibri" panose="020F0502020204030204" pitchFamily="34" charset="0"/>
                <a:ea typeface="Calibri" panose="020F0502020204030204" pitchFamily="34" charset="0"/>
                <a:cs typeface="Arial" panose="020B0604020202020204" pitchFamily="34" charset="0"/>
              </a:rPr>
              <a:t>Necessary skills on platforms are learned</a:t>
            </a:r>
          </a:p>
          <a:p>
            <a:pPr marL="342900" lvl="0" indent="-342900">
              <a:lnSpc>
                <a:spcPct val="107000"/>
              </a:lnSpc>
              <a:spcAft>
                <a:spcPts val="0"/>
              </a:spcAft>
              <a:buFont typeface="+mj-lt"/>
              <a:buAutoNum type="arabicPeriod"/>
            </a:pPr>
            <a:r>
              <a:rPr lang="en-GB" sz="1200" dirty="0">
                <a:latin typeface="Calibri" panose="020F0502020204030204" pitchFamily="34" charset="0"/>
                <a:ea typeface="Calibri" panose="020F0502020204030204" pitchFamily="34" charset="0"/>
                <a:cs typeface="Arial" panose="020B0604020202020204" pitchFamily="34" charset="0"/>
              </a:rPr>
              <a:t>Methodology / Method survey</a:t>
            </a:r>
          </a:p>
          <a:p>
            <a:pPr marL="742950" lvl="1" indent="-285750">
              <a:lnSpc>
                <a:spcPct val="107000"/>
              </a:lnSpc>
              <a:spcAft>
                <a:spcPts val="0"/>
              </a:spcAft>
              <a:buFont typeface="+mj-lt"/>
              <a:buAutoNum type="alphaLcPeriod"/>
            </a:pPr>
            <a:r>
              <a:rPr lang="en-GB" sz="1200" dirty="0">
                <a:latin typeface="Calibri" panose="020F0502020204030204" pitchFamily="34" charset="0"/>
                <a:ea typeface="Calibri" panose="020F0502020204030204" pitchFamily="34" charset="0"/>
                <a:cs typeface="Arial" panose="020B0604020202020204" pitchFamily="34" charset="0"/>
              </a:rPr>
              <a:t>Current state-of-art methods are studied</a:t>
            </a:r>
          </a:p>
          <a:p>
            <a:pPr marL="742950" lvl="1" indent="-285750">
              <a:lnSpc>
                <a:spcPct val="107000"/>
              </a:lnSpc>
              <a:spcAft>
                <a:spcPts val="0"/>
              </a:spcAft>
              <a:buFont typeface="+mj-lt"/>
              <a:buAutoNum type="alphaLcPeriod"/>
            </a:pPr>
            <a:r>
              <a:rPr lang="en-GB" sz="1200" dirty="0">
                <a:latin typeface="Calibri" panose="020F0502020204030204" pitchFamily="34" charset="0"/>
                <a:ea typeface="Calibri" panose="020F0502020204030204" pitchFamily="34" charset="0"/>
                <a:cs typeface="Arial" panose="020B0604020202020204" pitchFamily="34" charset="0"/>
              </a:rPr>
              <a:t>Methods are constructed and tested on the software platforms</a:t>
            </a:r>
          </a:p>
          <a:p>
            <a:pPr marL="342900" lvl="0" indent="-342900">
              <a:lnSpc>
                <a:spcPct val="107000"/>
              </a:lnSpc>
              <a:spcAft>
                <a:spcPts val="0"/>
              </a:spcAft>
              <a:buFont typeface="+mj-lt"/>
              <a:buAutoNum type="arabicPeriod"/>
            </a:pPr>
            <a:r>
              <a:rPr lang="en-GB" sz="1200" dirty="0">
                <a:latin typeface="Calibri" panose="020F0502020204030204" pitchFamily="34" charset="0"/>
                <a:ea typeface="Calibri" panose="020F0502020204030204" pitchFamily="34" charset="0"/>
                <a:cs typeface="Arial" panose="020B0604020202020204" pitchFamily="34" charset="0"/>
              </a:rPr>
              <a:t>Method follow-up</a:t>
            </a:r>
          </a:p>
          <a:p>
            <a:pPr marL="742950" lvl="1" indent="-285750">
              <a:lnSpc>
                <a:spcPct val="107000"/>
              </a:lnSpc>
              <a:spcAft>
                <a:spcPts val="0"/>
              </a:spcAft>
              <a:buFont typeface="+mj-lt"/>
              <a:buAutoNum type="alphaLcPeriod"/>
            </a:pPr>
            <a:r>
              <a:rPr lang="en-GB" sz="1200" dirty="0">
                <a:latin typeface="Calibri" panose="020F0502020204030204" pitchFamily="34" charset="0"/>
                <a:ea typeface="Calibri" panose="020F0502020204030204" pitchFamily="34" charset="0"/>
                <a:cs typeface="Arial" panose="020B0604020202020204" pitchFamily="34" charset="0"/>
              </a:rPr>
              <a:t>Screening of conference papers related to the subject</a:t>
            </a:r>
          </a:p>
          <a:p>
            <a:pPr marL="742950" lvl="1" indent="-285750">
              <a:lnSpc>
                <a:spcPct val="107000"/>
              </a:lnSpc>
              <a:spcAft>
                <a:spcPts val="0"/>
              </a:spcAft>
              <a:buFont typeface="+mj-lt"/>
              <a:buAutoNum type="alphaLcPeriod"/>
            </a:pPr>
            <a:r>
              <a:rPr lang="en-GB" sz="1200" dirty="0">
                <a:latin typeface="Calibri" panose="020F0502020204030204" pitchFamily="34" charset="0"/>
                <a:ea typeface="Calibri" panose="020F0502020204030204" pitchFamily="34" charset="0"/>
                <a:cs typeface="Arial" panose="020B0604020202020204" pitchFamily="34" charset="0"/>
              </a:rPr>
              <a:t>Possibly integrating new methods to the project</a:t>
            </a:r>
          </a:p>
        </p:txBody>
      </p:sp>
    </p:spTree>
    <p:extLst>
      <p:ext uri="{BB962C8B-B14F-4D97-AF65-F5344CB8AC3E}">
        <p14:creationId xmlns:p14="http://schemas.microsoft.com/office/powerpoint/2010/main" val="252017965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Body Kalman</a:t>
            </a:r>
            <a:br>
              <a:rPr lang="en-US" sz="4800" dirty="0">
                <a:solidFill>
                  <a:schemeClr val="bg1"/>
                </a:solidFill>
                <a:latin typeface="+mj-lt"/>
                <a:ea typeface="+mj-ea"/>
                <a:cs typeface="+mj-cs"/>
              </a:rPr>
            </a:br>
            <a:r>
              <a:rPr lang="en-US" sz="4800" dirty="0">
                <a:solidFill>
                  <a:schemeClr val="bg1"/>
                </a:solidFill>
                <a:latin typeface="+mj-lt"/>
                <a:ea typeface="+mj-ea"/>
                <a:cs typeface="+mj-cs"/>
              </a:rPr>
              <a:t>Filtering</a:t>
            </a:r>
            <a:endParaRPr lang="en-US" sz="4800" kern="1200" dirty="0">
              <a:solidFill>
                <a:schemeClr val="bg1"/>
              </a:solidFill>
              <a:latin typeface="+mj-lt"/>
              <a:ea typeface="+mj-ea"/>
              <a:cs typeface="+mj-cs"/>
            </a:endParaRPr>
          </a:p>
        </p:txBody>
      </p:sp>
      <p:pic>
        <p:nvPicPr>
          <p:cNvPr id="6" name="Kuva 5">
            <a:extLst>
              <a:ext uri="{FF2B5EF4-FFF2-40B4-BE49-F238E27FC236}">
                <a16:creationId xmlns:a16="http://schemas.microsoft.com/office/drawing/2014/main" id="{DF024C65-A51D-4CC4-80E7-9CED234556E5}"/>
              </a:ext>
            </a:extLst>
          </p:cNvPr>
          <p:cNvPicPr>
            <a:picLocks noChangeAspect="1"/>
          </p:cNvPicPr>
          <p:nvPr/>
        </p:nvPicPr>
        <p:blipFill>
          <a:blip r:embed="rId2"/>
          <a:stretch>
            <a:fillRect/>
          </a:stretch>
        </p:blipFill>
        <p:spPr>
          <a:xfrm>
            <a:off x="5124097" y="425978"/>
            <a:ext cx="5962650" cy="2619375"/>
          </a:xfrm>
          <a:prstGeom prst="rect">
            <a:avLst/>
          </a:prstGeom>
        </p:spPr>
      </p:pic>
      <p:sp>
        <p:nvSpPr>
          <p:cNvPr id="7" name="Tekstiruutu 6">
            <a:extLst>
              <a:ext uri="{FF2B5EF4-FFF2-40B4-BE49-F238E27FC236}">
                <a16:creationId xmlns:a16="http://schemas.microsoft.com/office/drawing/2014/main" id="{83C121E5-C7AE-463C-89DB-0087BDCEF86E}"/>
              </a:ext>
            </a:extLst>
          </p:cNvPr>
          <p:cNvSpPr txBox="1"/>
          <p:nvPr/>
        </p:nvSpPr>
        <p:spPr>
          <a:xfrm>
            <a:off x="5089917" y="5531214"/>
            <a:ext cx="6031010" cy="923330"/>
          </a:xfrm>
          <a:prstGeom prst="rect">
            <a:avLst/>
          </a:prstGeom>
          <a:noFill/>
        </p:spPr>
        <p:txBody>
          <a:bodyPr wrap="none" rtlCol="0">
            <a:spAutoFit/>
          </a:bodyPr>
          <a:lstStyle/>
          <a:p>
            <a:pPr marL="285750" indent="-285750">
              <a:buFont typeface="Arial" panose="020B0604020202020204" pitchFamily="34" charset="0"/>
              <a:buChar char="•"/>
            </a:pPr>
            <a:r>
              <a:rPr lang="en-GB" dirty="0"/>
              <a:t>Filtering requires several seconds to achieve reliable results</a:t>
            </a:r>
          </a:p>
          <a:p>
            <a:pPr marL="285750" indent="-285750">
              <a:buFont typeface="Arial" panose="020B0604020202020204" pitchFamily="34" charset="0"/>
              <a:buChar char="•"/>
            </a:pPr>
            <a:r>
              <a:rPr lang="en-GB" dirty="0">
                <a:solidFill>
                  <a:srgbClr val="FF0000"/>
                </a:solidFill>
              </a:rPr>
              <a:t>Kalman filter parameters are not optimized</a:t>
            </a:r>
          </a:p>
          <a:p>
            <a:pPr marL="285750" indent="-285750">
              <a:buFont typeface="Arial" panose="020B0604020202020204" pitchFamily="34" charset="0"/>
              <a:buChar char="•"/>
            </a:pPr>
            <a:r>
              <a:rPr lang="en-GB" dirty="0"/>
              <a:t>Optimization will be done later</a:t>
            </a:r>
          </a:p>
        </p:txBody>
      </p:sp>
      <p:pic>
        <p:nvPicPr>
          <p:cNvPr id="10" name="Kuva 9">
            <a:extLst>
              <a:ext uri="{FF2B5EF4-FFF2-40B4-BE49-F238E27FC236}">
                <a16:creationId xmlns:a16="http://schemas.microsoft.com/office/drawing/2014/main" id="{9AB706B0-57CA-4325-B142-FE3702F8D3FB}"/>
              </a:ext>
            </a:extLst>
          </p:cNvPr>
          <p:cNvPicPr>
            <a:picLocks noChangeAspect="1"/>
          </p:cNvPicPr>
          <p:nvPr/>
        </p:nvPicPr>
        <p:blipFill>
          <a:blip r:embed="rId3"/>
          <a:stretch>
            <a:fillRect/>
          </a:stretch>
        </p:blipFill>
        <p:spPr>
          <a:xfrm>
            <a:off x="5078628" y="3327399"/>
            <a:ext cx="3971925" cy="2133600"/>
          </a:xfrm>
          <a:prstGeom prst="rect">
            <a:avLst/>
          </a:prstGeom>
        </p:spPr>
      </p:pic>
    </p:spTree>
    <p:extLst>
      <p:ext uri="{BB962C8B-B14F-4D97-AF65-F5344CB8AC3E}">
        <p14:creationId xmlns:p14="http://schemas.microsoft.com/office/powerpoint/2010/main" val="380782419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Paper</a:t>
            </a:r>
            <a:endParaRPr lang="en-US" sz="4800" kern="1200" dirty="0">
              <a:solidFill>
                <a:schemeClr val="bg1"/>
              </a:solidFill>
              <a:latin typeface="+mj-lt"/>
              <a:ea typeface="+mj-ea"/>
              <a:cs typeface="+mj-cs"/>
            </a:endParaRPr>
          </a:p>
        </p:txBody>
      </p:sp>
      <p:sp>
        <p:nvSpPr>
          <p:cNvPr id="3" name="Tekstiruutu 2">
            <a:extLst>
              <a:ext uri="{FF2B5EF4-FFF2-40B4-BE49-F238E27FC236}">
                <a16:creationId xmlns:a16="http://schemas.microsoft.com/office/drawing/2014/main" id="{AECDF277-66FE-477D-8972-194E761AF46F}"/>
              </a:ext>
            </a:extLst>
          </p:cNvPr>
          <p:cNvSpPr txBox="1"/>
          <p:nvPr/>
        </p:nvSpPr>
        <p:spPr>
          <a:xfrm>
            <a:off x="5172364" y="1631920"/>
            <a:ext cx="3334328" cy="4185761"/>
          </a:xfrm>
          <a:prstGeom prst="rect">
            <a:avLst/>
          </a:prstGeom>
          <a:noFill/>
        </p:spPr>
        <p:txBody>
          <a:bodyPr wrap="square" rtlCol="0">
            <a:spAutoFit/>
          </a:bodyPr>
          <a:lstStyle/>
          <a:p>
            <a:r>
              <a:rPr lang="fi-FI" sz="1400" dirty="0" err="1"/>
              <a:t>Contents</a:t>
            </a:r>
            <a:r>
              <a:rPr lang="fi-FI" sz="1400" dirty="0"/>
              <a:t>:</a:t>
            </a:r>
          </a:p>
          <a:p>
            <a:pPr marL="342900" indent="-342900">
              <a:buFont typeface="+mj-lt"/>
              <a:buAutoNum type="arabicPeriod"/>
            </a:pPr>
            <a:r>
              <a:rPr lang="fi-FI" sz="1400" dirty="0" err="1"/>
              <a:t>Abstract</a:t>
            </a:r>
            <a:endParaRPr lang="fi-FI" sz="1400" dirty="0"/>
          </a:p>
          <a:p>
            <a:pPr marL="342900" indent="-342900">
              <a:buFont typeface="+mj-lt"/>
              <a:buAutoNum type="arabicPeriod"/>
            </a:pPr>
            <a:r>
              <a:rPr lang="fi-FI" sz="1400" dirty="0" err="1"/>
              <a:t>Introduction</a:t>
            </a:r>
            <a:endParaRPr lang="fi-FI" sz="1400" dirty="0"/>
          </a:p>
          <a:p>
            <a:pPr marL="342900" indent="-342900">
              <a:buFont typeface="+mj-lt"/>
              <a:buAutoNum type="arabicPeriod"/>
            </a:pPr>
            <a:r>
              <a:rPr lang="fi-FI" sz="1400" dirty="0" err="1"/>
              <a:t>Related</a:t>
            </a:r>
            <a:r>
              <a:rPr lang="fi-FI" sz="1400" dirty="0"/>
              <a:t> </a:t>
            </a:r>
            <a:r>
              <a:rPr lang="fi-FI" sz="1400" dirty="0" err="1"/>
              <a:t>work</a:t>
            </a:r>
            <a:endParaRPr lang="fi-FI" sz="1400" dirty="0"/>
          </a:p>
          <a:p>
            <a:pPr marL="342900" indent="-342900">
              <a:buFont typeface="+mj-lt"/>
              <a:buAutoNum type="arabicPeriod"/>
            </a:pPr>
            <a:r>
              <a:rPr lang="fi-FI" sz="1400" dirty="0" err="1"/>
              <a:t>Our</a:t>
            </a:r>
            <a:r>
              <a:rPr lang="fi-FI" sz="1400" dirty="0"/>
              <a:t> </a:t>
            </a:r>
            <a:r>
              <a:rPr lang="fi-FI" sz="1400" dirty="0" err="1"/>
              <a:t>approach</a:t>
            </a:r>
            <a:endParaRPr lang="fi-FI" sz="1400" dirty="0"/>
          </a:p>
          <a:p>
            <a:pPr marL="800100" lvl="1" indent="-342900">
              <a:buFont typeface="+mj-lt"/>
              <a:buAutoNum type="arabicPeriod"/>
            </a:pPr>
            <a:r>
              <a:rPr lang="fi-FI" sz="1400" dirty="0" err="1"/>
              <a:t>Definitions</a:t>
            </a:r>
            <a:endParaRPr lang="fi-FI" sz="1400" dirty="0"/>
          </a:p>
          <a:p>
            <a:pPr marL="800100" lvl="1" indent="-342900">
              <a:buFont typeface="+mj-lt"/>
              <a:buAutoNum type="arabicPeriod"/>
            </a:pPr>
            <a:r>
              <a:rPr lang="fi-FI" sz="1400" dirty="0"/>
              <a:t>Object </a:t>
            </a:r>
            <a:r>
              <a:rPr lang="fi-FI" sz="1400" dirty="0" err="1"/>
              <a:t>identity</a:t>
            </a:r>
            <a:endParaRPr lang="fi-FI" sz="1400" dirty="0"/>
          </a:p>
          <a:p>
            <a:pPr marL="800100" lvl="1" indent="-342900">
              <a:buFont typeface="+mj-lt"/>
              <a:buAutoNum type="arabicPeriod"/>
            </a:pPr>
            <a:r>
              <a:rPr lang="fi-FI" sz="1400" dirty="0" err="1"/>
              <a:t>Distance</a:t>
            </a:r>
            <a:r>
              <a:rPr lang="fi-FI" sz="1400" dirty="0"/>
              <a:t> </a:t>
            </a:r>
            <a:r>
              <a:rPr lang="fi-FI" sz="1400" dirty="0" err="1"/>
              <a:t>estimation</a:t>
            </a:r>
            <a:endParaRPr lang="fi-FI" sz="1400" dirty="0"/>
          </a:p>
          <a:p>
            <a:pPr marL="800100" lvl="1" indent="-342900">
              <a:buFont typeface="+mj-lt"/>
              <a:buAutoNum type="arabicPeriod"/>
            </a:pPr>
            <a:r>
              <a:rPr lang="fi-FI" sz="1400" dirty="0" err="1"/>
              <a:t>Location</a:t>
            </a:r>
            <a:r>
              <a:rPr lang="fi-FI" sz="1400" dirty="0"/>
              <a:t> and </a:t>
            </a:r>
            <a:r>
              <a:rPr lang="fi-FI" sz="1400" dirty="0" err="1"/>
              <a:t>velocity</a:t>
            </a:r>
            <a:r>
              <a:rPr lang="fi-FI" sz="1400" dirty="0"/>
              <a:t> </a:t>
            </a:r>
            <a:r>
              <a:rPr lang="fi-FI" sz="1400" dirty="0" err="1"/>
              <a:t>estimation</a:t>
            </a:r>
            <a:endParaRPr lang="fi-FI" sz="1400" dirty="0"/>
          </a:p>
          <a:p>
            <a:pPr marL="800100" lvl="1" indent="-342900">
              <a:buFont typeface="+mj-lt"/>
              <a:buAutoNum type="arabicPeriod"/>
            </a:pPr>
            <a:r>
              <a:rPr lang="fi-FI" sz="1400" dirty="0" err="1"/>
              <a:t>Movement</a:t>
            </a:r>
            <a:r>
              <a:rPr lang="fi-FI" sz="1400" dirty="0"/>
              <a:t> </a:t>
            </a:r>
            <a:r>
              <a:rPr lang="fi-FI" sz="1400" dirty="0" err="1"/>
              <a:t>prediction</a:t>
            </a:r>
            <a:endParaRPr lang="fi-FI" sz="1400" dirty="0"/>
          </a:p>
          <a:p>
            <a:pPr marL="342900" indent="-342900">
              <a:buFont typeface="+mj-lt"/>
              <a:buAutoNum type="arabicPeriod"/>
            </a:pPr>
            <a:r>
              <a:rPr lang="fi-FI" sz="1400" dirty="0" err="1"/>
              <a:t>Experiments</a:t>
            </a:r>
            <a:endParaRPr lang="fi-FI" sz="1400" dirty="0"/>
          </a:p>
          <a:p>
            <a:pPr marL="800100" lvl="1" indent="-342900">
              <a:buFont typeface="+mj-lt"/>
              <a:buAutoNum type="arabicPeriod"/>
            </a:pPr>
            <a:r>
              <a:rPr lang="fi-FI" sz="1400" dirty="0" err="1"/>
              <a:t>Test</a:t>
            </a:r>
            <a:r>
              <a:rPr lang="fi-FI" sz="1400" dirty="0"/>
              <a:t> </a:t>
            </a:r>
            <a:r>
              <a:rPr lang="fi-FI" sz="1400" dirty="0" err="1"/>
              <a:t>setup</a:t>
            </a:r>
            <a:endParaRPr lang="fi-FI" sz="1400" dirty="0"/>
          </a:p>
          <a:p>
            <a:pPr marL="800100" lvl="1" indent="-342900">
              <a:buFont typeface="+mj-lt"/>
              <a:buAutoNum type="arabicPeriod"/>
            </a:pPr>
            <a:r>
              <a:rPr lang="fi-FI" sz="1400" dirty="0"/>
              <a:t>Evaluation </a:t>
            </a:r>
            <a:r>
              <a:rPr lang="fi-FI" sz="1400" dirty="0" err="1"/>
              <a:t>metric</a:t>
            </a:r>
            <a:endParaRPr lang="fi-FI" sz="1400" dirty="0"/>
          </a:p>
          <a:p>
            <a:pPr marL="800100" lvl="1" indent="-342900">
              <a:buFont typeface="+mj-lt"/>
              <a:buAutoNum type="arabicPeriod"/>
            </a:pPr>
            <a:r>
              <a:rPr lang="fi-FI" sz="1400" dirty="0" err="1"/>
              <a:t>Results</a:t>
            </a:r>
            <a:endParaRPr lang="fi-FI" sz="1400" dirty="0"/>
          </a:p>
          <a:p>
            <a:pPr marL="800100" lvl="1" indent="-342900">
              <a:buFont typeface="+mj-lt"/>
              <a:buAutoNum type="arabicPeriod"/>
            </a:pPr>
            <a:r>
              <a:rPr lang="fi-FI" sz="1400" dirty="0" err="1"/>
              <a:t>Other</a:t>
            </a:r>
            <a:r>
              <a:rPr lang="fi-FI" sz="1400" dirty="0"/>
              <a:t> </a:t>
            </a:r>
            <a:r>
              <a:rPr lang="fi-FI" sz="1400" dirty="0" err="1"/>
              <a:t>experiments</a:t>
            </a:r>
            <a:endParaRPr lang="fi-FI" sz="1400" dirty="0"/>
          </a:p>
          <a:p>
            <a:pPr marL="342900" indent="-342900">
              <a:buFont typeface="+mj-lt"/>
              <a:buAutoNum type="arabicPeriod"/>
            </a:pPr>
            <a:r>
              <a:rPr lang="fi-FI" sz="1400" dirty="0" err="1"/>
              <a:t>Conclusion</a:t>
            </a:r>
            <a:endParaRPr lang="fi-FI" sz="1400" dirty="0"/>
          </a:p>
          <a:p>
            <a:pPr marL="342900" indent="-342900">
              <a:buFont typeface="+mj-lt"/>
              <a:buAutoNum type="arabicPeriod"/>
            </a:pPr>
            <a:endParaRPr lang="fi-FI" sz="1400" dirty="0"/>
          </a:p>
          <a:p>
            <a:pPr marL="800100" lvl="1" indent="-342900">
              <a:buFont typeface="+mj-lt"/>
              <a:buAutoNum type="arabicPeriod"/>
            </a:pPr>
            <a:endParaRPr lang="fi-FI" sz="1400" dirty="0"/>
          </a:p>
          <a:p>
            <a:pPr marL="342900" indent="-342900">
              <a:buFont typeface="+mj-lt"/>
              <a:buAutoNum type="arabicPeriod"/>
            </a:pPr>
            <a:endParaRPr lang="en-GB" sz="1400" dirty="0"/>
          </a:p>
        </p:txBody>
      </p:sp>
      <p:sp>
        <p:nvSpPr>
          <p:cNvPr id="4" name="Tekstiruutu 3">
            <a:extLst>
              <a:ext uri="{FF2B5EF4-FFF2-40B4-BE49-F238E27FC236}">
                <a16:creationId xmlns:a16="http://schemas.microsoft.com/office/drawing/2014/main" id="{532A3C98-2313-4A3C-90C0-5C6818F73F01}"/>
              </a:ext>
            </a:extLst>
          </p:cNvPr>
          <p:cNvSpPr txBox="1"/>
          <p:nvPr/>
        </p:nvSpPr>
        <p:spPr>
          <a:xfrm>
            <a:off x="5172364" y="424872"/>
            <a:ext cx="5621347" cy="646331"/>
          </a:xfrm>
          <a:prstGeom prst="rect">
            <a:avLst/>
          </a:prstGeom>
          <a:noFill/>
        </p:spPr>
        <p:txBody>
          <a:bodyPr wrap="none" rtlCol="0">
            <a:spAutoFit/>
          </a:bodyPr>
          <a:lstStyle/>
          <a:p>
            <a:r>
              <a:rPr lang="fi-FI" dirty="0"/>
              <a:t>Image-</a:t>
            </a:r>
            <a:r>
              <a:rPr lang="fi-FI" dirty="0" err="1"/>
              <a:t>based</a:t>
            </a:r>
            <a:r>
              <a:rPr lang="fi-FI" dirty="0"/>
              <a:t> </a:t>
            </a:r>
            <a:r>
              <a:rPr lang="fi-FI" dirty="0" err="1"/>
              <a:t>situation</a:t>
            </a:r>
            <a:r>
              <a:rPr lang="fi-FI" dirty="0"/>
              <a:t> </a:t>
            </a:r>
            <a:r>
              <a:rPr lang="fi-FI" dirty="0" err="1"/>
              <a:t>awareness</a:t>
            </a:r>
            <a:r>
              <a:rPr lang="fi-FI" dirty="0"/>
              <a:t>: </a:t>
            </a:r>
            <a:r>
              <a:rPr lang="fi-FI" dirty="0" err="1"/>
              <a:t>Estimating</a:t>
            </a:r>
            <a:r>
              <a:rPr lang="fi-FI" dirty="0"/>
              <a:t> </a:t>
            </a:r>
            <a:r>
              <a:rPr lang="fi-FI" dirty="0" err="1"/>
              <a:t>location</a:t>
            </a:r>
            <a:r>
              <a:rPr lang="fi-FI" dirty="0"/>
              <a:t> and</a:t>
            </a:r>
            <a:br>
              <a:rPr lang="fi-FI" dirty="0"/>
            </a:br>
            <a:r>
              <a:rPr lang="fi-FI" dirty="0" err="1"/>
              <a:t>velocity</a:t>
            </a:r>
            <a:r>
              <a:rPr lang="fi-FI" dirty="0"/>
              <a:t> </a:t>
            </a:r>
            <a:r>
              <a:rPr lang="fi-FI" dirty="0" err="1"/>
              <a:t>using</a:t>
            </a:r>
            <a:r>
              <a:rPr lang="fi-FI" dirty="0"/>
              <a:t> single </a:t>
            </a:r>
            <a:r>
              <a:rPr lang="fi-FI" dirty="0" err="1"/>
              <a:t>camera</a:t>
            </a:r>
            <a:r>
              <a:rPr lang="fi-FI" dirty="0"/>
              <a:t> </a:t>
            </a:r>
            <a:r>
              <a:rPr lang="fi-FI" dirty="0" err="1"/>
              <a:t>object</a:t>
            </a:r>
            <a:r>
              <a:rPr lang="fi-FI" dirty="0"/>
              <a:t> </a:t>
            </a:r>
            <a:r>
              <a:rPr lang="fi-FI" dirty="0" err="1"/>
              <a:t>detection</a:t>
            </a:r>
            <a:endParaRPr lang="en-GB" dirty="0"/>
          </a:p>
        </p:txBody>
      </p:sp>
      <p:cxnSp>
        <p:nvCxnSpPr>
          <p:cNvPr id="7" name="Suora nuoliyhdysviiva 6">
            <a:extLst>
              <a:ext uri="{FF2B5EF4-FFF2-40B4-BE49-F238E27FC236}">
                <a16:creationId xmlns:a16="http://schemas.microsoft.com/office/drawing/2014/main" id="{C5AFF77C-1257-4F6D-9DD2-B771E9DEEA45}"/>
              </a:ext>
            </a:extLst>
          </p:cNvPr>
          <p:cNvCxnSpPr>
            <a:cxnSpLocks/>
          </p:cNvCxnSpPr>
          <p:nvPr/>
        </p:nvCxnSpPr>
        <p:spPr>
          <a:xfrm flipH="1">
            <a:off x="6631709" y="1631920"/>
            <a:ext cx="2068946" cy="8249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kstiruutu 7">
            <a:extLst>
              <a:ext uri="{FF2B5EF4-FFF2-40B4-BE49-F238E27FC236}">
                <a16:creationId xmlns:a16="http://schemas.microsoft.com/office/drawing/2014/main" id="{32E4866A-6C13-45F8-AC4F-A82B428F6BB6}"/>
              </a:ext>
            </a:extLst>
          </p:cNvPr>
          <p:cNvSpPr txBox="1"/>
          <p:nvPr/>
        </p:nvSpPr>
        <p:spPr>
          <a:xfrm>
            <a:off x="8649029" y="1447254"/>
            <a:ext cx="537327" cy="276999"/>
          </a:xfrm>
          <a:prstGeom prst="rect">
            <a:avLst/>
          </a:prstGeom>
          <a:noFill/>
        </p:spPr>
        <p:txBody>
          <a:bodyPr wrap="none" rtlCol="0">
            <a:spAutoFit/>
          </a:bodyPr>
          <a:lstStyle/>
          <a:p>
            <a:r>
              <a:rPr lang="fi-FI" sz="1200" dirty="0">
                <a:solidFill>
                  <a:srgbClr val="FF0000"/>
                </a:solidFill>
              </a:rPr>
              <a:t>?????</a:t>
            </a:r>
            <a:endParaRPr lang="en-GB" sz="1200" dirty="0">
              <a:solidFill>
                <a:srgbClr val="FF0000"/>
              </a:solidFill>
            </a:endParaRPr>
          </a:p>
        </p:txBody>
      </p:sp>
      <p:cxnSp>
        <p:nvCxnSpPr>
          <p:cNvPr id="12" name="Suora nuoliyhdysviiva 11">
            <a:extLst>
              <a:ext uri="{FF2B5EF4-FFF2-40B4-BE49-F238E27FC236}">
                <a16:creationId xmlns:a16="http://schemas.microsoft.com/office/drawing/2014/main" id="{79609240-9C9D-4BA0-99AD-F5C0FA6397A1}"/>
              </a:ext>
            </a:extLst>
          </p:cNvPr>
          <p:cNvCxnSpPr>
            <a:cxnSpLocks/>
          </p:cNvCxnSpPr>
          <p:nvPr/>
        </p:nvCxnSpPr>
        <p:spPr>
          <a:xfrm flipH="1">
            <a:off x="6940919" y="2192637"/>
            <a:ext cx="2068946" cy="6335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kstiruutu 10">
            <a:extLst>
              <a:ext uri="{FF2B5EF4-FFF2-40B4-BE49-F238E27FC236}">
                <a16:creationId xmlns:a16="http://schemas.microsoft.com/office/drawing/2014/main" id="{8FBE22C9-7A1B-4818-9AB4-328DF7CEBC6F}"/>
              </a:ext>
            </a:extLst>
          </p:cNvPr>
          <p:cNvSpPr txBox="1"/>
          <p:nvPr/>
        </p:nvSpPr>
        <p:spPr>
          <a:xfrm>
            <a:off x="9186356" y="1998511"/>
            <a:ext cx="1422441" cy="276999"/>
          </a:xfrm>
          <a:prstGeom prst="rect">
            <a:avLst/>
          </a:prstGeom>
          <a:noFill/>
        </p:spPr>
        <p:txBody>
          <a:bodyPr wrap="none" rtlCol="0">
            <a:spAutoFit/>
          </a:bodyPr>
          <a:lstStyle/>
          <a:p>
            <a:r>
              <a:rPr lang="fi-FI" sz="1200" dirty="0" err="1"/>
              <a:t>detection</a:t>
            </a:r>
            <a:r>
              <a:rPr lang="fi-FI" sz="1200" dirty="0"/>
              <a:t>, </a:t>
            </a:r>
            <a:r>
              <a:rPr lang="fi-FI" sz="1200" dirty="0" err="1"/>
              <a:t>pattern</a:t>
            </a:r>
            <a:r>
              <a:rPr lang="fi-FI" sz="1200" dirty="0"/>
              <a:t>…</a:t>
            </a:r>
            <a:endParaRPr lang="en-GB" sz="1200" dirty="0"/>
          </a:p>
        </p:txBody>
      </p:sp>
      <p:cxnSp>
        <p:nvCxnSpPr>
          <p:cNvPr id="15" name="Suora nuoliyhdysviiva 14">
            <a:extLst>
              <a:ext uri="{FF2B5EF4-FFF2-40B4-BE49-F238E27FC236}">
                <a16:creationId xmlns:a16="http://schemas.microsoft.com/office/drawing/2014/main" id="{E73550F1-40E8-4281-9C87-72B42C5000EB}"/>
              </a:ext>
            </a:extLst>
          </p:cNvPr>
          <p:cNvCxnSpPr>
            <a:cxnSpLocks/>
          </p:cNvCxnSpPr>
          <p:nvPr/>
        </p:nvCxnSpPr>
        <p:spPr>
          <a:xfrm flipH="1">
            <a:off x="7250129" y="2549768"/>
            <a:ext cx="1886385" cy="4981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kstiruutu 17">
            <a:extLst>
              <a:ext uri="{FF2B5EF4-FFF2-40B4-BE49-F238E27FC236}">
                <a16:creationId xmlns:a16="http://schemas.microsoft.com/office/drawing/2014/main" id="{AC779CA8-7107-41F5-854D-68BE1849EDA3}"/>
              </a:ext>
            </a:extLst>
          </p:cNvPr>
          <p:cNvSpPr txBox="1"/>
          <p:nvPr/>
        </p:nvSpPr>
        <p:spPr>
          <a:xfrm>
            <a:off x="9169174" y="2337176"/>
            <a:ext cx="2600071" cy="461665"/>
          </a:xfrm>
          <a:prstGeom prst="rect">
            <a:avLst/>
          </a:prstGeom>
          <a:noFill/>
        </p:spPr>
        <p:txBody>
          <a:bodyPr wrap="none" rtlCol="0">
            <a:spAutoFit/>
          </a:bodyPr>
          <a:lstStyle/>
          <a:p>
            <a:r>
              <a:rPr lang="fi-FI" sz="1200" dirty="0" err="1"/>
              <a:t>Hungarian</a:t>
            </a:r>
            <a:r>
              <a:rPr lang="fi-FI" sz="1200" dirty="0"/>
              <a:t> </a:t>
            </a:r>
            <a:r>
              <a:rPr lang="fi-FI" sz="1200" dirty="0" err="1"/>
              <a:t>algorithm</a:t>
            </a:r>
            <a:r>
              <a:rPr lang="fi-FI" sz="1200" dirty="0"/>
              <a:t>, </a:t>
            </a:r>
            <a:r>
              <a:rPr lang="fi-FI" sz="1200" dirty="0" err="1"/>
              <a:t>distance</a:t>
            </a:r>
            <a:r>
              <a:rPr lang="fi-FI" sz="1200" dirty="0"/>
              <a:t> </a:t>
            </a:r>
            <a:r>
              <a:rPr lang="fi-FI" sz="1200" dirty="0" err="1"/>
              <a:t>metrics</a:t>
            </a:r>
            <a:r>
              <a:rPr lang="fi-FI" sz="1200" dirty="0"/>
              <a:t>,</a:t>
            </a:r>
          </a:p>
          <a:p>
            <a:r>
              <a:rPr lang="fi-FI" sz="1200" dirty="0" err="1"/>
              <a:t>movement</a:t>
            </a:r>
            <a:r>
              <a:rPr lang="fi-FI" sz="1200" dirty="0"/>
              <a:t> </a:t>
            </a:r>
            <a:r>
              <a:rPr lang="fi-FI" sz="1200" dirty="0" err="1"/>
              <a:t>prediction</a:t>
            </a:r>
            <a:endParaRPr lang="en-GB" sz="1200" dirty="0"/>
          </a:p>
        </p:txBody>
      </p:sp>
      <p:sp>
        <p:nvSpPr>
          <p:cNvPr id="19" name="Tekstiruutu 18">
            <a:extLst>
              <a:ext uri="{FF2B5EF4-FFF2-40B4-BE49-F238E27FC236}">
                <a16:creationId xmlns:a16="http://schemas.microsoft.com/office/drawing/2014/main" id="{82C337C8-1164-4BBE-8CFC-F2A5AB891DFC}"/>
              </a:ext>
            </a:extLst>
          </p:cNvPr>
          <p:cNvSpPr txBox="1"/>
          <p:nvPr/>
        </p:nvSpPr>
        <p:spPr>
          <a:xfrm>
            <a:off x="8950853" y="3109923"/>
            <a:ext cx="787652" cy="276999"/>
          </a:xfrm>
          <a:prstGeom prst="rect">
            <a:avLst/>
          </a:prstGeom>
          <a:noFill/>
        </p:spPr>
        <p:txBody>
          <a:bodyPr wrap="none" rtlCol="0">
            <a:spAutoFit/>
          </a:bodyPr>
          <a:lstStyle/>
          <a:p>
            <a:r>
              <a:rPr lang="fi-FI" sz="1200" dirty="0" err="1"/>
              <a:t>geometry</a:t>
            </a:r>
            <a:endParaRPr lang="en-GB" sz="1200" dirty="0"/>
          </a:p>
        </p:txBody>
      </p:sp>
      <p:cxnSp>
        <p:nvCxnSpPr>
          <p:cNvPr id="20" name="Suora nuoliyhdysviiva 19">
            <a:extLst>
              <a:ext uri="{FF2B5EF4-FFF2-40B4-BE49-F238E27FC236}">
                <a16:creationId xmlns:a16="http://schemas.microsoft.com/office/drawing/2014/main" id="{4B60DD79-06BB-458F-A3A8-2A17469E05F8}"/>
              </a:ext>
            </a:extLst>
          </p:cNvPr>
          <p:cNvCxnSpPr>
            <a:cxnSpLocks/>
          </p:cNvCxnSpPr>
          <p:nvPr/>
        </p:nvCxnSpPr>
        <p:spPr>
          <a:xfrm flipH="1">
            <a:off x="7559340" y="3248422"/>
            <a:ext cx="1358352" cy="485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uora nuoliyhdysviiva 21">
            <a:extLst>
              <a:ext uri="{FF2B5EF4-FFF2-40B4-BE49-F238E27FC236}">
                <a16:creationId xmlns:a16="http://schemas.microsoft.com/office/drawing/2014/main" id="{9152BFC0-E3CB-4D12-8924-8C3F25062D8B}"/>
              </a:ext>
            </a:extLst>
          </p:cNvPr>
          <p:cNvCxnSpPr>
            <a:cxnSpLocks/>
          </p:cNvCxnSpPr>
          <p:nvPr/>
        </p:nvCxnSpPr>
        <p:spPr>
          <a:xfrm flipH="1" flipV="1">
            <a:off x="8603673" y="3530418"/>
            <a:ext cx="532842" cy="593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kstiruutu 23">
            <a:extLst>
              <a:ext uri="{FF2B5EF4-FFF2-40B4-BE49-F238E27FC236}">
                <a16:creationId xmlns:a16="http://schemas.microsoft.com/office/drawing/2014/main" id="{7F09CC91-39F8-4CE1-A6A0-8E64B515E040}"/>
              </a:ext>
            </a:extLst>
          </p:cNvPr>
          <p:cNvSpPr txBox="1"/>
          <p:nvPr/>
        </p:nvSpPr>
        <p:spPr>
          <a:xfrm>
            <a:off x="9178004" y="3451962"/>
            <a:ext cx="1167884" cy="276999"/>
          </a:xfrm>
          <a:prstGeom prst="rect">
            <a:avLst/>
          </a:prstGeom>
          <a:noFill/>
        </p:spPr>
        <p:txBody>
          <a:bodyPr wrap="none" rtlCol="0">
            <a:spAutoFit/>
          </a:bodyPr>
          <a:lstStyle/>
          <a:p>
            <a:r>
              <a:rPr lang="fi-FI" sz="1200" dirty="0"/>
              <a:t>Kalman </a:t>
            </a:r>
            <a:r>
              <a:rPr lang="fi-FI" sz="1200" dirty="0" err="1"/>
              <a:t>filtering</a:t>
            </a:r>
            <a:endParaRPr lang="en-GB" sz="1200" dirty="0"/>
          </a:p>
        </p:txBody>
      </p:sp>
      <p:cxnSp>
        <p:nvCxnSpPr>
          <p:cNvPr id="25" name="Suora nuoliyhdysviiva 24">
            <a:extLst>
              <a:ext uri="{FF2B5EF4-FFF2-40B4-BE49-F238E27FC236}">
                <a16:creationId xmlns:a16="http://schemas.microsoft.com/office/drawing/2014/main" id="{DE0BD58D-DD02-4D2A-BBC9-28889F924CE3}"/>
              </a:ext>
            </a:extLst>
          </p:cNvPr>
          <p:cNvCxnSpPr>
            <a:cxnSpLocks/>
          </p:cNvCxnSpPr>
          <p:nvPr/>
        </p:nvCxnSpPr>
        <p:spPr>
          <a:xfrm flipH="1" flipV="1">
            <a:off x="7666182" y="3752632"/>
            <a:ext cx="1622369" cy="574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Tekstiruutu 25">
            <a:extLst>
              <a:ext uri="{FF2B5EF4-FFF2-40B4-BE49-F238E27FC236}">
                <a16:creationId xmlns:a16="http://schemas.microsoft.com/office/drawing/2014/main" id="{E3C5DAC9-DAC8-41CE-9F21-210D27119574}"/>
              </a:ext>
            </a:extLst>
          </p:cNvPr>
          <p:cNvSpPr txBox="1"/>
          <p:nvPr/>
        </p:nvSpPr>
        <p:spPr>
          <a:xfrm>
            <a:off x="9330041" y="3724800"/>
            <a:ext cx="2278957" cy="276999"/>
          </a:xfrm>
          <a:prstGeom prst="rect">
            <a:avLst/>
          </a:prstGeom>
          <a:noFill/>
        </p:spPr>
        <p:txBody>
          <a:bodyPr wrap="none" rtlCol="0">
            <a:spAutoFit/>
          </a:bodyPr>
          <a:lstStyle/>
          <a:p>
            <a:r>
              <a:rPr lang="fi-FI" sz="1200" dirty="0" err="1"/>
              <a:t>Difference</a:t>
            </a:r>
            <a:r>
              <a:rPr lang="fi-FI" sz="1200" dirty="0"/>
              <a:t> </a:t>
            </a:r>
            <a:r>
              <a:rPr lang="fi-FI" sz="1200" dirty="0" err="1"/>
              <a:t>equation</a:t>
            </a:r>
            <a:r>
              <a:rPr lang="fi-FI" sz="1200" dirty="0"/>
              <a:t>, </a:t>
            </a:r>
            <a:r>
              <a:rPr lang="fi-FI" sz="1200" dirty="0" err="1"/>
              <a:t>uncertanties</a:t>
            </a:r>
            <a:endParaRPr lang="en-GB" sz="1200" dirty="0"/>
          </a:p>
        </p:txBody>
      </p:sp>
      <p:cxnSp>
        <p:nvCxnSpPr>
          <p:cNvPr id="27" name="Suora nuoliyhdysviiva 26">
            <a:extLst>
              <a:ext uri="{FF2B5EF4-FFF2-40B4-BE49-F238E27FC236}">
                <a16:creationId xmlns:a16="http://schemas.microsoft.com/office/drawing/2014/main" id="{71FA07D8-6EE5-401F-9093-CCEB0ED51A2B}"/>
              </a:ext>
            </a:extLst>
          </p:cNvPr>
          <p:cNvCxnSpPr>
            <a:cxnSpLocks/>
          </p:cNvCxnSpPr>
          <p:nvPr/>
        </p:nvCxnSpPr>
        <p:spPr>
          <a:xfrm flipH="1" flipV="1">
            <a:off x="7295998" y="4153634"/>
            <a:ext cx="1992553" cy="2171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Tekstiruutu 28">
            <a:extLst>
              <a:ext uri="{FF2B5EF4-FFF2-40B4-BE49-F238E27FC236}">
                <a16:creationId xmlns:a16="http://schemas.microsoft.com/office/drawing/2014/main" id="{2982201A-E046-4D69-899E-06684D129080}"/>
              </a:ext>
            </a:extLst>
          </p:cNvPr>
          <p:cNvSpPr txBox="1"/>
          <p:nvPr/>
        </p:nvSpPr>
        <p:spPr>
          <a:xfrm>
            <a:off x="9344679" y="4232303"/>
            <a:ext cx="2581091" cy="276999"/>
          </a:xfrm>
          <a:prstGeom prst="rect">
            <a:avLst/>
          </a:prstGeom>
          <a:noFill/>
        </p:spPr>
        <p:txBody>
          <a:bodyPr wrap="none" rtlCol="0">
            <a:spAutoFit/>
          </a:bodyPr>
          <a:lstStyle/>
          <a:p>
            <a:r>
              <a:rPr lang="fi-FI" sz="1200" dirty="0"/>
              <a:t>In </a:t>
            </a:r>
            <a:r>
              <a:rPr lang="fi-FI" sz="1200" dirty="0" err="1"/>
              <a:t>the</a:t>
            </a:r>
            <a:r>
              <a:rPr lang="fi-FI" sz="1200" dirty="0"/>
              <a:t> </a:t>
            </a:r>
            <a:r>
              <a:rPr lang="fi-FI" sz="1200" dirty="0" err="1"/>
              <a:t>wild</a:t>
            </a:r>
            <a:r>
              <a:rPr lang="fi-FI" sz="1200" dirty="0"/>
              <a:t>. </a:t>
            </a:r>
            <a:r>
              <a:rPr lang="fi-FI" sz="1200" dirty="0" err="1"/>
              <a:t>See</a:t>
            </a:r>
            <a:r>
              <a:rPr lang="fi-FI" sz="1200" dirty="0"/>
              <a:t> </a:t>
            </a:r>
            <a:r>
              <a:rPr lang="fi-FI" sz="1200" dirty="0" err="1"/>
              <a:t>previous</a:t>
            </a:r>
            <a:r>
              <a:rPr lang="fi-FI" sz="1200" dirty="0"/>
              <a:t> </a:t>
            </a:r>
            <a:r>
              <a:rPr lang="fi-FI" sz="1200" dirty="0" err="1"/>
              <a:t>slides</a:t>
            </a:r>
            <a:r>
              <a:rPr lang="fi-FI" sz="1200" dirty="0"/>
              <a:t>. </a:t>
            </a:r>
            <a:r>
              <a:rPr lang="fi-FI" sz="1200" dirty="0">
                <a:solidFill>
                  <a:srgbClr val="FF0000"/>
                </a:solidFill>
              </a:rPr>
              <a:t>More?</a:t>
            </a:r>
            <a:endParaRPr lang="en-GB" sz="1200" dirty="0">
              <a:solidFill>
                <a:srgbClr val="FF0000"/>
              </a:solidFill>
            </a:endParaRPr>
          </a:p>
        </p:txBody>
      </p:sp>
      <p:sp>
        <p:nvSpPr>
          <p:cNvPr id="31" name="Tekstiruutu 30">
            <a:extLst>
              <a:ext uri="{FF2B5EF4-FFF2-40B4-BE49-F238E27FC236}">
                <a16:creationId xmlns:a16="http://schemas.microsoft.com/office/drawing/2014/main" id="{6FB727CE-AC93-4EE8-AC5F-C97DE086F093}"/>
              </a:ext>
            </a:extLst>
          </p:cNvPr>
          <p:cNvSpPr txBox="1"/>
          <p:nvPr/>
        </p:nvSpPr>
        <p:spPr>
          <a:xfrm>
            <a:off x="9430925" y="4855719"/>
            <a:ext cx="1829925" cy="276999"/>
          </a:xfrm>
          <a:prstGeom prst="rect">
            <a:avLst/>
          </a:prstGeom>
          <a:noFill/>
        </p:spPr>
        <p:txBody>
          <a:bodyPr wrap="none" rtlCol="0">
            <a:spAutoFit/>
          </a:bodyPr>
          <a:lstStyle/>
          <a:p>
            <a:r>
              <a:rPr lang="fi-FI" sz="1200" dirty="0" err="1">
                <a:solidFill>
                  <a:srgbClr val="FF0000"/>
                </a:solidFill>
              </a:rPr>
              <a:t>Existing</a:t>
            </a:r>
            <a:r>
              <a:rPr lang="fi-FI" sz="1200" dirty="0">
                <a:solidFill>
                  <a:srgbClr val="FF0000"/>
                </a:solidFill>
              </a:rPr>
              <a:t> </a:t>
            </a:r>
            <a:r>
              <a:rPr lang="fi-FI" sz="1200" dirty="0" err="1">
                <a:solidFill>
                  <a:srgbClr val="FF0000"/>
                </a:solidFill>
              </a:rPr>
              <a:t>datasets</a:t>
            </a:r>
            <a:r>
              <a:rPr lang="fi-FI" sz="1200" dirty="0">
                <a:solidFill>
                  <a:srgbClr val="FF0000"/>
                </a:solidFill>
              </a:rPr>
              <a:t>? </a:t>
            </a:r>
            <a:r>
              <a:rPr lang="fi-FI" sz="1200" dirty="0" err="1">
                <a:solidFill>
                  <a:srgbClr val="FF0000"/>
                </a:solidFill>
              </a:rPr>
              <a:t>Which</a:t>
            </a:r>
            <a:r>
              <a:rPr lang="fi-FI" sz="1200" dirty="0">
                <a:solidFill>
                  <a:srgbClr val="FF0000"/>
                </a:solidFill>
              </a:rPr>
              <a:t>?</a:t>
            </a:r>
            <a:endParaRPr lang="en-GB" sz="1200" dirty="0">
              <a:solidFill>
                <a:srgbClr val="FF0000"/>
              </a:solidFill>
            </a:endParaRPr>
          </a:p>
        </p:txBody>
      </p:sp>
      <p:cxnSp>
        <p:nvCxnSpPr>
          <p:cNvPr id="32" name="Suora nuoliyhdysviiva 31">
            <a:extLst>
              <a:ext uri="{FF2B5EF4-FFF2-40B4-BE49-F238E27FC236}">
                <a16:creationId xmlns:a16="http://schemas.microsoft.com/office/drawing/2014/main" id="{54304DA6-1710-4564-A7FC-166FB0A5422C}"/>
              </a:ext>
            </a:extLst>
          </p:cNvPr>
          <p:cNvCxnSpPr>
            <a:cxnSpLocks/>
          </p:cNvCxnSpPr>
          <p:nvPr/>
        </p:nvCxnSpPr>
        <p:spPr>
          <a:xfrm flipH="1" flipV="1">
            <a:off x="7481089" y="4802506"/>
            <a:ext cx="1992553" cy="2171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7181333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Paper</a:t>
            </a:r>
            <a:endParaRPr lang="en-US" sz="4800" kern="1200" dirty="0">
              <a:solidFill>
                <a:schemeClr val="bg1"/>
              </a:solidFill>
              <a:latin typeface="+mj-lt"/>
              <a:ea typeface="+mj-ea"/>
              <a:cs typeface="+mj-cs"/>
            </a:endParaRPr>
          </a:p>
        </p:txBody>
      </p:sp>
      <p:sp>
        <p:nvSpPr>
          <p:cNvPr id="2" name="Tekstiruutu 1">
            <a:extLst>
              <a:ext uri="{FF2B5EF4-FFF2-40B4-BE49-F238E27FC236}">
                <a16:creationId xmlns:a16="http://schemas.microsoft.com/office/drawing/2014/main" id="{837B175C-FD88-485F-8283-5D380BAEC9E1}"/>
              </a:ext>
            </a:extLst>
          </p:cNvPr>
          <p:cNvSpPr txBox="1"/>
          <p:nvPr/>
        </p:nvSpPr>
        <p:spPr>
          <a:xfrm>
            <a:off x="5062302" y="702025"/>
            <a:ext cx="6405793" cy="3693319"/>
          </a:xfrm>
          <a:prstGeom prst="rect">
            <a:avLst/>
          </a:prstGeom>
          <a:noFill/>
        </p:spPr>
        <p:txBody>
          <a:bodyPr wrap="none" rtlCol="0">
            <a:spAutoFit/>
          </a:bodyPr>
          <a:lstStyle/>
          <a:p>
            <a:pPr marL="285750" indent="-285750">
              <a:buFont typeface="Arial" panose="020B0604020202020204" pitchFamily="34" charset="0"/>
              <a:buChar char="•"/>
            </a:pPr>
            <a:r>
              <a:rPr lang="fi-FI" dirty="0"/>
              <a:t>One </a:t>
            </a:r>
            <a:r>
              <a:rPr lang="fi-FI" dirty="0" err="1"/>
              <a:t>solution</a:t>
            </a:r>
            <a:r>
              <a:rPr lang="fi-FI" dirty="0"/>
              <a:t> for </a:t>
            </a:r>
            <a:r>
              <a:rPr lang="fi-FI" dirty="0" err="1"/>
              <a:t>location</a:t>
            </a:r>
            <a:r>
              <a:rPr lang="fi-FI" dirty="0"/>
              <a:t> </a:t>
            </a:r>
            <a:r>
              <a:rPr lang="fi-FI" dirty="0" err="1"/>
              <a:t>estimation</a:t>
            </a:r>
            <a:r>
              <a:rPr lang="fi-FI" dirty="0"/>
              <a:t> and </a:t>
            </a:r>
            <a:r>
              <a:rPr lang="fi-FI" dirty="0" err="1"/>
              <a:t>movement</a:t>
            </a:r>
            <a:r>
              <a:rPr lang="fi-FI" dirty="0"/>
              <a:t> </a:t>
            </a:r>
            <a:r>
              <a:rPr lang="fi-FI" dirty="0" err="1"/>
              <a:t>prediction</a:t>
            </a:r>
            <a:br>
              <a:rPr lang="fi-FI" dirty="0"/>
            </a:br>
            <a:r>
              <a:rPr lang="fi-FI" dirty="0"/>
              <a:t>for video </a:t>
            </a:r>
            <a:r>
              <a:rPr lang="fi-FI" dirty="0" err="1"/>
              <a:t>detected</a:t>
            </a:r>
            <a:r>
              <a:rPr lang="fi-FI" dirty="0"/>
              <a:t> </a:t>
            </a:r>
            <a:r>
              <a:rPr lang="fi-FI" dirty="0" err="1"/>
              <a:t>object</a:t>
            </a:r>
            <a:r>
              <a:rPr lang="fi-FI" dirty="0"/>
              <a:t> (</a:t>
            </a:r>
            <a:r>
              <a:rPr lang="fi-FI" dirty="0" err="1"/>
              <a:t>nearly</a:t>
            </a:r>
            <a:r>
              <a:rPr lang="fi-FI" dirty="0"/>
              <a:t>) </a:t>
            </a:r>
            <a:r>
              <a:rPr lang="fi-FI" dirty="0" err="1"/>
              <a:t>solved</a:t>
            </a:r>
            <a:br>
              <a:rPr lang="fi-FI" dirty="0"/>
            </a:br>
            <a:endParaRPr lang="fi-FI" dirty="0"/>
          </a:p>
          <a:p>
            <a:pPr marL="285750" indent="-285750">
              <a:buFont typeface="Arial" panose="020B0604020202020204" pitchFamily="34" charset="0"/>
              <a:buChar char="•"/>
            </a:pPr>
            <a:r>
              <a:rPr lang="fi-FI" dirty="0" err="1"/>
              <a:t>Work</a:t>
            </a:r>
            <a:r>
              <a:rPr lang="fi-FI" dirty="0"/>
              <a:t> </a:t>
            </a:r>
            <a:r>
              <a:rPr lang="fi-FI" dirty="0" err="1"/>
              <a:t>needed</a:t>
            </a:r>
            <a:r>
              <a:rPr lang="fi-FI" dirty="0"/>
              <a:t>:</a:t>
            </a:r>
          </a:p>
          <a:p>
            <a:pPr marL="742950" lvl="1" indent="-285750">
              <a:buFont typeface="Arial" panose="020B0604020202020204" pitchFamily="34" charset="0"/>
              <a:buChar char="•"/>
            </a:pPr>
            <a:r>
              <a:rPr lang="fi-FI" dirty="0"/>
              <a:t>Kalman </a:t>
            </a:r>
            <a:r>
              <a:rPr lang="fi-FI" dirty="0" err="1"/>
              <a:t>filter</a:t>
            </a:r>
            <a:r>
              <a:rPr lang="fi-FI" dirty="0"/>
              <a:t> </a:t>
            </a:r>
            <a:r>
              <a:rPr lang="fi-FI" dirty="0" err="1"/>
              <a:t>parameter</a:t>
            </a:r>
            <a:r>
              <a:rPr lang="fi-FI" dirty="0"/>
              <a:t> </a:t>
            </a:r>
            <a:r>
              <a:rPr lang="fi-FI" dirty="0" err="1"/>
              <a:t>adjustment</a:t>
            </a:r>
            <a:r>
              <a:rPr lang="fi-FI" dirty="0"/>
              <a:t>*</a:t>
            </a:r>
          </a:p>
          <a:p>
            <a:pPr marL="742950" lvl="1" indent="-285750">
              <a:buFont typeface="Arial" panose="020B0604020202020204" pitchFamily="34" charset="0"/>
              <a:buChar char="•"/>
            </a:pPr>
            <a:r>
              <a:rPr lang="fi-FI" dirty="0" err="1"/>
              <a:t>Experiments</a:t>
            </a:r>
            <a:r>
              <a:rPr lang="fi-FI" dirty="0"/>
              <a:t> in </a:t>
            </a:r>
            <a:r>
              <a:rPr lang="fi-FI" dirty="0" err="1"/>
              <a:t>the</a:t>
            </a:r>
            <a:r>
              <a:rPr lang="fi-FI" dirty="0"/>
              <a:t> </a:t>
            </a:r>
            <a:r>
              <a:rPr lang="fi-FI" dirty="0" err="1"/>
              <a:t>wild</a:t>
            </a:r>
            <a:r>
              <a:rPr lang="fi-FI" dirty="0"/>
              <a:t> (</a:t>
            </a:r>
            <a:r>
              <a:rPr lang="fi-FI" dirty="0" err="1"/>
              <a:t>see</a:t>
            </a:r>
            <a:r>
              <a:rPr lang="fi-FI" dirty="0"/>
              <a:t> </a:t>
            </a:r>
            <a:r>
              <a:rPr lang="fi-FI" dirty="0" err="1"/>
              <a:t>previous</a:t>
            </a:r>
            <a:r>
              <a:rPr lang="fi-FI" dirty="0"/>
              <a:t> </a:t>
            </a:r>
            <a:r>
              <a:rPr lang="fi-FI" dirty="0" err="1"/>
              <a:t>slides</a:t>
            </a:r>
            <a:r>
              <a:rPr lang="fi-FI" dirty="0"/>
              <a:t>)</a:t>
            </a:r>
          </a:p>
          <a:p>
            <a:pPr marL="742950" lvl="1" indent="-285750">
              <a:buFont typeface="Arial" panose="020B0604020202020204" pitchFamily="34" charset="0"/>
              <a:buChar char="•"/>
            </a:pPr>
            <a:r>
              <a:rPr lang="fi-FI" dirty="0" err="1"/>
              <a:t>Other</a:t>
            </a:r>
            <a:r>
              <a:rPr lang="fi-FI" dirty="0"/>
              <a:t> </a:t>
            </a:r>
            <a:r>
              <a:rPr lang="fi-FI" dirty="0" err="1"/>
              <a:t>tests</a:t>
            </a:r>
            <a:r>
              <a:rPr lang="fi-FI" dirty="0"/>
              <a:t>? (</a:t>
            </a:r>
            <a:r>
              <a:rPr lang="fi-FI" dirty="0" err="1"/>
              <a:t>using</a:t>
            </a:r>
            <a:r>
              <a:rPr lang="fi-FI" dirty="0"/>
              <a:t> </a:t>
            </a:r>
            <a:r>
              <a:rPr lang="fi-FI" dirty="0" err="1"/>
              <a:t>existing</a:t>
            </a:r>
            <a:r>
              <a:rPr lang="fi-FI" dirty="0"/>
              <a:t> (</a:t>
            </a:r>
            <a:r>
              <a:rPr lang="fi-FI" dirty="0" err="1"/>
              <a:t>tracking</a:t>
            </a:r>
            <a:r>
              <a:rPr lang="fi-FI" dirty="0"/>
              <a:t>) dataset)</a:t>
            </a:r>
          </a:p>
          <a:p>
            <a:pPr marL="742950" lvl="1" indent="-285750">
              <a:buFont typeface="Arial" panose="020B0604020202020204" pitchFamily="34" charset="0"/>
              <a:buChar char="•"/>
            </a:pPr>
            <a:endParaRPr lang="fi-FI" dirty="0"/>
          </a:p>
          <a:p>
            <a:pPr marL="285750" indent="-285750">
              <a:buFont typeface="Arial" panose="020B0604020202020204" pitchFamily="34" charset="0"/>
              <a:buChar char="•"/>
            </a:pPr>
            <a:r>
              <a:rPr lang="fi-FI" dirty="0" err="1"/>
              <a:t>Where</a:t>
            </a:r>
            <a:r>
              <a:rPr lang="fi-FI" dirty="0"/>
              <a:t> to </a:t>
            </a:r>
            <a:r>
              <a:rPr lang="fi-FI" dirty="0" err="1"/>
              <a:t>publish</a:t>
            </a:r>
            <a:r>
              <a:rPr lang="fi-FI" dirty="0"/>
              <a:t>?</a:t>
            </a:r>
          </a:p>
          <a:p>
            <a:pPr marL="742950" lvl="1" indent="-285750">
              <a:buFont typeface="Arial" panose="020B0604020202020204" pitchFamily="34" charset="0"/>
              <a:buChar char="•"/>
            </a:pPr>
            <a:r>
              <a:rPr lang="fi-FI" dirty="0"/>
              <a:t>ECCV 2018 (8-14.9, Munich, deadline </a:t>
            </a:r>
            <a:r>
              <a:rPr lang="fi-FI" dirty="0">
                <a:solidFill>
                  <a:srgbClr val="FF0000"/>
                </a:solidFill>
              </a:rPr>
              <a:t>14.3.2018, </a:t>
            </a:r>
            <a:r>
              <a:rPr lang="fi-FI" dirty="0" err="1">
                <a:solidFill>
                  <a:srgbClr val="FF0000"/>
                </a:solidFill>
              </a:rPr>
              <a:t>too</a:t>
            </a:r>
            <a:r>
              <a:rPr lang="fi-FI" dirty="0">
                <a:solidFill>
                  <a:srgbClr val="FF0000"/>
                </a:solidFill>
              </a:rPr>
              <a:t> </a:t>
            </a:r>
            <a:r>
              <a:rPr lang="fi-FI" dirty="0" err="1">
                <a:solidFill>
                  <a:srgbClr val="FF0000"/>
                </a:solidFill>
              </a:rPr>
              <a:t>soon</a:t>
            </a:r>
            <a:r>
              <a:rPr lang="fi-FI" dirty="0"/>
              <a:t>)</a:t>
            </a:r>
          </a:p>
          <a:p>
            <a:pPr marL="742950" lvl="1" indent="-285750">
              <a:buFont typeface="Arial" panose="020B0604020202020204" pitchFamily="34" charset="0"/>
              <a:buChar char="•"/>
            </a:pPr>
            <a:r>
              <a:rPr lang="fi-FI" dirty="0"/>
              <a:t>CVPR 2019 (6/2019, Long Beach, deadline 11/2018)</a:t>
            </a:r>
          </a:p>
          <a:p>
            <a:pPr marL="742950" lvl="1" indent="-285750">
              <a:buFont typeface="Arial" panose="020B0604020202020204" pitchFamily="34" charset="0"/>
              <a:buChar char="•"/>
            </a:pPr>
            <a:r>
              <a:rPr lang="fi-FI" dirty="0"/>
              <a:t>ICCV 2019 (29.10.-3.11.2019, </a:t>
            </a:r>
            <a:r>
              <a:rPr lang="fi-FI" dirty="0" err="1"/>
              <a:t>Seoul</a:t>
            </a:r>
            <a:r>
              <a:rPr lang="fi-FI" dirty="0"/>
              <a:t>, deadline 1/2019)</a:t>
            </a:r>
          </a:p>
          <a:p>
            <a:endParaRPr lang="fi-FI" dirty="0"/>
          </a:p>
        </p:txBody>
      </p:sp>
      <p:sp>
        <p:nvSpPr>
          <p:cNvPr id="3" name="Tekstiruutu 2">
            <a:extLst>
              <a:ext uri="{FF2B5EF4-FFF2-40B4-BE49-F238E27FC236}">
                <a16:creationId xmlns:a16="http://schemas.microsoft.com/office/drawing/2014/main" id="{C3BC6058-5793-48E3-A62E-6F15D48291C2}"/>
              </a:ext>
            </a:extLst>
          </p:cNvPr>
          <p:cNvSpPr txBox="1"/>
          <p:nvPr/>
        </p:nvSpPr>
        <p:spPr>
          <a:xfrm>
            <a:off x="5089581" y="5015345"/>
            <a:ext cx="4866460" cy="523220"/>
          </a:xfrm>
          <a:prstGeom prst="rect">
            <a:avLst/>
          </a:prstGeom>
          <a:noFill/>
        </p:spPr>
        <p:txBody>
          <a:bodyPr wrap="none" rtlCol="0">
            <a:spAutoFit/>
          </a:bodyPr>
          <a:lstStyle/>
          <a:p>
            <a:r>
              <a:rPr lang="fi-FI" sz="1400" dirty="0"/>
              <a:t>*</a:t>
            </a:r>
            <a:r>
              <a:rPr lang="fi-FI" sz="1400" dirty="0" err="1"/>
              <a:t>Locations</a:t>
            </a:r>
            <a:r>
              <a:rPr lang="fi-FI" sz="1400" dirty="0"/>
              <a:t> and </a:t>
            </a:r>
            <a:r>
              <a:rPr lang="fi-FI" sz="1400" dirty="0" err="1"/>
              <a:t>especially</a:t>
            </a:r>
            <a:r>
              <a:rPr lang="fi-FI" sz="1400" dirty="0"/>
              <a:t> </a:t>
            </a:r>
            <a:r>
              <a:rPr lang="fi-FI" sz="1400" dirty="0" err="1"/>
              <a:t>velocities</a:t>
            </a:r>
            <a:r>
              <a:rPr lang="fi-FI" sz="1400" dirty="0"/>
              <a:t> </a:t>
            </a:r>
            <a:r>
              <a:rPr lang="fi-FI" sz="1400" dirty="0" err="1"/>
              <a:t>take</a:t>
            </a:r>
            <a:r>
              <a:rPr lang="fi-FI" sz="1400" dirty="0"/>
              <a:t> </a:t>
            </a:r>
            <a:r>
              <a:rPr lang="fi-FI" sz="1400" dirty="0" err="1"/>
              <a:t>too</a:t>
            </a:r>
            <a:r>
              <a:rPr lang="fi-FI" sz="1400" dirty="0"/>
              <a:t> </a:t>
            </a:r>
            <a:r>
              <a:rPr lang="fi-FI" sz="1400" dirty="0" err="1"/>
              <a:t>much</a:t>
            </a:r>
            <a:r>
              <a:rPr lang="fi-FI" sz="1400" dirty="0"/>
              <a:t> </a:t>
            </a:r>
            <a:r>
              <a:rPr lang="fi-FI" sz="1400" dirty="0" err="1"/>
              <a:t>time</a:t>
            </a:r>
            <a:r>
              <a:rPr lang="fi-FI" sz="1400" dirty="0"/>
              <a:t> to </a:t>
            </a:r>
            <a:r>
              <a:rPr lang="fi-FI" sz="1400" dirty="0" err="1"/>
              <a:t>settle</a:t>
            </a:r>
            <a:br>
              <a:rPr lang="fi-FI" sz="1400" dirty="0"/>
            </a:br>
            <a:r>
              <a:rPr lang="fi-FI" sz="1400" dirty="0"/>
              <a:t>at </a:t>
            </a:r>
            <a:r>
              <a:rPr lang="fi-FI" sz="1400" dirty="0" err="1"/>
              <a:t>the</a:t>
            </a:r>
            <a:r>
              <a:rPr lang="fi-FI" sz="1400" dirty="0"/>
              <a:t> </a:t>
            </a:r>
            <a:r>
              <a:rPr lang="fi-FI" sz="1400" dirty="0" err="1"/>
              <a:t>moment</a:t>
            </a:r>
            <a:r>
              <a:rPr lang="fi-FI" sz="1400" dirty="0"/>
              <a:t>.</a:t>
            </a:r>
            <a:endParaRPr lang="en-GB" sz="1400" dirty="0"/>
          </a:p>
        </p:txBody>
      </p:sp>
    </p:spTree>
    <p:extLst>
      <p:ext uri="{BB962C8B-B14F-4D97-AF65-F5344CB8AC3E}">
        <p14:creationId xmlns:p14="http://schemas.microsoft.com/office/powerpoint/2010/main" val="6485312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400" kern="1200" dirty="0">
                <a:solidFill>
                  <a:schemeClr val="bg1"/>
                </a:solidFill>
                <a:latin typeface="+mj-lt"/>
                <a:ea typeface="+mj-ea"/>
                <a:cs typeface="+mj-cs"/>
              </a:rPr>
              <a:t>Representations for Interpretation</a:t>
            </a:r>
          </a:p>
        </p:txBody>
      </p:sp>
      <p:sp>
        <p:nvSpPr>
          <p:cNvPr id="4" name="Suorakulmio 3">
            <a:extLst>
              <a:ext uri="{FF2B5EF4-FFF2-40B4-BE49-F238E27FC236}">
                <a16:creationId xmlns:a16="http://schemas.microsoft.com/office/drawing/2014/main" id="{F61147DA-E031-4F3F-AFB2-52988BB56771}"/>
              </a:ext>
            </a:extLst>
          </p:cNvPr>
          <p:cNvSpPr/>
          <p:nvPr/>
        </p:nvSpPr>
        <p:spPr>
          <a:xfrm>
            <a:off x="5479229" y="1967017"/>
            <a:ext cx="1241612" cy="7254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200" dirty="0"/>
              <a:t>Object </a:t>
            </a:r>
            <a:r>
              <a:rPr lang="fi-FI" sz="1200" dirty="0" err="1"/>
              <a:t>detection</a:t>
            </a:r>
            <a:r>
              <a:rPr lang="fi-FI" sz="1200" dirty="0"/>
              <a:t> </a:t>
            </a:r>
            <a:r>
              <a:rPr lang="fi-FI" sz="1200" dirty="0" err="1"/>
              <a:t>network</a:t>
            </a:r>
            <a:endParaRPr lang="en-GB" sz="1200" dirty="0"/>
          </a:p>
        </p:txBody>
      </p:sp>
      <p:sp>
        <p:nvSpPr>
          <p:cNvPr id="9" name="Suorakulmio 8">
            <a:extLst>
              <a:ext uri="{FF2B5EF4-FFF2-40B4-BE49-F238E27FC236}">
                <a16:creationId xmlns:a16="http://schemas.microsoft.com/office/drawing/2014/main" id="{EC66E66A-B9A0-44D1-B093-9D289DE10CB6}"/>
              </a:ext>
            </a:extLst>
          </p:cNvPr>
          <p:cNvSpPr/>
          <p:nvPr/>
        </p:nvSpPr>
        <p:spPr>
          <a:xfrm>
            <a:off x="5479229" y="3036227"/>
            <a:ext cx="1241612" cy="7254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200" dirty="0" err="1"/>
              <a:t>Location</a:t>
            </a:r>
            <a:r>
              <a:rPr lang="fi-FI" sz="1200" dirty="0"/>
              <a:t> and </a:t>
            </a:r>
            <a:r>
              <a:rPr lang="fi-FI" sz="1200" dirty="0" err="1"/>
              <a:t>velocity</a:t>
            </a:r>
            <a:r>
              <a:rPr lang="fi-FI" sz="1200" dirty="0"/>
              <a:t> </a:t>
            </a:r>
            <a:r>
              <a:rPr lang="fi-FI" sz="1200" dirty="0" err="1"/>
              <a:t>estimation</a:t>
            </a:r>
            <a:endParaRPr lang="en-GB" sz="1200" dirty="0"/>
          </a:p>
        </p:txBody>
      </p:sp>
      <p:sp>
        <p:nvSpPr>
          <p:cNvPr id="6" name="Nuoli: Alas 5">
            <a:extLst>
              <a:ext uri="{FF2B5EF4-FFF2-40B4-BE49-F238E27FC236}">
                <a16:creationId xmlns:a16="http://schemas.microsoft.com/office/drawing/2014/main" id="{BAAB7D01-F7E1-4E39-AF76-D58DFCC5D7BC}"/>
              </a:ext>
            </a:extLst>
          </p:cNvPr>
          <p:cNvSpPr/>
          <p:nvPr/>
        </p:nvSpPr>
        <p:spPr>
          <a:xfrm>
            <a:off x="5951220" y="1646458"/>
            <a:ext cx="289560" cy="32055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Nuoli: Alas 10">
            <a:extLst>
              <a:ext uri="{FF2B5EF4-FFF2-40B4-BE49-F238E27FC236}">
                <a16:creationId xmlns:a16="http://schemas.microsoft.com/office/drawing/2014/main" id="{30F32B5A-4F92-4CBB-B1E8-443DCC770559}"/>
              </a:ext>
            </a:extLst>
          </p:cNvPr>
          <p:cNvSpPr/>
          <p:nvPr/>
        </p:nvSpPr>
        <p:spPr>
          <a:xfrm>
            <a:off x="5951220" y="2704069"/>
            <a:ext cx="289560" cy="32055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Suorakulmio 11">
            <a:extLst>
              <a:ext uri="{FF2B5EF4-FFF2-40B4-BE49-F238E27FC236}">
                <a16:creationId xmlns:a16="http://schemas.microsoft.com/office/drawing/2014/main" id="{6D58944B-4140-4F41-9059-F62EA3391B75}"/>
              </a:ext>
            </a:extLst>
          </p:cNvPr>
          <p:cNvSpPr/>
          <p:nvPr/>
        </p:nvSpPr>
        <p:spPr>
          <a:xfrm>
            <a:off x="5479230" y="4097817"/>
            <a:ext cx="1241612" cy="7254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200" dirty="0" err="1"/>
              <a:t>Forecast</a:t>
            </a:r>
            <a:endParaRPr lang="en-GB" sz="1200" dirty="0"/>
          </a:p>
        </p:txBody>
      </p:sp>
      <p:sp>
        <p:nvSpPr>
          <p:cNvPr id="13" name="Nuoli: Alas 12">
            <a:extLst>
              <a:ext uri="{FF2B5EF4-FFF2-40B4-BE49-F238E27FC236}">
                <a16:creationId xmlns:a16="http://schemas.microsoft.com/office/drawing/2014/main" id="{65A86BE2-3415-4BEB-817D-ED62BE498A7F}"/>
              </a:ext>
            </a:extLst>
          </p:cNvPr>
          <p:cNvSpPr/>
          <p:nvPr/>
        </p:nvSpPr>
        <p:spPr>
          <a:xfrm>
            <a:off x="5951220" y="3776920"/>
            <a:ext cx="289560" cy="32055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kstiruutu 7">
            <a:extLst>
              <a:ext uri="{FF2B5EF4-FFF2-40B4-BE49-F238E27FC236}">
                <a16:creationId xmlns:a16="http://schemas.microsoft.com/office/drawing/2014/main" id="{E22EE046-FEFB-4D74-981B-25C8B91A744A}"/>
              </a:ext>
            </a:extLst>
          </p:cNvPr>
          <p:cNvSpPr txBox="1"/>
          <p:nvPr/>
        </p:nvSpPr>
        <p:spPr>
          <a:xfrm>
            <a:off x="6799897" y="1722549"/>
            <a:ext cx="1407758" cy="253916"/>
          </a:xfrm>
          <a:prstGeom prst="rect">
            <a:avLst/>
          </a:prstGeom>
          <a:noFill/>
        </p:spPr>
        <p:txBody>
          <a:bodyPr wrap="none" rtlCol="0">
            <a:spAutoFit/>
          </a:bodyPr>
          <a:lstStyle/>
          <a:p>
            <a:r>
              <a:rPr lang="fi-FI" sz="1050" dirty="0" err="1"/>
              <a:t>Representation</a:t>
            </a:r>
            <a:r>
              <a:rPr lang="fi-FI" sz="1050" dirty="0"/>
              <a:t>: Video</a:t>
            </a:r>
            <a:endParaRPr lang="en-GB" sz="1050" dirty="0"/>
          </a:p>
        </p:txBody>
      </p:sp>
      <p:sp>
        <p:nvSpPr>
          <p:cNvPr id="15" name="Tekstiruutu 14">
            <a:extLst>
              <a:ext uri="{FF2B5EF4-FFF2-40B4-BE49-F238E27FC236}">
                <a16:creationId xmlns:a16="http://schemas.microsoft.com/office/drawing/2014/main" id="{DED5E85A-9939-4D4D-A45B-797AED676EE1}"/>
              </a:ext>
            </a:extLst>
          </p:cNvPr>
          <p:cNvSpPr txBox="1"/>
          <p:nvPr/>
        </p:nvSpPr>
        <p:spPr>
          <a:xfrm>
            <a:off x="6865620" y="3781747"/>
            <a:ext cx="1367682" cy="253916"/>
          </a:xfrm>
          <a:prstGeom prst="rect">
            <a:avLst/>
          </a:prstGeom>
          <a:noFill/>
        </p:spPr>
        <p:txBody>
          <a:bodyPr wrap="none" rtlCol="0">
            <a:spAutoFit/>
          </a:bodyPr>
          <a:lstStyle/>
          <a:p>
            <a:r>
              <a:rPr lang="fi-FI" sz="1050" dirty="0" err="1"/>
              <a:t>Representation</a:t>
            </a:r>
            <a:r>
              <a:rPr lang="fi-FI" sz="1050" dirty="0"/>
              <a:t>: </a:t>
            </a:r>
            <a:r>
              <a:rPr lang="fi-FI" sz="1050" dirty="0" err="1"/>
              <a:t>Body</a:t>
            </a:r>
            <a:endParaRPr lang="en-GB" sz="1050" dirty="0"/>
          </a:p>
        </p:txBody>
      </p:sp>
      <p:pic>
        <p:nvPicPr>
          <p:cNvPr id="14" name="Kuva 13">
            <a:extLst>
              <a:ext uri="{FF2B5EF4-FFF2-40B4-BE49-F238E27FC236}">
                <a16:creationId xmlns:a16="http://schemas.microsoft.com/office/drawing/2014/main" id="{F1D45E36-1899-4D6A-AA6A-0A8964CFE3B2}"/>
              </a:ext>
            </a:extLst>
          </p:cNvPr>
          <p:cNvPicPr>
            <a:picLocks noChangeAspect="1"/>
          </p:cNvPicPr>
          <p:nvPr/>
        </p:nvPicPr>
        <p:blipFill>
          <a:blip r:embed="rId2"/>
          <a:stretch>
            <a:fillRect/>
          </a:stretch>
        </p:blipFill>
        <p:spPr>
          <a:xfrm>
            <a:off x="5253037" y="474714"/>
            <a:ext cx="1685925" cy="1171575"/>
          </a:xfrm>
          <a:prstGeom prst="rect">
            <a:avLst/>
          </a:prstGeom>
        </p:spPr>
      </p:pic>
      <p:sp>
        <p:nvSpPr>
          <p:cNvPr id="18" name="Tekstiruutu 17">
            <a:extLst>
              <a:ext uri="{FF2B5EF4-FFF2-40B4-BE49-F238E27FC236}">
                <a16:creationId xmlns:a16="http://schemas.microsoft.com/office/drawing/2014/main" id="{49B055A1-40B6-47DD-98C2-FBB44BA2F487}"/>
              </a:ext>
            </a:extLst>
          </p:cNvPr>
          <p:cNvSpPr txBox="1"/>
          <p:nvPr/>
        </p:nvSpPr>
        <p:spPr>
          <a:xfrm>
            <a:off x="6865620" y="2704069"/>
            <a:ext cx="1499128" cy="253916"/>
          </a:xfrm>
          <a:prstGeom prst="rect">
            <a:avLst/>
          </a:prstGeom>
          <a:noFill/>
        </p:spPr>
        <p:txBody>
          <a:bodyPr wrap="none" rtlCol="0">
            <a:spAutoFit/>
          </a:bodyPr>
          <a:lstStyle/>
          <a:p>
            <a:r>
              <a:rPr lang="fi-FI" sz="1050" dirty="0" err="1"/>
              <a:t>Representation</a:t>
            </a:r>
            <a:r>
              <a:rPr lang="fi-FI" sz="1050" dirty="0"/>
              <a:t>: </a:t>
            </a:r>
            <a:r>
              <a:rPr lang="fi-FI" sz="1050" dirty="0" err="1"/>
              <a:t>Pattern</a:t>
            </a:r>
            <a:endParaRPr lang="en-GB" sz="1050" dirty="0"/>
          </a:p>
        </p:txBody>
      </p:sp>
      <p:pic>
        <p:nvPicPr>
          <p:cNvPr id="16" name="Kuva 15">
            <a:extLst>
              <a:ext uri="{FF2B5EF4-FFF2-40B4-BE49-F238E27FC236}">
                <a16:creationId xmlns:a16="http://schemas.microsoft.com/office/drawing/2014/main" id="{F1133E0D-0A4F-441F-9F01-28757891F0DF}"/>
              </a:ext>
            </a:extLst>
          </p:cNvPr>
          <p:cNvPicPr>
            <a:picLocks noChangeAspect="1"/>
          </p:cNvPicPr>
          <p:nvPr/>
        </p:nvPicPr>
        <p:blipFill>
          <a:blip r:embed="rId3"/>
          <a:stretch>
            <a:fillRect/>
          </a:stretch>
        </p:blipFill>
        <p:spPr>
          <a:xfrm>
            <a:off x="5439834" y="5078969"/>
            <a:ext cx="1499128" cy="1074375"/>
          </a:xfrm>
          <a:prstGeom prst="rect">
            <a:avLst/>
          </a:prstGeom>
        </p:spPr>
      </p:pic>
      <p:sp>
        <p:nvSpPr>
          <p:cNvPr id="20" name="Nuoli: Alas 19">
            <a:extLst>
              <a:ext uri="{FF2B5EF4-FFF2-40B4-BE49-F238E27FC236}">
                <a16:creationId xmlns:a16="http://schemas.microsoft.com/office/drawing/2014/main" id="{C2AF1766-B10E-47AA-978B-A952CEFFEB85}"/>
              </a:ext>
            </a:extLst>
          </p:cNvPr>
          <p:cNvSpPr/>
          <p:nvPr/>
        </p:nvSpPr>
        <p:spPr>
          <a:xfrm>
            <a:off x="5955031" y="4824733"/>
            <a:ext cx="289560" cy="32055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Tekstiruutu 20">
            <a:extLst>
              <a:ext uri="{FF2B5EF4-FFF2-40B4-BE49-F238E27FC236}">
                <a16:creationId xmlns:a16="http://schemas.microsoft.com/office/drawing/2014/main" id="{6CB738DF-B702-420A-AC4D-3F4A6ADB6FC4}"/>
              </a:ext>
            </a:extLst>
          </p:cNvPr>
          <p:cNvSpPr txBox="1"/>
          <p:nvPr/>
        </p:nvSpPr>
        <p:spPr>
          <a:xfrm>
            <a:off x="6799897" y="5010152"/>
            <a:ext cx="1710725" cy="253916"/>
          </a:xfrm>
          <a:prstGeom prst="rect">
            <a:avLst/>
          </a:prstGeom>
          <a:noFill/>
        </p:spPr>
        <p:txBody>
          <a:bodyPr wrap="none" rtlCol="0">
            <a:spAutoFit/>
          </a:bodyPr>
          <a:lstStyle/>
          <a:p>
            <a:r>
              <a:rPr lang="fi-FI" sz="1050" dirty="0" err="1"/>
              <a:t>Representation</a:t>
            </a:r>
            <a:r>
              <a:rPr lang="fi-FI" sz="1050" dirty="0"/>
              <a:t>: Time </a:t>
            </a:r>
            <a:r>
              <a:rPr lang="fi-FI" sz="1050" dirty="0" err="1"/>
              <a:t>series</a:t>
            </a:r>
            <a:endParaRPr lang="en-GB" sz="1050" dirty="0"/>
          </a:p>
        </p:txBody>
      </p:sp>
      <p:pic>
        <p:nvPicPr>
          <p:cNvPr id="22" name="Kuva 21">
            <a:extLst>
              <a:ext uri="{FF2B5EF4-FFF2-40B4-BE49-F238E27FC236}">
                <a16:creationId xmlns:a16="http://schemas.microsoft.com/office/drawing/2014/main" id="{C520190C-E526-42B0-B3CF-3A7FACD4CA60}"/>
              </a:ext>
            </a:extLst>
          </p:cNvPr>
          <p:cNvPicPr>
            <a:picLocks noChangeAspect="1"/>
          </p:cNvPicPr>
          <p:nvPr/>
        </p:nvPicPr>
        <p:blipFill>
          <a:blip r:embed="rId3"/>
          <a:stretch>
            <a:fillRect/>
          </a:stretch>
        </p:blipFill>
        <p:spPr>
          <a:xfrm>
            <a:off x="9242214" y="305763"/>
            <a:ext cx="1499128" cy="1074375"/>
          </a:xfrm>
          <a:prstGeom prst="rect">
            <a:avLst/>
          </a:prstGeom>
        </p:spPr>
      </p:pic>
      <p:sp>
        <p:nvSpPr>
          <p:cNvPr id="23" name="Suorakulmio 22">
            <a:extLst>
              <a:ext uri="{FF2B5EF4-FFF2-40B4-BE49-F238E27FC236}">
                <a16:creationId xmlns:a16="http://schemas.microsoft.com/office/drawing/2014/main" id="{D88F2578-19CA-4B0F-8BEE-293EC95D7D0F}"/>
              </a:ext>
            </a:extLst>
          </p:cNvPr>
          <p:cNvSpPr/>
          <p:nvPr/>
        </p:nvSpPr>
        <p:spPr>
          <a:xfrm>
            <a:off x="9370972" y="1724208"/>
            <a:ext cx="1241612" cy="7254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200" dirty="0" err="1"/>
              <a:t>Interpretation</a:t>
            </a:r>
            <a:r>
              <a:rPr lang="fi-FI" sz="1200" dirty="0"/>
              <a:t> </a:t>
            </a:r>
            <a:r>
              <a:rPr lang="fi-FI" sz="1200" dirty="0" err="1"/>
              <a:t>Generation</a:t>
            </a:r>
            <a:endParaRPr lang="en-GB" sz="1200" dirty="0"/>
          </a:p>
        </p:txBody>
      </p:sp>
      <p:sp>
        <p:nvSpPr>
          <p:cNvPr id="17" name="Suorakulmio: Pyöristetyt kulmat 16">
            <a:extLst>
              <a:ext uri="{FF2B5EF4-FFF2-40B4-BE49-F238E27FC236}">
                <a16:creationId xmlns:a16="http://schemas.microsoft.com/office/drawing/2014/main" id="{6756BE01-2591-4B19-8A12-64D8F7E230AB}"/>
              </a:ext>
            </a:extLst>
          </p:cNvPr>
          <p:cNvSpPr/>
          <p:nvPr/>
        </p:nvSpPr>
        <p:spPr>
          <a:xfrm>
            <a:off x="9287934" y="2843685"/>
            <a:ext cx="405488" cy="331813"/>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a:t>I1</a:t>
            </a:r>
            <a:endParaRPr lang="en-GB" dirty="0"/>
          </a:p>
        </p:txBody>
      </p:sp>
      <p:sp>
        <p:nvSpPr>
          <p:cNvPr id="25" name="Suorakulmio: Pyöristetyt kulmat 24">
            <a:extLst>
              <a:ext uri="{FF2B5EF4-FFF2-40B4-BE49-F238E27FC236}">
                <a16:creationId xmlns:a16="http://schemas.microsoft.com/office/drawing/2014/main" id="{A32FA31F-7133-49D6-8744-E3EBCF7AEE5E}"/>
              </a:ext>
            </a:extLst>
          </p:cNvPr>
          <p:cNvSpPr/>
          <p:nvPr/>
        </p:nvSpPr>
        <p:spPr>
          <a:xfrm>
            <a:off x="9767995" y="2843684"/>
            <a:ext cx="405488" cy="331813"/>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a:t>I2</a:t>
            </a:r>
            <a:endParaRPr lang="en-GB" dirty="0"/>
          </a:p>
        </p:txBody>
      </p:sp>
      <p:sp>
        <p:nvSpPr>
          <p:cNvPr id="26" name="Suorakulmio: Pyöristetyt kulmat 25">
            <a:extLst>
              <a:ext uri="{FF2B5EF4-FFF2-40B4-BE49-F238E27FC236}">
                <a16:creationId xmlns:a16="http://schemas.microsoft.com/office/drawing/2014/main" id="{5A44DEBF-1652-41A8-BB11-91F7CD28CF20}"/>
              </a:ext>
            </a:extLst>
          </p:cNvPr>
          <p:cNvSpPr/>
          <p:nvPr/>
        </p:nvSpPr>
        <p:spPr>
          <a:xfrm>
            <a:off x="10252816" y="2843683"/>
            <a:ext cx="405488" cy="331813"/>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a:t>I3</a:t>
            </a:r>
            <a:endParaRPr lang="en-GB" dirty="0"/>
          </a:p>
        </p:txBody>
      </p:sp>
      <p:sp>
        <p:nvSpPr>
          <p:cNvPr id="19" name="Tekstiruutu 18">
            <a:extLst>
              <a:ext uri="{FF2B5EF4-FFF2-40B4-BE49-F238E27FC236}">
                <a16:creationId xmlns:a16="http://schemas.microsoft.com/office/drawing/2014/main" id="{257189B7-1741-478C-BCCF-3D8687B56AE3}"/>
              </a:ext>
            </a:extLst>
          </p:cNvPr>
          <p:cNvSpPr txBox="1"/>
          <p:nvPr/>
        </p:nvSpPr>
        <p:spPr>
          <a:xfrm>
            <a:off x="10784246" y="2640213"/>
            <a:ext cx="1091966" cy="600164"/>
          </a:xfrm>
          <a:prstGeom prst="rect">
            <a:avLst/>
          </a:prstGeom>
          <a:noFill/>
        </p:spPr>
        <p:txBody>
          <a:bodyPr wrap="none" rtlCol="0">
            <a:spAutoFit/>
          </a:bodyPr>
          <a:lstStyle/>
          <a:p>
            <a:r>
              <a:rPr lang="fi-FI" sz="1100" dirty="0"/>
              <a:t>…</a:t>
            </a:r>
          </a:p>
          <a:p>
            <a:r>
              <a:rPr lang="fi-FI" sz="1100" dirty="0" err="1"/>
              <a:t>Interpretation</a:t>
            </a:r>
            <a:br>
              <a:rPr lang="fi-FI" sz="1100" dirty="0"/>
            </a:br>
            <a:r>
              <a:rPr lang="fi-FI" sz="1100" dirty="0" err="1"/>
              <a:t>representations</a:t>
            </a:r>
            <a:endParaRPr lang="en-GB" sz="1100" dirty="0"/>
          </a:p>
        </p:txBody>
      </p:sp>
      <p:sp>
        <p:nvSpPr>
          <p:cNvPr id="28" name="Suorakulmio 27">
            <a:extLst>
              <a:ext uri="{FF2B5EF4-FFF2-40B4-BE49-F238E27FC236}">
                <a16:creationId xmlns:a16="http://schemas.microsoft.com/office/drawing/2014/main" id="{ACC265F6-0561-4DED-9AFA-7C6368C4F89C}"/>
              </a:ext>
            </a:extLst>
          </p:cNvPr>
          <p:cNvSpPr/>
          <p:nvPr/>
        </p:nvSpPr>
        <p:spPr>
          <a:xfrm>
            <a:off x="9370972" y="3558636"/>
            <a:ext cx="1241612" cy="7254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200" dirty="0"/>
              <a:t>Language </a:t>
            </a:r>
            <a:r>
              <a:rPr lang="fi-FI" sz="1200" dirty="0" err="1"/>
              <a:t>Generation</a:t>
            </a:r>
            <a:endParaRPr lang="en-GB" sz="1200" dirty="0"/>
          </a:p>
        </p:txBody>
      </p:sp>
      <p:sp>
        <p:nvSpPr>
          <p:cNvPr id="29" name="Nuoli: Alas 28">
            <a:extLst>
              <a:ext uri="{FF2B5EF4-FFF2-40B4-BE49-F238E27FC236}">
                <a16:creationId xmlns:a16="http://schemas.microsoft.com/office/drawing/2014/main" id="{CD9E3F9F-743A-49F1-A2E8-DE05B487814C}"/>
              </a:ext>
            </a:extLst>
          </p:cNvPr>
          <p:cNvSpPr/>
          <p:nvPr/>
        </p:nvSpPr>
        <p:spPr>
          <a:xfrm>
            <a:off x="9838203" y="2454105"/>
            <a:ext cx="289560" cy="32055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Nuoli: Alas 29">
            <a:extLst>
              <a:ext uri="{FF2B5EF4-FFF2-40B4-BE49-F238E27FC236}">
                <a16:creationId xmlns:a16="http://schemas.microsoft.com/office/drawing/2014/main" id="{329B71D6-A49D-4646-B0F9-D2C970C425A2}"/>
              </a:ext>
            </a:extLst>
          </p:cNvPr>
          <p:cNvSpPr/>
          <p:nvPr/>
        </p:nvSpPr>
        <p:spPr>
          <a:xfrm>
            <a:off x="9838203" y="1414648"/>
            <a:ext cx="289560" cy="32055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Nuoli: Alas 30">
            <a:extLst>
              <a:ext uri="{FF2B5EF4-FFF2-40B4-BE49-F238E27FC236}">
                <a16:creationId xmlns:a16="http://schemas.microsoft.com/office/drawing/2014/main" id="{474D21D8-25BB-4DC6-B70E-B4F4EE9BAE77}"/>
              </a:ext>
            </a:extLst>
          </p:cNvPr>
          <p:cNvSpPr/>
          <p:nvPr/>
        </p:nvSpPr>
        <p:spPr>
          <a:xfrm>
            <a:off x="9837556" y="3227944"/>
            <a:ext cx="289560" cy="32055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Nuoli: Alas 31">
            <a:extLst>
              <a:ext uri="{FF2B5EF4-FFF2-40B4-BE49-F238E27FC236}">
                <a16:creationId xmlns:a16="http://schemas.microsoft.com/office/drawing/2014/main" id="{8B736997-96CA-4335-BEF0-E832AEDA2777}"/>
              </a:ext>
            </a:extLst>
          </p:cNvPr>
          <p:cNvSpPr/>
          <p:nvPr/>
        </p:nvSpPr>
        <p:spPr>
          <a:xfrm>
            <a:off x="9856712" y="4284089"/>
            <a:ext cx="289560" cy="32055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26" name="Picture 2" descr="Image result for ear">
            <a:extLst>
              <a:ext uri="{FF2B5EF4-FFF2-40B4-BE49-F238E27FC236}">
                <a16:creationId xmlns:a16="http://schemas.microsoft.com/office/drawing/2014/main" id="{77D2597F-8665-49B8-8101-4CE533A751B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47702" y="4732230"/>
            <a:ext cx="863522" cy="8635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515745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400" kern="1200" dirty="0">
                <a:solidFill>
                  <a:schemeClr val="bg1"/>
                </a:solidFill>
                <a:latin typeface="+mj-lt"/>
                <a:ea typeface="+mj-ea"/>
                <a:cs typeface="+mj-cs"/>
              </a:rPr>
              <a:t>Representations for Interpretation</a:t>
            </a:r>
          </a:p>
        </p:txBody>
      </p:sp>
      <p:pic>
        <p:nvPicPr>
          <p:cNvPr id="16" name="Kuva 15">
            <a:extLst>
              <a:ext uri="{FF2B5EF4-FFF2-40B4-BE49-F238E27FC236}">
                <a16:creationId xmlns:a16="http://schemas.microsoft.com/office/drawing/2014/main" id="{F1133E0D-0A4F-441F-9F01-28757891F0DF}"/>
              </a:ext>
            </a:extLst>
          </p:cNvPr>
          <p:cNvPicPr>
            <a:picLocks noChangeAspect="1"/>
          </p:cNvPicPr>
          <p:nvPr/>
        </p:nvPicPr>
        <p:blipFill>
          <a:blip r:embed="rId2"/>
          <a:stretch>
            <a:fillRect/>
          </a:stretch>
        </p:blipFill>
        <p:spPr>
          <a:xfrm>
            <a:off x="5287434" y="1299086"/>
            <a:ext cx="1499128" cy="1074375"/>
          </a:xfrm>
          <a:prstGeom prst="rect">
            <a:avLst/>
          </a:prstGeom>
        </p:spPr>
      </p:pic>
      <p:sp>
        <p:nvSpPr>
          <p:cNvPr id="3" name="Tekstiruutu 2">
            <a:extLst>
              <a:ext uri="{FF2B5EF4-FFF2-40B4-BE49-F238E27FC236}">
                <a16:creationId xmlns:a16="http://schemas.microsoft.com/office/drawing/2014/main" id="{7C937B66-2CAC-47E7-9433-3857B14B4DE5}"/>
              </a:ext>
            </a:extLst>
          </p:cNvPr>
          <p:cNvSpPr txBox="1"/>
          <p:nvPr/>
        </p:nvSpPr>
        <p:spPr>
          <a:xfrm>
            <a:off x="5166360" y="480060"/>
            <a:ext cx="5931560" cy="369332"/>
          </a:xfrm>
          <a:prstGeom prst="rect">
            <a:avLst/>
          </a:prstGeom>
          <a:noFill/>
        </p:spPr>
        <p:txBody>
          <a:bodyPr wrap="none" rtlCol="0">
            <a:spAutoFit/>
          </a:bodyPr>
          <a:lstStyle/>
          <a:p>
            <a:r>
              <a:rPr lang="fi-FI" dirty="0" err="1"/>
              <a:t>Example</a:t>
            </a:r>
            <a:r>
              <a:rPr lang="fi-FI" dirty="0"/>
              <a:t> for </a:t>
            </a:r>
            <a:r>
              <a:rPr lang="fi-FI" dirty="0" err="1"/>
              <a:t>interpretation</a:t>
            </a:r>
            <a:r>
              <a:rPr lang="fi-FI" dirty="0"/>
              <a:t> </a:t>
            </a:r>
            <a:r>
              <a:rPr lang="fi-FI" dirty="0" err="1"/>
              <a:t>representation</a:t>
            </a:r>
            <a:r>
              <a:rPr lang="fi-FI" dirty="0"/>
              <a:t>: </a:t>
            </a:r>
            <a:r>
              <a:rPr lang="fi-FI" dirty="0" err="1"/>
              <a:t>collision</a:t>
            </a:r>
            <a:r>
              <a:rPr lang="fi-FI" dirty="0"/>
              <a:t> </a:t>
            </a:r>
            <a:r>
              <a:rPr lang="fi-FI" dirty="0" err="1"/>
              <a:t>detection</a:t>
            </a:r>
            <a:endParaRPr lang="en-GB" dirty="0"/>
          </a:p>
        </p:txBody>
      </p:sp>
      <p:sp>
        <p:nvSpPr>
          <p:cNvPr id="7" name="Tekstiruutu 6">
            <a:extLst>
              <a:ext uri="{FF2B5EF4-FFF2-40B4-BE49-F238E27FC236}">
                <a16:creationId xmlns:a16="http://schemas.microsoft.com/office/drawing/2014/main" id="{7BB13D60-C492-4CED-B259-322F8D386486}"/>
              </a:ext>
            </a:extLst>
          </p:cNvPr>
          <p:cNvSpPr txBox="1"/>
          <p:nvPr/>
        </p:nvSpPr>
        <p:spPr>
          <a:xfrm>
            <a:off x="7216140" y="1836273"/>
            <a:ext cx="2589427" cy="276999"/>
          </a:xfrm>
          <a:prstGeom prst="rect">
            <a:avLst/>
          </a:prstGeom>
          <a:noFill/>
        </p:spPr>
        <p:txBody>
          <a:bodyPr wrap="none" rtlCol="0">
            <a:spAutoFit/>
          </a:bodyPr>
          <a:lstStyle/>
          <a:p>
            <a:r>
              <a:rPr lang="fi-FI" sz="1200" dirty="0"/>
              <a:t>Time </a:t>
            </a:r>
            <a:r>
              <a:rPr lang="fi-FI" sz="1200" dirty="0" err="1"/>
              <a:t>series</a:t>
            </a:r>
            <a:r>
              <a:rPr lang="fi-FI" sz="1200" dirty="0"/>
              <a:t> </a:t>
            </a:r>
            <a:r>
              <a:rPr lang="fi-FI" sz="1200" dirty="0" err="1"/>
              <a:t>forecast</a:t>
            </a:r>
            <a:r>
              <a:rPr lang="fi-FI" sz="1200" dirty="0"/>
              <a:t> for </a:t>
            </a:r>
            <a:r>
              <a:rPr lang="fi-FI" sz="1200" dirty="0" err="1"/>
              <a:t>body</a:t>
            </a:r>
            <a:r>
              <a:rPr lang="fi-FI" sz="1200" dirty="0"/>
              <a:t> </a:t>
            </a:r>
            <a:r>
              <a:rPr lang="fi-FI" sz="1200" dirty="0" err="1"/>
              <a:t>locations</a:t>
            </a:r>
            <a:endParaRPr lang="en-GB" sz="1200" dirty="0"/>
          </a:p>
        </p:txBody>
      </p:sp>
      <p:pic>
        <p:nvPicPr>
          <p:cNvPr id="24" name="Kuva 23">
            <a:extLst>
              <a:ext uri="{FF2B5EF4-FFF2-40B4-BE49-F238E27FC236}">
                <a16:creationId xmlns:a16="http://schemas.microsoft.com/office/drawing/2014/main" id="{56A1F1C9-CF3E-4307-8BEA-B393C4252712}"/>
              </a:ext>
            </a:extLst>
          </p:cNvPr>
          <p:cNvPicPr>
            <a:picLocks noChangeAspect="1"/>
          </p:cNvPicPr>
          <p:nvPr/>
        </p:nvPicPr>
        <p:blipFill>
          <a:blip r:embed="rId3"/>
          <a:stretch>
            <a:fillRect/>
          </a:stretch>
        </p:blipFill>
        <p:spPr>
          <a:xfrm>
            <a:off x="5166360" y="4478489"/>
            <a:ext cx="1931670" cy="1080425"/>
          </a:xfrm>
          <a:prstGeom prst="rect">
            <a:avLst/>
          </a:prstGeom>
        </p:spPr>
      </p:pic>
      <p:sp>
        <p:nvSpPr>
          <p:cNvPr id="35" name="Suorakulmio 34">
            <a:extLst>
              <a:ext uri="{FF2B5EF4-FFF2-40B4-BE49-F238E27FC236}">
                <a16:creationId xmlns:a16="http://schemas.microsoft.com/office/drawing/2014/main" id="{CE377741-46D6-4643-99A0-F48E4642C355}"/>
              </a:ext>
            </a:extLst>
          </p:cNvPr>
          <p:cNvSpPr/>
          <p:nvPr/>
        </p:nvSpPr>
        <p:spPr>
          <a:xfrm>
            <a:off x="5416192" y="3107070"/>
            <a:ext cx="1241612" cy="7254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200" dirty="0" err="1"/>
              <a:t>Interpretation</a:t>
            </a:r>
            <a:r>
              <a:rPr lang="fi-FI" sz="1200" dirty="0"/>
              <a:t> </a:t>
            </a:r>
            <a:r>
              <a:rPr lang="fi-FI" sz="1200" dirty="0" err="1"/>
              <a:t>Generation</a:t>
            </a:r>
            <a:endParaRPr lang="en-GB" sz="1200" dirty="0"/>
          </a:p>
        </p:txBody>
      </p:sp>
      <p:sp>
        <p:nvSpPr>
          <p:cNvPr id="36" name="Nuoli: Alas 35">
            <a:extLst>
              <a:ext uri="{FF2B5EF4-FFF2-40B4-BE49-F238E27FC236}">
                <a16:creationId xmlns:a16="http://schemas.microsoft.com/office/drawing/2014/main" id="{C643426E-16F2-4518-B3EC-6CF4DCB4659A}"/>
              </a:ext>
            </a:extLst>
          </p:cNvPr>
          <p:cNvSpPr/>
          <p:nvPr/>
        </p:nvSpPr>
        <p:spPr>
          <a:xfrm>
            <a:off x="5892218" y="2579986"/>
            <a:ext cx="289560" cy="32055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Nuoli: Alas 36">
            <a:extLst>
              <a:ext uri="{FF2B5EF4-FFF2-40B4-BE49-F238E27FC236}">
                <a16:creationId xmlns:a16="http://schemas.microsoft.com/office/drawing/2014/main" id="{C2CD7882-61CD-4240-94FB-2EA12EDBB212}"/>
              </a:ext>
            </a:extLst>
          </p:cNvPr>
          <p:cNvSpPr/>
          <p:nvPr/>
        </p:nvSpPr>
        <p:spPr>
          <a:xfrm>
            <a:off x="5892218" y="3995226"/>
            <a:ext cx="289560" cy="32055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Tekstiruutu 26">
            <a:extLst>
              <a:ext uri="{FF2B5EF4-FFF2-40B4-BE49-F238E27FC236}">
                <a16:creationId xmlns:a16="http://schemas.microsoft.com/office/drawing/2014/main" id="{F6F178C2-D9EA-4805-835F-E74FD58D3BF2}"/>
              </a:ext>
            </a:extLst>
          </p:cNvPr>
          <p:cNvSpPr txBox="1"/>
          <p:nvPr/>
        </p:nvSpPr>
        <p:spPr>
          <a:xfrm>
            <a:off x="7595199" y="4869180"/>
            <a:ext cx="3188309" cy="461665"/>
          </a:xfrm>
          <a:prstGeom prst="rect">
            <a:avLst/>
          </a:prstGeom>
          <a:noFill/>
        </p:spPr>
        <p:txBody>
          <a:bodyPr wrap="none" rtlCol="0">
            <a:spAutoFit/>
          </a:bodyPr>
          <a:lstStyle/>
          <a:p>
            <a:r>
              <a:rPr lang="fi-FI" sz="1200" dirty="0"/>
              <a:t>(</a:t>
            </a:r>
            <a:r>
              <a:rPr lang="fi-FI" sz="1200" dirty="0" err="1"/>
              <a:t>Symmetric</a:t>
            </a:r>
            <a:r>
              <a:rPr lang="fi-FI" sz="1200" dirty="0"/>
              <a:t>) </a:t>
            </a:r>
            <a:r>
              <a:rPr lang="fi-FI" sz="1200" dirty="0" err="1"/>
              <a:t>collision</a:t>
            </a:r>
            <a:r>
              <a:rPr lang="fi-FI" sz="1200" dirty="0"/>
              <a:t> </a:t>
            </a:r>
            <a:r>
              <a:rPr lang="fi-FI" sz="1200" dirty="0" err="1"/>
              <a:t>probability</a:t>
            </a:r>
            <a:r>
              <a:rPr lang="fi-FI" sz="1200" dirty="0"/>
              <a:t> </a:t>
            </a:r>
            <a:r>
              <a:rPr lang="fi-FI" sz="1200" dirty="0" err="1"/>
              <a:t>matrix</a:t>
            </a:r>
            <a:endParaRPr lang="fi-FI" sz="1200" dirty="0"/>
          </a:p>
          <a:p>
            <a:r>
              <a:rPr lang="fi-FI" sz="1200" dirty="0" err="1"/>
              <a:t>p</a:t>
            </a:r>
            <a:r>
              <a:rPr lang="fi-FI" sz="1200" baseline="-25000" dirty="0" err="1"/>
              <a:t>nm</a:t>
            </a:r>
            <a:r>
              <a:rPr lang="fi-FI" sz="1200" baseline="-25000" dirty="0"/>
              <a:t> </a:t>
            </a:r>
            <a:r>
              <a:rPr lang="fi-FI" sz="1200" dirty="0"/>
              <a:t>= </a:t>
            </a:r>
            <a:r>
              <a:rPr lang="fi-FI" sz="1200" dirty="0" err="1"/>
              <a:t>probability</a:t>
            </a:r>
            <a:r>
              <a:rPr lang="fi-FI" sz="1200" dirty="0"/>
              <a:t> </a:t>
            </a:r>
            <a:r>
              <a:rPr lang="fi-FI" sz="1200" dirty="0" err="1"/>
              <a:t>that</a:t>
            </a:r>
            <a:r>
              <a:rPr lang="fi-FI" sz="1200" dirty="0"/>
              <a:t> </a:t>
            </a:r>
            <a:r>
              <a:rPr lang="fi-FI" sz="1200" dirty="0" err="1"/>
              <a:t>bodies</a:t>
            </a:r>
            <a:r>
              <a:rPr lang="fi-FI" sz="1200" dirty="0"/>
              <a:t> n and m </a:t>
            </a:r>
            <a:r>
              <a:rPr lang="fi-FI" sz="1200" dirty="0" err="1"/>
              <a:t>will</a:t>
            </a:r>
            <a:r>
              <a:rPr lang="fi-FI" sz="1200" dirty="0"/>
              <a:t> </a:t>
            </a:r>
            <a:r>
              <a:rPr lang="fi-FI" sz="1200" dirty="0" err="1"/>
              <a:t>collide</a:t>
            </a:r>
            <a:endParaRPr lang="en-GB" sz="1200" baseline="-25000" dirty="0"/>
          </a:p>
        </p:txBody>
      </p:sp>
    </p:spTree>
    <p:extLst>
      <p:ext uri="{BB962C8B-B14F-4D97-AF65-F5344CB8AC3E}">
        <p14:creationId xmlns:p14="http://schemas.microsoft.com/office/powerpoint/2010/main" val="428574872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400" kern="1200" dirty="0">
                <a:solidFill>
                  <a:schemeClr val="bg1"/>
                </a:solidFill>
                <a:latin typeface="+mj-lt"/>
                <a:ea typeface="+mj-ea"/>
                <a:cs typeface="+mj-cs"/>
              </a:rPr>
              <a:t>Probabilistic Model for Body</a:t>
            </a:r>
          </a:p>
        </p:txBody>
      </p:sp>
      <p:sp>
        <p:nvSpPr>
          <p:cNvPr id="4" name="Tekstiruutu 3">
            <a:extLst>
              <a:ext uri="{FF2B5EF4-FFF2-40B4-BE49-F238E27FC236}">
                <a16:creationId xmlns:a16="http://schemas.microsoft.com/office/drawing/2014/main" id="{979F776F-983C-414C-9C1B-D66065A1E65F}"/>
              </a:ext>
            </a:extLst>
          </p:cNvPr>
          <p:cNvSpPr txBox="1"/>
          <p:nvPr/>
        </p:nvSpPr>
        <p:spPr>
          <a:xfrm>
            <a:off x="5051090" y="510093"/>
            <a:ext cx="4318683" cy="1323439"/>
          </a:xfrm>
          <a:prstGeom prst="rect">
            <a:avLst/>
          </a:prstGeom>
          <a:noFill/>
        </p:spPr>
        <p:txBody>
          <a:bodyPr wrap="none" rtlCol="0">
            <a:spAutoFit/>
          </a:bodyPr>
          <a:lstStyle/>
          <a:p>
            <a:r>
              <a:rPr lang="fi-FI" sz="1600" dirty="0"/>
              <a:t>Some </a:t>
            </a:r>
            <a:r>
              <a:rPr lang="fi-FI" sz="1600" dirty="0" err="1"/>
              <a:t>form</a:t>
            </a:r>
            <a:r>
              <a:rPr lang="fi-FI" sz="1600" dirty="0"/>
              <a:t> of </a:t>
            </a:r>
            <a:r>
              <a:rPr lang="fi-FI" sz="1600" dirty="0" err="1"/>
              <a:t>spatial</a:t>
            </a:r>
            <a:r>
              <a:rPr lang="fi-FI" sz="1600" dirty="0"/>
              <a:t> </a:t>
            </a:r>
            <a:r>
              <a:rPr lang="fi-FI" sz="1600" dirty="0" err="1"/>
              <a:t>simplification</a:t>
            </a:r>
            <a:r>
              <a:rPr lang="fi-FI" sz="1600" dirty="0"/>
              <a:t> is </a:t>
            </a:r>
            <a:r>
              <a:rPr lang="fi-FI" sz="1600" dirty="0" err="1"/>
              <a:t>needed</a:t>
            </a:r>
            <a:r>
              <a:rPr lang="fi-FI" sz="1600" dirty="0"/>
              <a:t>, </a:t>
            </a:r>
            <a:r>
              <a:rPr lang="fi-FI" sz="1600" dirty="0" err="1"/>
              <a:t>like</a:t>
            </a:r>
            <a:endParaRPr lang="fi-FI" sz="1600" dirty="0"/>
          </a:p>
          <a:p>
            <a:pPr marL="285750" indent="-285750">
              <a:buFont typeface="Arial" panose="020B0604020202020204" pitchFamily="34" charset="0"/>
              <a:buChar char="•"/>
            </a:pPr>
            <a:r>
              <a:rPr lang="fi-FI" sz="1600" dirty="0" err="1"/>
              <a:t>cube</a:t>
            </a:r>
            <a:endParaRPr lang="fi-FI" sz="1600" dirty="0"/>
          </a:p>
          <a:p>
            <a:pPr marL="285750" indent="-285750">
              <a:buFont typeface="Arial" panose="020B0604020202020204" pitchFamily="34" charset="0"/>
              <a:buChar char="•"/>
            </a:pPr>
            <a:r>
              <a:rPr lang="fi-FI" sz="1600" dirty="0" err="1"/>
              <a:t>rectangular</a:t>
            </a:r>
            <a:r>
              <a:rPr lang="fi-FI" sz="1600" dirty="0"/>
              <a:t> </a:t>
            </a:r>
            <a:r>
              <a:rPr lang="fi-FI" sz="1600" dirty="0" err="1"/>
              <a:t>prism</a:t>
            </a:r>
            <a:endParaRPr lang="fi-FI" sz="1600" dirty="0"/>
          </a:p>
          <a:p>
            <a:pPr marL="285750" indent="-285750">
              <a:buFont typeface="Arial" panose="020B0604020202020204" pitchFamily="34" charset="0"/>
              <a:buChar char="•"/>
            </a:pPr>
            <a:r>
              <a:rPr lang="fi-FI" sz="1600" dirty="0" err="1"/>
              <a:t>cylinder</a:t>
            </a:r>
            <a:endParaRPr lang="fi-FI" sz="1600" dirty="0"/>
          </a:p>
          <a:p>
            <a:pPr marL="285750" indent="-285750">
              <a:buFont typeface="Arial" panose="020B0604020202020204" pitchFamily="34" charset="0"/>
              <a:buChar char="•"/>
            </a:pPr>
            <a:r>
              <a:rPr lang="fi-FI" sz="1600" dirty="0" err="1">
                <a:solidFill>
                  <a:schemeClr val="accent6">
                    <a:lumMod val="75000"/>
                  </a:schemeClr>
                </a:solidFill>
              </a:rPr>
              <a:t>sphere</a:t>
            </a:r>
            <a:r>
              <a:rPr lang="fi-FI" sz="1600" dirty="0"/>
              <a:t> (</a:t>
            </a:r>
            <a:r>
              <a:rPr lang="fi-FI" sz="1600" dirty="0" err="1"/>
              <a:t>probably</a:t>
            </a:r>
            <a:r>
              <a:rPr lang="fi-FI" sz="1600" dirty="0"/>
              <a:t> </a:t>
            </a:r>
            <a:r>
              <a:rPr lang="fi-FI" sz="1600" dirty="0" err="1"/>
              <a:t>the</a:t>
            </a:r>
            <a:r>
              <a:rPr lang="fi-FI" sz="1600" dirty="0"/>
              <a:t> </a:t>
            </a:r>
            <a:r>
              <a:rPr lang="fi-FI" sz="1600" dirty="0" err="1"/>
              <a:t>easiest</a:t>
            </a:r>
            <a:r>
              <a:rPr lang="fi-FI" sz="1600" dirty="0"/>
              <a:t> </a:t>
            </a:r>
            <a:r>
              <a:rPr lang="fi-FI" sz="1600" dirty="0" err="1"/>
              <a:t>math</a:t>
            </a:r>
            <a:r>
              <a:rPr lang="fi-FI" sz="1600" dirty="0"/>
              <a:t>)</a:t>
            </a:r>
            <a:endParaRPr lang="en-GB" sz="1600" dirty="0"/>
          </a:p>
        </p:txBody>
      </p:sp>
      <p:pic>
        <p:nvPicPr>
          <p:cNvPr id="1026" name="Picture 2" descr="Image result for man in bubble">
            <a:extLst>
              <a:ext uri="{FF2B5EF4-FFF2-40B4-BE49-F238E27FC236}">
                <a16:creationId xmlns:a16="http://schemas.microsoft.com/office/drawing/2014/main" id="{809A4049-B529-476B-AFE5-724B06C82A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32515" y="1050022"/>
            <a:ext cx="1646631" cy="1624965"/>
          </a:xfrm>
          <a:prstGeom prst="rect">
            <a:avLst/>
          </a:prstGeom>
          <a:noFill/>
          <a:extLst>
            <a:ext uri="{909E8E84-426E-40DD-AFC4-6F175D3DCCD1}">
              <a14:hiddenFill xmlns:a14="http://schemas.microsoft.com/office/drawing/2010/main">
                <a:solidFill>
                  <a:srgbClr val="FFFFFF"/>
                </a:solidFill>
              </a14:hiddenFill>
            </a:ext>
          </a:extLst>
        </p:spPr>
      </p:pic>
      <p:sp>
        <p:nvSpPr>
          <p:cNvPr id="6" name="Ellipsi 5">
            <a:extLst>
              <a:ext uri="{FF2B5EF4-FFF2-40B4-BE49-F238E27FC236}">
                <a16:creationId xmlns:a16="http://schemas.microsoft.com/office/drawing/2014/main" id="{B36BB73E-D6AF-4362-8852-71763ED795E2}"/>
              </a:ext>
            </a:extLst>
          </p:cNvPr>
          <p:cNvSpPr/>
          <p:nvPr/>
        </p:nvSpPr>
        <p:spPr>
          <a:xfrm>
            <a:off x="7076384" y="3026180"/>
            <a:ext cx="1624994" cy="162499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7" name="Suora nuoliyhdysviiva 16">
            <a:extLst>
              <a:ext uri="{FF2B5EF4-FFF2-40B4-BE49-F238E27FC236}">
                <a16:creationId xmlns:a16="http://schemas.microsoft.com/office/drawing/2014/main" id="{1F0657C6-8B71-4C5E-9FDA-9E1ABBB60473}"/>
              </a:ext>
            </a:extLst>
          </p:cNvPr>
          <p:cNvCxnSpPr/>
          <p:nvPr/>
        </p:nvCxnSpPr>
        <p:spPr>
          <a:xfrm flipV="1">
            <a:off x="5978456" y="4626747"/>
            <a:ext cx="0" cy="9958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uora nuoliyhdysviiva 17">
            <a:extLst>
              <a:ext uri="{FF2B5EF4-FFF2-40B4-BE49-F238E27FC236}">
                <a16:creationId xmlns:a16="http://schemas.microsoft.com/office/drawing/2014/main" id="{27E8721B-BF14-454A-ADD4-AC3BD0EE48AC}"/>
              </a:ext>
            </a:extLst>
          </p:cNvPr>
          <p:cNvCxnSpPr/>
          <p:nvPr/>
        </p:nvCxnSpPr>
        <p:spPr>
          <a:xfrm>
            <a:off x="5985130" y="5622628"/>
            <a:ext cx="123477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uora nuoliyhdysviiva 18">
            <a:extLst>
              <a:ext uri="{FF2B5EF4-FFF2-40B4-BE49-F238E27FC236}">
                <a16:creationId xmlns:a16="http://schemas.microsoft.com/office/drawing/2014/main" id="{D545824E-3CA2-4178-8A4D-FAE4EA03A9A8}"/>
              </a:ext>
            </a:extLst>
          </p:cNvPr>
          <p:cNvCxnSpPr/>
          <p:nvPr/>
        </p:nvCxnSpPr>
        <p:spPr>
          <a:xfrm flipH="1">
            <a:off x="5491221" y="5622628"/>
            <a:ext cx="487235" cy="3590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Tekstiruutu 32">
            <a:extLst>
              <a:ext uri="{FF2B5EF4-FFF2-40B4-BE49-F238E27FC236}">
                <a16:creationId xmlns:a16="http://schemas.microsoft.com/office/drawing/2014/main" id="{5584B17A-476E-4AFC-8306-99E4669BD57C}"/>
              </a:ext>
            </a:extLst>
          </p:cNvPr>
          <p:cNvSpPr txBox="1"/>
          <p:nvPr/>
        </p:nvSpPr>
        <p:spPr>
          <a:xfrm>
            <a:off x="7090046" y="5649346"/>
            <a:ext cx="240772" cy="246221"/>
          </a:xfrm>
          <a:prstGeom prst="rect">
            <a:avLst/>
          </a:prstGeom>
          <a:noFill/>
        </p:spPr>
        <p:txBody>
          <a:bodyPr wrap="none" rtlCol="0">
            <a:spAutoFit/>
          </a:bodyPr>
          <a:lstStyle/>
          <a:p>
            <a:r>
              <a:rPr lang="fi-FI" sz="1000" dirty="0"/>
              <a:t>x</a:t>
            </a:r>
            <a:endParaRPr lang="en-GB" sz="1000" dirty="0"/>
          </a:p>
        </p:txBody>
      </p:sp>
      <p:sp>
        <p:nvSpPr>
          <p:cNvPr id="34" name="Tekstiruutu 33">
            <a:extLst>
              <a:ext uri="{FF2B5EF4-FFF2-40B4-BE49-F238E27FC236}">
                <a16:creationId xmlns:a16="http://schemas.microsoft.com/office/drawing/2014/main" id="{B766858B-8513-416A-9173-AF5407A22370}"/>
              </a:ext>
            </a:extLst>
          </p:cNvPr>
          <p:cNvSpPr txBox="1"/>
          <p:nvPr/>
        </p:nvSpPr>
        <p:spPr>
          <a:xfrm>
            <a:off x="5494066" y="5941567"/>
            <a:ext cx="235962" cy="246221"/>
          </a:xfrm>
          <a:prstGeom prst="rect">
            <a:avLst/>
          </a:prstGeom>
          <a:noFill/>
        </p:spPr>
        <p:txBody>
          <a:bodyPr wrap="none" rtlCol="0">
            <a:spAutoFit/>
          </a:bodyPr>
          <a:lstStyle/>
          <a:p>
            <a:r>
              <a:rPr lang="fi-FI" sz="1000" dirty="0"/>
              <a:t>z</a:t>
            </a:r>
            <a:endParaRPr lang="en-GB" sz="1000" dirty="0"/>
          </a:p>
        </p:txBody>
      </p:sp>
      <p:sp>
        <p:nvSpPr>
          <p:cNvPr id="38" name="Tekstiruutu 37">
            <a:extLst>
              <a:ext uri="{FF2B5EF4-FFF2-40B4-BE49-F238E27FC236}">
                <a16:creationId xmlns:a16="http://schemas.microsoft.com/office/drawing/2014/main" id="{EA36DC43-CBFB-4BC0-A049-CC7DA2929001}"/>
              </a:ext>
            </a:extLst>
          </p:cNvPr>
          <p:cNvSpPr txBox="1"/>
          <p:nvPr/>
        </p:nvSpPr>
        <p:spPr>
          <a:xfrm>
            <a:off x="5724022" y="4533306"/>
            <a:ext cx="242374" cy="246221"/>
          </a:xfrm>
          <a:prstGeom prst="rect">
            <a:avLst/>
          </a:prstGeom>
          <a:noFill/>
        </p:spPr>
        <p:txBody>
          <a:bodyPr wrap="none" rtlCol="0">
            <a:spAutoFit/>
          </a:bodyPr>
          <a:lstStyle/>
          <a:p>
            <a:r>
              <a:rPr lang="fi-FI" sz="1000" dirty="0"/>
              <a:t>y</a:t>
            </a:r>
            <a:endParaRPr lang="en-GB" sz="1000" dirty="0"/>
          </a:p>
        </p:txBody>
      </p:sp>
      <p:sp>
        <p:nvSpPr>
          <p:cNvPr id="8" name="Ellipsi 7">
            <a:extLst>
              <a:ext uri="{FF2B5EF4-FFF2-40B4-BE49-F238E27FC236}">
                <a16:creationId xmlns:a16="http://schemas.microsoft.com/office/drawing/2014/main" id="{D7290262-5DA5-4746-B461-E5621F1C2912}"/>
              </a:ext>
            </a:extLst>
          </p:cNvPr>
          <p:cNvSpPr/>
          <p:nvPr/>
        </p:nvSpPr>
        <p:spPr>
          <a:xfrm>
            <a:off x="7834499" y="3785337"/>
            <a:ext cx="102567" cy="10256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0" name="Suora yhdysviiva 9">
            <a:extLst>
              <a:ext uri="{FF2B5EF4-FFF2-40B4-BE49-F238E27FC236}">
                <a16:creationId xmlns:a16="http://schemas.microsoft.com/office/drawing/2014/main" id="{AB51C488-ECD7-42FE-BF1B-9B0BEEB2EE6C}"/>
              </a:ext>
            </a:extLst>
          </p:cNvPr>
          <p:cNvCxnSpPr>
            <a:cxnSpLocks/>
            <a:endCxn id="8" idx="3"/>
          </p:cNvCxnSpPr>
          <p:nvPr/>
        </p:nvCxnSpPr>
        <p:spPr>
          <a:xfrm flipV="1">
            <a:off x="5985130" y="3872883"/>
            <a:ext cx="1864390" cy="1749745"/>
          </a:xfrm>
          <a:prstGeom prst="line">
            <a:avLst/>
          </a:prstGeom>
          <a:ln>
            <a:prstDash val="dashDot"/>
          </a:ln>
        </p:spPr>
        <p:style>
          <a:lnRef idx="1">
            <a:schemeClr val="accent1"/>
          </a:lnRef>
          <a:fillRef idx="0">
            <a:schemeClr val="accent1"/>
          </a:fillRef>
          <a:effectRef idx="0">
            <a:schemeClr val="accent1"/>
          </a:effectRef>
          <a:fontRef idx="minor">
            <a:schemeClr val="tx1"/>
          </a:fontRef>
        </p:style>
      </p:cxnSp>
      <p:cxnSp>
        <p:nvCxnSpPr>
          <p:cNvPr id="39" name="Suora yhdysviiva 38">
            <a:extLst>
              <a:ext uri="{FF2B5EF4-FFF2-40B4-BE49-F238E27FC236}">
                <a16:creationId xmlns:a16="http://schemas.microsoft.com/office/drawing/2014/main" id="{15B0463E-1F73-4ED9-A3A1-AE95CF0569F0}"/>
              </a:ext>
            </a:extLst>
          </p:cNvPr>
          <p:cNvCxnSpPr>
            <a:cxnSpLocks/>
            <a:stCxn id="8" idx="5"/>
          </p:cNvCxnSpPr>
          <p:nvPr/>
        </p:nvCxnSpPr>
        <p:spPr>
          <a:xfrm>
            <a:off x="7922045" y="3872883"/>
            <a:ext cx="696175" cy="348597"/>
          </a:xfrm>
          <a:prstGeom prst="line">
            <a:avLst/>
          </a:prstGeom>
        </p:spPr>
        <p:style>
          <a:lnRef idx="1">
            <a:schemeClr val="accent1"/>
          </a:lnRef>
          <a:fillRef idx="0">
            <a:schemeClr val="accent1"/>
          </a:fillRef>
          <a:effectRef idx="0">
            <a:schemeClr val="accent1"/>
          </a:effectRef>
          <a:fontRef idx="minor">
            <a:schemeClr val="tx1"/>
          </a:fontRef>
        </p:style>
      </p:cxnSp>
      <p:sp>
        <p:nvSpPr>
          <p:cNvPr id="45" name="Tekstiruutu 44">
            <a:extLst>
              <a:ext uri="{FF2B5EF4-FFF2-40B4-BE49-F238E27FC236}">
                <a16:creationId xmlns:a16="http://schemas.microsoft.com/office/drawing/2014/main" id="{943957EC-E7FA-49E0-8A4E-A80719A61569}"/>
              </a:ext>
            </a:extLst>
          </p:cNvPr>
          <p:cNvSpPr txBox="1"/>
          <p:nvPr/>
        </p:nvSpPr>
        <p:spPr>
          <a:xfrm>
            <a:off x="8099423" y="3770182"/>
            <a:ext cx="278602" cy="276999"/>
          </a:xfrm>
          <a:prstGeom prst="rect">
            <a:avLst/>
          </a:prstGeom>
          <a:noFill/>
        </p:spPr>
        <p:txBody>
          <a:bodyPr wrap="none" rtlCol="0">
            <a:spAutoFit/>
          </a:bodyPr>
          <a:lstStyle/>
          <a:p>
            <a:r>
              <a:rPr lang="fi-FI" sz="1200" dirty="0" err="1"/>
              <a:t>r</a:t>
            </a:r>
            <a:r>
              <a:rPr lang="fi-FI" sz="1200" baseline="-25000" dirty="0" err="1"/>
              <a:t>c</a:t>
            </a:r>
            <a:endParaRPr lang="en-GB" sz="1200" baseline="-25000" dirty="0"/>
          </a:p>
        </p:txBody>
      </p:sp>
      <mc:AlternateContent xmlns:mc="http://schemas.openxmlformats.org/markup-compatibility/2006" xmlns:a14="http://schemas.microsoft.com/office/drawing/2010/main">
        <mc:Choice Requires="a14">
          <p:sp>
            <p:nvSpPr>
              <p:cNvPr id="42" name="Tekstiruutu 41">
                <a:extLst>
                  <a:ext uri="{FF2B5EF4-FFF2-40B4-BE49-F238E27FC236}">
                    <a16:creationId xmlns:a16="http://schemas.microsoft.com/office/drawing/2014/main" id="{9F52D4DC-4347-4171-8779-7B5AE53D8F64}"/>
                  </a:ext>
                </a:extLst>
              </p:cNvPr>
              <p:cNvSpPr txBox="1"/>
              <p:nvPr/>
            </p:nvSpPr>
            <p:spPr>
              <a:xfrm>
                <a:off x="8940774" y="3872883"/>
                <a:ext cx="1535998"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fi-FI" sz="1400" b="0" i="1" smtClean="0">
                          <a:latin typeface="Cambria Math" panose="02040503050406030204" pitchFamily="18" charset="0"/>
                        </a:rPr>
                        <m:t>𝑃</m:t>
                      </m:r>
                      <m:d>
                        <m:dPr>
                          <m:ctrlPr>
                            <a:rPr lang="fi-FI" sz="1400" b="0" i="1" smtClean="0">
                              <a:latin typeface="Cambria Math" panose="02040503050406030204" pitchFamily="18" charset="0"/>
                            </a:rPr>
                          </m:ctrlPr>
                        </m:dPr>
                        <m:e>
                          <m:r>
                            <a:rPr lang="fi-FI" sz="1400" b="0" i="1" smtClean="0">
                              <a:latin typeface="Cambria Math" panose="02040503050406030204" pitchFamily="18" charset="0"/>
                            </a:rPr>
                            <m:t>𝑠</m:t>
                          </m:r>
                        </m:e>
                      </m:d>
                      <m:r>
                        <a:rPr lang="en-GB" sz="1400" i="1" smtClean="0">
                          <a:latin typeface="Cambria Math" panose="02040503050406030204" pitchFamily="18" charset="0"/>
                        </a:rPr>
                        <m:t>~</m:t>
                      </m:r>
                      <m:r>
                        <a:rPr lang="fi-FI" sz="1400" b="0" i="1" smtClean="0">
                          <a:latin typeface="Cambria Math" panose="02040503050406030204" pitchFamily="18" charset="0"/>
                        </a:rPr>
                        <m:t>𝑁</m:t>
                      </m:r>
                      <m:r>
                        <a:rPr lang="fi-FI" sz="1400" b="0" i="1" smtClean="0">
                          <a:latin typeface="Cambria Math" panose="02040503050406030204" pitchFamily="18" charset="0"/>
                        </a:rPr>
                        <m:t>(</m:t>
                      </m:r>
                      <m:r>
                        <a:rPr lang="fi-FI" sz="1400" b="0" i="1" smtClean="0">
                          <a:latin typeface="Cambria Math" panose="02040503050406030204" pitchFamily="18" charset="0"/>
                        </a:rPr>
                        <m:t>𝑠</m:t>
                      </m:r>
                      <m:r>
                        <a:rPr lang="fi-FI" sz="1400" b="0" i="1" smtClean="0">
                          <a:latin typeface="Cambria Math" panose="02040503050406030204" pitchFamily="18" charset="0"/>
                        </a:rPr>
                        <m:t> ⃓ </m:t>
                      </m:r>
                      <m:r>
                        <m:rPr>
                          <m:sty m:val="p"/>
                        </m:rPr>
                        <a:rPr lang="el-GR" sz="1400" b="0" i="1" smtClean="0">
                          <a:latin typeface="Cambria Math" panose="02040503050406030204" pitchFamily="18" charset="0"/>
                        </a:rPr>
                        <m:t>μ</m:t>
                      </m:r>
                      <m:r>
                        <a:rPr lang="fi-FI" sz="1400" b="0" i="1" baseline="-25000" smtClean="0">
                          <a:latin typeface="Cambria Math" panose="02040503050406030204" pitchFamily="18" charset="0"/>
                        </a:rPr>
                        <m:t>𝑠</m:t>
                      </m:r>
                      <m:r>
                        <a:rPr lang="fi-FI" sz="1400" b="0" i="1" smtClean="0">
                          <a:latin typeface="Cambria Math" panose="02040503050406030204" pitchFamily="18" charset="0"/>
                        </a:rPr>
                        <m:t>, </m:t>
                      </m:r>
                      <m:r>
                        <a:rPr lang="fi-FI" sz="1400" b="0" i="1" smtClean="0">
                          <a:latin typeface="Cambria Math" panose="02040503050406030204" pitchFamily="18" charset="0"/>
                        </a:rPr>
                        <m:t>𝑉𝑠</m:t>
                      </m:r>
                      <m:r>
                        <a:rPr lang="fi-FI" sz="1400" b="0" i="1" smtClean="0">
                          <a:latin typeface="Cambria Math" panose="02040503050406030204" pitchFamily="18" charset="0"/>
                        </a:rPr>
                        <m:t>)</m:t>
                      </m:r>
                    </m:oMath>
                  </m:oMathPara>
                </a14:m>
                <a:endParaRPr lang="en-GB" sz="1400" dirty="0"/>
              </a:p>
            </p:txBody>
          </p:sp>
        </mc:Choice>
        <mc:Fallback xmlns="">
          <p:sp>
            <p:nvSpPr>
              <p:cNvPr id="42" name="Tekstiruutu 41">
                <a:extLst>
                  <a:ext uri="{FF2B5EF4-FFF2-40B4-BE49-F238E27FC236}">
                    <a16:creationId xmlns:a16="http://schemas.microsoft.com/office/drawing/2014/main" id="{9F52D4DC-4347-4171-8779-7B5AE53D8F64}"/>
                  </a:ext>
                </a:extLst>
              </p:cNvPr>
              <p:cNvSpPr txBox="1">
                <a:spLocks noRot="1" noChangeAspect="1" noMove="1" noResize="1" noEditPoints="1" noAdjustHandles="1" noChangeArrowheads="1" noChangeShapeType="1" noTextEdit="1"/>
              </p:cNvSpPr>
              <p:nvPr/>
            </p:nvSpPr>
            <p:spPr>
              <a:xfrm>
                <a:off x="8940774" y="3872883"/>
                <a:ext cx="1535998" cy="215444"/>
              </a:xfrm>
              <a:prstGeom prst="rect">
                <a:avLst/>
              </a:prstGeom>
              <a:blipFill>
                <a:blip r:embed="rId3"/>
                <a:stretch>
                  <a:fillRect l="-397" r="-1587" b="-30556"/>
                </a:stretch>
              </a:blipFill>
            </p:spPr>
            <p:txBody>
              <a:bodyPr/>
              <a:lstStyle/>
              <a:p>
                <a:r>
                  <a:rPr lang="en-GB">
                    <a:noFill/>
                  </a:rPr>
                  <a:t> </a:t>
                </a:r>
              </a:p>
            </p:txBody>
          </p:sp>
        </mc:Fallback>
      </mc:AlternateContent>
      <p:cxnSp>
        <p:nvCxnSpPr>
          <p:cNvPr id="44" name="Suora nuoliyhdysviiva 43">
            <a:extLst>
              <a:ext uri="{FF2B5EF4-FFF2-40B4-BE49-F238E27FC236}">
                <a16:creationId xmlns:a16="http://schemas.microsoft.com/office/drawing/2014/main" id="{4B8FA6D4-D875-4828-9010-15AA83DD9AB6}"/>
              </a:ext>
            </a:extLst>
          </p:cNvPr>
          <p:cNvCxnSpPr>
            <a:cxnSpLocks/>
          </p:cNvCxnSpPr>
          <p:nvPr/>
        </p:nvCxnSpPr>
        <p:spPr>
          <a:xfrm flipH="1">
            <a:off x="10126980" y="3410953"/>
            <a:ext cx="525780" cy="4215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7" name="Tekstiruutu 46">
            <a:extLst>
              <a:ext uri="{FF2B5EF4-FFF2-40B4-BE49-F238E27FC236}">
                <a16:creationId xmlns:a16="http://schemas.microsoft.com/office/drawing/2014/main" id="{EE096274-4D1A-4A86-8091-9EB6B89A3837}"/>
              </a:ext>
            </a:extLst>
          </p:cNvPr>
          <p:cNvSpPr txBox="1"/>
          <p:nvPr/>
        </p:nvSpPr>
        <p:spPr>
          <a:xfrm>
            <a:off x="10037614" y="3152001"/>
            <a:ext cx="1555747" cy="276999"/>
          </a:xfrm>
          <a:prstGeom prst="rect">
            <a:avLst/>
          </a:prstGeom>
          <a:noFill/>
        </p:spPr>
        <p:txBody>
          <a:bodyPr wrap="none" rtlCol="0">
            <a:spAutoFit/>
          </a:bodyPr>
          <a:lstStyle/>
          <a:p>
            <a:r>
              <a:rPr lang="fi-FI" sz="1200" dirty="0" err="1"/>
              <a:t>From</a:t>
            </a:r>
            <a:r>
              <a:rPr lang="fi-FI" sz="1200" dirty="0"/>
              <a:t> </a:t>
            </a:r>
            <a:r>
              <a:rPr lang="fi-FI" sz="1200" dirty="0" err="1"/>
              <a:t>state</a:t>
            </a:r>
            <a:r>
              <a:rPr lang="fi-FI" sz="1200" dirty="0"/>
              <a:t> </a:t>
            </a:r>
            <a:r>
              <a:rPr lang="fi-FI" sz="1200" dirty="0" err="1"/>
              <a:t>estimation</a:t>
            </a:r>
            <a:endParaRPr lang="en-GB" sz="1200" dirty="0"/>
          </a:p>
        </p:txBody>
      </p:sp>
      <mc:AlternateContent xmlns:mc="http://schemas.openxmlformats.org/markup-compatibility/2006" xmlns:a14="http://schemas.microsoft.com/office/drawing/2010/main">
        <mc:Choice Requires="a14">
          <p:sp>
            <p:nvSpPr>
              <p:cNvPr id="51" name="Tekstiruutu 50">
                <a:extLst>
                  <a:ext uri="{FF2B5EF4-FFF2-40B4-BE49-F238E27FC236}">
                    <a16:creationId xmlns:a16="http://schemas.microsoft.com/office/drawing/2014/main" id="{DFC098B4-CC99-47D1-8B1B-405D6C34E335}"/>
                  </a:ext>
                </a:extLst>
              </p:cNvPr>
              <p:cNvSpPr txBox="1"/>
              <p:nvPr/>
            </p:nvSpPr>
            <p:spPr>
              <a:xfrm>
                <a:off x="8940774" y="4276406"/>
                <a:ext cx="1830565"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fi-FI" sz="1400" b="0" i="1" smtClean="0">
                          <a:latin typeface="Cambria Math" panose="02040503050406030204" pitchFamily="18" charset="0"/>
                        </a:rPr>
                        <m:t>𝑃</m:t>
                      </m:r>
                      <m:d>
                        <m:dPr>
                          <m:ctrlPr>
                            <a:rPr lang="fi-FI" sz="1400" b="0" i="1" smtClean="0">
                              <a:latin typeface="Cambria Math" panose="02040503050406030204" pitchFamily="18" charset="0"/>
                            </a:rPr>
                          </m:ctrlPr>
                        </m:dPr>
                        <m:e>
                          <m:r>
                            <a:rPr lang="fi-FI" sz="1400" b="0" i="1" smtClean="0">
                              <a:latin typeface="Cambria Math" panose="02040503050406030204" pitchFamily="18" charset="0"/>
                            </a:rPr>
                            <m:t>𝑟</m:t>
                          </m:r>
                          <m:r>
                            <a:rPr lang="fi-FI" sz="1400" b="0" i="1" baseline="-25000" smtClean="0">
                              <a:latin typeface="Cambria Math" panose="02040503050406030204" pitchFamily="18" charset="0"/>
                            </a:rPr>
                            <m:t>𝑐</m:t>
                          </m:r>
                        </m:e>
                      </m:d>
                      <m:r>
                        <a:rPr lang="en-GB" sz="1400" i="1" smtClean="0">
                          <a:latin typeface="Cambria Math" panose="02040503050406030204" pitchFamily="18" charset="0"/>
                        </a:rPr>
                        <m:t>~</m:t>
                      </m:r>
                      <m:r>
                        <a:rPr lang="fi-FI" sz="1400" b="0" i="1" smtClean="0">
                          <a:latin typeface="Cambria Math" panose="02040503050406030204" pitchFamily="18" charset="0"/>
                        </a:rPr>
                        <m:t>𝑁</m:t>
                      </m:r>
                      <m:r>
                        <a:rPr lang="fi-FI" sz="1400" b="0" i="1" smtClean="0">
                          <a:latin typeface="Cambria Math" panose="02040503050406030204" pitchFamily="18" charset="0"/>
                        </a:rPr>
                        <m:t>(</m:t>
                      </m:r>
                      <m:r>
                        <a:rPr lang="fi-FI" sz="1400" b="0" i="1" smtClean="0">
                          <a:latin typeface="Cambria Math" panose="02040503050406030204" pitchFamily="18" charset="0"/>
                        </a:rPr>
                        <m:t>𝑟𝑐</m:t>
                      </m:r>
                      <m:r>
                        <a:rPr lang="fi-FI" sz="1400" b="0" i="1" smtClean="0">
                          <a:latin typeface="Cambria Math" panose="02040503050406030204" pitchFamily="18" charset="0"/>
                        </a:rPr>
                        <m:t> ⃓ </m:t>
                      </m:r>
                      <m:r>
                        <m:rPr>
                          <m:sty m:val="p"/>
                        </m:rPr>
                        <a:rPr lang="el-GR" sz="1400" b="0" i="1" smtClean="0">
                          <a:latin typeface="Cambria Math" panose="02040503050406030204" pitchFamily="18" charset="0"/>
                        </a:rPr>
                        <m:t>μ</m:t>
                      </m:r>
                      <m:r>
                        <a:rPr lang="fi-FI" sz="1400" b="0" i="1" baseline="-25000" smtClean="0">
                          <a:latin typeface="Cambria Math" panose="02040503050406030204" pitchFamily="18" charset="0"/>
                        </a:rPr>
                        <m:t>𝑟</m:t>
                      </m:r>
                      <m:r>
                        <a:rPr lang="fi-FI" sz="1400" b="0" i="1" baseline="-25000" smtClean="0">
                          <a:latin typeface="Cambria Math" panose="02040503050406030204" pitchFamily="18" charset="0"/>
                        </a:rPr>
                        <m:t>,</m:t>
                      </m:r>
                      <m:r>
                        <a:rPr lang="fi-FI" sz="1400" b="0" i="1" baseline="-25000" smtClean="0">
                          <a:latin typeface="Cambria Math" panose="02040503050406030204" pitchFamily="18" charset="0"/>
                        </a:rPr>
                        <m:t>𝑐</m:t>
                      </m:r>
                      <m:r>
                        <a:rPr lang="fi-FI" sz="1400" b="0" i="1" smtClean="0">
                          <a:latin typeface="Cambria Math" panose="02040503050406030204" pitchFamily="18" charset="0"/>
                        </a:rPr>
                        <m:t> </m:t>
                      </m:r>
                      <m:r>
                        <a:rPr lang="fi-FI" sz="1400" b="0" i="1" smtClean="0">
                          <a:latin typeface="Cambria Math" panose="02040503050406030204" pitchFamily="18" charset="0"/>
                        </a:rPr>
                        <m:t>𝑉𝑟</m:t>
                      </m:r>
                      <m:r>
                        <a:rPr lang="fi-FI" sz="1400" b="0" i="1" baseline="-25000" smtClean="0">
                          <a:latin typeface="Cambria Math" panose="02040503050406030204" pitchFamily="18" charset="0"/>
                        </a:rPr>
                        <m:t>,</m:t>
                      </m:r>
                      <m:r>
                        <a:rPr lang="fi-FI" sz="1400" b="0" i="1" baseline="-25000" smtClean="0">
                          <a:latin typeface="Cambria Math" panose="02040503050406030204" pitchFamily="18" charset="0"/>
                        </a:rPr>
                        <m:t>𝑐</m:t>
                      </m:r>
                      <m:r>
                        <a:rPr lang="fi-FI" sz="1400" b="0" i="1" smtClean="0">
                          <a:latin typeface="Cambria Math" panose="02040503050406030204" pitchFamily="18" charset="0"/>
                        </a:rPr>
                        <m:t>)</m:t>
                      </m:r>
                    </m:oMath>
                  </m:oMathPara>
                </a14:m>
                <a:endParaRPr lang="en-GB" sz="1400" dirty="0"/>
              </a:p>
            </p:txBody>
          </p:sp>
        </mc:Choice>
        <mc:Fallback xmlns="">
          <p:sp>
            <p:nvSpPr>
              <p:cNvPr id="51" name="Tekstiruutu 50">
                <a:extLst>
                  <a:ext uri="{FF2B5EF4-FFF2-40B4-BE49-F238E27FC236}">
                    <a16:creationId xmlns:a16="http://schemas.microsoft.com/office/drawing/2014/main" id="{DFC098B4-CC99-47D1-8B1B-405D6C34E335}"/>
                  </a:ext>
                </a:extLst>
              </p:cNvPr>
              <p:cNvSpPr txBox="1">
                <a:spLocks noRot="1" noChangeAspect="1" noMove="1" noResize="1" noEditPoints="1" noAdjustHandles="1" noChangeArrowheads="1" noChangeShapeType="1" noTextEdit="1"/>
              </p:cNvSpPr>
              <p:nvPr/>
            </p:nvSpPr>
            <p:spPr>
              <a:xfrm>
                <a:off x="8940774" y="4276406"/>
                <a:ext cx="1830565" cy="215444"/>
              </a:xfrm>
              <a:prstGeom prst="rect">
                <a:avLst/>
              </a:prstGeom>
              <a:blipFill>
                <a:blip r:embed="rId4"/>
                <a:stretch>
                  <a:fillRect l="-1000" r="-2000" b="-31429"/>
                </a:stretch>
              </a:blipFill>
            </p:spPr>
            <p:txBody>
              <a:bodyPr/>
              <a:lstStyle/>
              <a:p>
                <a:r>
                  <a:rPr lang="en-GB">
                    <a:noFill/>
                  </a:rPr>
                  <a:t> </a:t>
                </a:r>
              </a:p>
            </p:txBody>
          </p:sp>
        </mc:Fallback>
      </mc:AlternateContent>
      <p:sp>
        <p:nvSpPr>
          <p:cNvPr id="52" name="Tekstiruutu 51">
            <a:extLst>
              <a:ext uri="{FF2B5EF4-FFF2-40B4-BE49-F238E27FC236}">
                <a16:creationId xmlns:a16="http://schemas.microsoft.com/office/drawing/2014/main" id="{950E1380-5226-4A1B-9815-8E8933A2D46D}"/>
              </a:ext>
            </a:extLst>
          </p:cNvPr>
          <p:cNvSpPr txBox="1"/>
          <p:nvPr/>
        </p:nvSpPr>
        <p:spPr>
          <a:xfrm>
            <a:off x="10243354" y="4777095"/>
            <a:ext cx="1519968" cy="276999"/>
          </a:xfrm>
          <a:prstGeom prst="rect">
            <a:avLst/>
          </a:prstGeom>
          <a:noFill/>
        </p:spPr>
        <p:txBody>
          <a:bodyPr wrap="none" rtlCol="0">
            <a:spAutoFit/>
          </a:bodyPr>
          <a:lstStyle/>
          <a:p>
            <a:r>
              <a:rPr lang="fi-FI" sz="1200" dirty="0"/>
              <a:t>Class </a:t>
            </a:r>
            <a:r>
              <a:rPr lang="fi-FI" sz="1200" dirty="0" err="1"/>
              <a:t>specific</a:t>
            </a:r>
            <a:r>
              <a:rPr lang="fi-FI" sz="1200" dirty="0"/>
              <a:t>, a priori</a:t>
            </a:r>
            <a:endParaRPr lang="en-GB" sz="1200" dirty="0"/>
          </a:p>
        </p:txBody>
      </p:sp>
      <p:cxnSp>
        <p:nvCxnSpPr>
          <p:cNvPr id="53" name="Suora nuoliyhdysviiva 52">
            <a:extLst>
              <a:ext uri="{FF2B5EF4-FFF2-40B4-BE49-F238E27FC236}">
                <a16:creationId xmlns:a16="http://schemas.microsoft.com/office/drawing/2014/main" id="{F6ECAB82-9BE0-4138-AEDD-83657149ACD2}"/>
              </a:ext>
            </a:extLst>
          </p:cNvPr>
          <p:cNvCxnSpPr>
            <a:cxnSpLocks/>
            <a:stCxn id="52" idx="0"/>
          </p:cNvCxnSpPr>
          <p:nvPr/>
        </p:nvCxnSpPr>
        <p:spPr>
          <a:xfrm flipH="1" flipV="1">
            <a:off x="10355830" y="4561163"/>
            <a:ext cx="647508" cy="2159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uora nuoliyhdysviiva 8">
            <a:extLst>
              <a:ext uri="{FF2B5EF4-FFF2-40B4-BE49-F238E27FC236}">
                <a16:creationId xmlns:a16="http://schemas.microsoft.com/office/drawing/2014/main" id="{A3931A30-BF89-4FBF-BACE-215CBCA343E9}"/>
              </a:ext>
            </a:extLst>
          </p:cNvPr>
          <p:cNvCxnSpPr>
            <a:cxnSpLocks/>
            <a:stCxn id="8" idx="0"/>
          </p:cNvCxnSpPr>
          <p:nvPr/>
        </p:nvCxnSpPr>
        <p:spPr>
          <a:xfrm flipH="1" flipV="1">
            <a:off x="7834499" y="3410955"/>
            <a:ext cx="51284" cy="3743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Tekstiruutu 39">
            <a:extLst>
              <a:ext uri="{FF2B5EF4-FFF2-40B4-BE49-F238E27FC236}">
                <a16:creationId xmlns:a16="http://schemas.microsoft.com/office/drawing/2014/main" id="{03510C1D-8E10-4647-9F7F-AF3BDE88FCDF}"/>
              </a:ext>
            </a:extLst>
          </p:cNvPr>
          <p:cNvSpPr txBox="1"/>
          <p:nvPr/>
        </p:nvSpPr>
        <p:spPr>
          <a:xfrm>
            <a:off x="7667026" y="3646838"/>
            <a:ext cx="245580" cy="276999"/>
          </a:xfrm>
          <a:prstGeom prst="rect">
            <a:avLst/>
          </a:prstGeom>
          <a:noFill/>
        </p:spPr>
        <p:txBody>
          <a:bodyPr wrap="none" rtlCol="0">
            <a:spAutoFit/>
          </a:bodyPr>
          <a:lstStyle/>
          <a:p>
            <a:r>
              <a:rPr lang="fi-FI" sz="1200" dirty="0"/>
              <a:t>s</a:t>
            </a:r>
            <a:endParaRPr lang="en-GB" sz="1200" baseline="-25000" dirty="0"/>
          </a:p>
        </p:txBody>
      </p:sp>
      <p:pic>
        <p:nvPicPr>
          <p:cNvPr id="16" name="Kuva 15">
            <a:extLst>
              <a:ext uri="{FF2B5EF4-FFF2-40B4-BE49-F238E27FC236}">
                <a16:creationId xmlns:a16="http://schemas.microsoft.com/office/drawing/2014/main" id="{CBFF1A98-E2E6-4638-B887-403B65364EE5}"/>
              </a:ext>
            </a:extLst>
          </p:cNvPr>
          <p:cNvPicPr>
            <a:picLocks noChangeAspect="1"/>
          </p:cNvPicPr>
          <p:nvPr/>
        </p:nvPicPr>
        <p:blipFill>
          <a:blip r:embed="rId5"/>
          <a:stretch>
            <a:fillRect/>
          </a:stretch>
        </p:blipFill>
        <p:spPr>
          <a:xfrm>
            <a:off x="8109163" y="4791183"/>
            <a:ext cx="615315" cy="895004"/>
          </a:xfrm>
          <a:prstGeom prst="rect">
            <a:avLst/>
          </a:prstGeom>
        </p:spPr>
      </p:pic>
    </p:spTree>
    <p:extLst>
      <p:ext uri="{BB962C8B-B14F-4D97-AF65-F5344CB8AC3E}">
        <p14:creationId xmlns:p14="http://schemas.microsoft.com/office/powerpoint/2010/main" val="207411721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400" dirty="0">
                <a:solidFill>
                  <a:schemeClr val="bg1"/>
                </a:solidFill>
                <a:latin typeface="+mj-lt"/>
                <a:ea typeface="+mj-ea"/>
                <a:cs typeface="+mj-cs"/>
              </a:rPr>
              <a:t>Collision Detection</a:t>
            </a:r>
            <a:endParaRPr lang="en-US" sz="4400" kern="1200" dirty="0">
              <a:solidFill>
                <a:schemeClr val="bg1"/>
              </a:solidFill>
              <a:latin typeface="+mj-lt"/>
              <a:ea typeface="+mj-ea"/>
              <a:cs typeface="+mj-cs"/>
            </a:endParaRPr>
          </a:p>
        </p:txBody>
      </p:sp>
      <p:sp>
        <p:nvSpPr>
          <p:cNvPr id="3" name="Ellipsi 2">
            <a:extLst>
              <a:ext uri="{FF2B5EF4-FFF2-40B4-BE49-F238E27FC236}">
                <a16:creationId xmlns:a16="http://schemas.microsoft.com/office/drawing/2014/main" id="{3E4BB549-4ED3-40DE-A129-7FE3007982C9}"/>
              </a:ext>
            </a:extLst>
          </p:cNvPr>
          <p:cNvSpPr/>
          <p:nvPr/>
        </p:nvSpPr>
        <p:spPr>
          <a:xfrm>
            <a:off x="5450647" y="792480"/>
            <a:ext cx="403860" cy="40386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Ellipsi 36">
            <a:extLst>
              <a:ext uri="{FF2B5EF4-FFF2-40B4-BE49-F238E27FC236}">
                <a16:creationId xmlns:a16="http://schemas.microsoft.com/office/drawing/2014/main" id="{A7B98D2E-9A6F-4EB3-A677-0B7F5B3D5C61}"/>
              </a:ext>
            </a:extLst>
          </p:cNvPr>
          <p:cNvSpPr/>
          <p:nvPr/>
        </p:nvSpPr>
        <p:spPr>
          <a:xfrm>
            <a:off x="9122842" y="1089450"/>
            <a:ext cx="1052901" cy="105290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1" name="Suora nuoliyhdysviiva 10">
            <a:extLst>
              <a:ext uri="{FF2B5EF4-FFF2-40B4-BE49-F238E27FC236}">
                <a16:creationId xmlns:a16="http://schemas.microsoft.com/office/drawing/2014/main" id="{995D8159-4FA6-495B-B734-F8C21F1B2B66}"/>
              </a:ext>
            </a:extLst>
          </p:cNvPr>
          <p:cNvCxnSpPr/>
          <p:nvPr/>
        </p:nvCxnSpPr>
        <p:spPr>
          <a:xfrm>
            <a:off x="5641147" y="998220"/>
            <a:ext cx="112014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uora nuoliyhdysviiva 39">
            <a:extLst>
              <a:ext uri="{FF2B5EF4-FFF2-40B4-BE49-F238E27FC236}">
                <a16:creationId xmlns:a16="http://schemas.microsoft.com/office/drawing/2014/main" id="{0C6D33C3-557F-44B7-8CB6-804B5BCEAB53}"/>
              </a:ext>
            </a:extLst>
          </p:cNvPr>
          <p:cNvCxnSpPr>
            <a:cxnSpLocks/>
          </p:cNvCxnSpPr>
          <p:nvPr/>
        </p:nvCxnSpPr>
        <p:spPr>
          <a:xfrm flipV="1">
            <a:off x="5961187" y="1203961"/>
            <a:ext cx="883920" cy="5105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1" name="Ellipsi 40">
            <a:extLst>
              <a:ext uri="{FF2B5EF4-FFF2-40B4-BE49-F238E27FC236}">
                <a16:creationId xmlns:a16="http://schemas.microsoft.com/office/drawing/2014/main" id="{2A054C3B-C477-4A2B-925B-059376F5B94C}"/>
              </a:ext>
            </a:extLst>
          </p:cNvPr>
          <p:cNvSpPr/>
          <p:nvPr/>
        </p:nvSpPr>
        <p:spPr>
          <a:xfrm>
            <a:off x="6499556" y="796291"/>
            <a:ext cx="403860" cy="403860"/>
          </a:xfrm>
          <a:prstGeom prst="ellipse">
            <a:avLst/>
          </a:prstGeom>
          <a:noFill/>
          <a:ln>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Ellipsi 42">
            <a:extLst>
              <a:ext uri="{FF2B5EF4-FFF2-40B4-BE49-F238E27FC236}">
                <a16:creationId xmlns:a16="http://schemas.microsoft.com/office/drawing/2014/main" id="{C45D653A-5D59-4449-A42A-590E1D60FC18}"/>
              </a:ext>
            </a:extLst>
          </p:cNvPr>
          <p:cNvSpPr/>
          <p:nvPr/>
        </p:nvSpPr>
        <p:spPr>
          <a:xfrm>
            <a:off x="6610756" y="1017270"/>
            <a:ext cx="403860" cy="403860"/>
          </a:xfrm>
          <a:prstGeom prst="ellipse">
            <a:avLst/>
          </a:prstGeom>
          <a:noFill/>
          <a:ln>
            <a:solidFill>
              <a:srgbClr val="FF000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Tekstiruutu 45">
            <a:extLst>
              <a:ext uri="{FF2B5EF4-FFF2-40B4-BE49-F238E27FC236}">
                <a16:creationId xmlns:a16="http://schemas.microsoft.com/office/drawing/2014/main" id="{4667C07B-F9F0-4AB0-A561-5964A4037E89}"/>
              </a:ext>
            </a:extLst>
          </p:cNvPr>
          <p:cNvSpPr txBox="1"/>
          <p:nvPr/>
        </p:nvSpPr>
        <p:spPr>
          <a:xfrm>
            <a:off x="5521133" y="740271"/>
            <a:ext cx="269626" cy="276999"/>
          </a:xfrm>
          <a:prstGeom prst="rect">
            <a:avLst/>
          </a:prstGeom>
          <a:noFill/>
        </p:spPr>
        <p:txBody>
          <a:bodyPr wrap="none" rtlCol="0">
            <a:spAutoFit/>
          </a:bodyPr>
          <a:lstStyle/>
          <a:p>
            <a:r>
              <a:rPr lang="fi-FI" sz="1200" dirty="0" err="1"/>
              <a:t>s</a:t>
            </a:r>
            <a:r>
              <a:rPr lang="fi-FI" sz="1200" baseline="-25000" dirty="0" err="1"/>
              <a:t>i</a:t>
            </a:r>
            <a:endParaRPr lang="en-GB" sz="1200" baseline="-25000" dirty="0"/>
          </a:p>
        </p:txBody>
      </p:sp>
      <p:sp>
        <p:nvSpPr>
          <p:cNvPr id="48" name="Tekstiruutu 47">
            <a:extLst>
              <a:ext uri="{FF2B5EF4-FFF2-40B4-BE49-F238E27FC236}">
                <a16:creationId xmlns:a16="http://schemas.microsoft.com/office/drawing/2014/main" id="{C792F6A1-502F-46C3-9300-FE97612EB070}"/>
              </a:ext>
            </a:extLst>
          </p:cNvPr>
          <p:cNvSpPr txBox="1"/>
          <p:nvPr/>
        </p:nvSpPr>
        <p:spPr>
          <a:xfrm>
            <a:off x="5780654" y="1591239"/>
            <a:ext cx="269626" cy="276999"/>
          </a:xfrm>
          <a:prstGeom prst="rect">
            <a:avLst/>
          </a:prstGeom>
          <a:noFill/>
        </p:spPr>
        <p:txBody>
          <a:bodyPr wrap="none" rtlCol="0">
            <a:spAutoFit/>
          </a:bodyPr>
          <a:lstStyle/>
          <a:p>
            <a:r>
              <a:rPr lang="fi-FI" sz="1200" dirty="0" err="1"/>
              <a:t>s</a:t>
            </a:r>
            <a:r>
              <a:rPr lang="fi-FI" sz="1200" baseline="-25000" dirty="0" err="1"/>
              <a:t>j</a:t>
            </a:r>
            <a:endParaRPr lang="en-GB" sz="1200" baseline="-25000" dirty="0"/>
          </a:p>
        </p:txBody>
      </p:sp>
      <p:sp>
        <p:nvSpPr>
          <p:cNvPr id="49" name="Ellipsi 48">
            <a:extLst>
              <a:ext uri="{FF2B5EF4-FFF2-40B4-BE49-F238E27FC236}">
                <a16:creationId xmlns:a16="http://schemas.microsoft.com/office/drawing/2014/main" id="{2E16CA08-9406-4AEF-8FF4-FECCCF8C450A}"/>
              </a:ext>
            </a:extLst>
          </p:cNvPr>
          <p:cNvSpPr/>
          <p:nvPr/>
        </p:nvSpPr>
        <p:spPr>
          <a:xfrm>
            <a:off x="8733781" y="540140"/>
            <a:ext cx="1052901" cy="105290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Ellipsi 49">
            <a:extLst>
              <a:ext uri="{FF2B5EF4-FFF2-40B4-BE49-F238E27FC236}">
                <a16:creationId xmlns:a16="http://schemas.microsoft.com/office/drawing/2014/main" id="{49412C80-1AFB-46BD-A60F-59819707FE7D}"/>
              </a:ext>
            </a:extLst>
          </p:cNvPr>
          <p:cNvSpPr/>
          <p:nvPr/>
        </p:nvSpPr>
        <p:spPr>
          <a:xfrm>
            <a:off x="5740207" y="1546860"/>
            <a:ext cx="403860" cy="40386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4" name="Ellipsi 53">
            <a:extLst>
              <a:ext uri="{FF2B5EF4-FFF2-40B4-BE49-F238E27FC236}">
                <a16:creationId xmlns:a16="http://schemas.microsoft.com/office/drawing/2014/main" id="{601FAF78-50B0-4933-B5F5-E60111EC5D4D}"/>
              </a:ext>
            </a:extLst>
          </p:cNvPr>
          <p:cNvSpPr/>
          <p:nvPr/>
        </p:nvSpPr>
        <p:spPr>
          <a:xfrm>
            <a:off x="9260231" y="1042724"/>
            <a:ext cx="47731" cy="4773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5" name="Ellipsi 54">
            <a:extLst>
              <a:ext uri="{FF2B5EF4-FFF2-40B4-BE49-F238E27FC236}">
                <a16:creationId xmlns:a16="http://schemas.microsoft.com/office/drawing/2014/main" id="{946D4D93-1924-44A2-BE40-C4B0A3ABAAD6}"/>
              </a:ext>
            </a:extLst>
          </p:cNvPr>
          <p:cNvSpPr/>
          <p:nvPr/>
        </p:nvSpPr>
        <p:spPr>
          <a:xfrm>
            <a:off x="9620668" y="1582519"/>
            <a:ext cx="57248" cy="5724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2" name="Suora nuoliyhdysviiva 21">
            <a:extLst>
              <a:ext uri="{FF2B5EF4-FFF2-40B4-BE49-F238E27FC236}">
                <a16:creationId xmlns:a16="http://schemas.microsoft.com/office/drawing/2014/main" id="{B297A680-0301-41A0-880F-E6A401BEFFAC}"/>
              </a:ext>
            </a:extLst>
          </p:cNvPr>
          <p:cNvCxnSpPr>
            <a:cxnSpLocks/>
            <a:stCxn id="54" idx="1"/>
            <a:endCxn id="55" idx="6"/>
          </p:cNvCxnSpPr>
          <p:nvPr/>
        </p:nvCxnSpPr>
        <p:spPr>
          <a:xfrm>
            <a:off x="9267221" y="1049714"/>
            <a:ext cx="410695" cy="561429"/>
          </a:xfrm>
          <a:prstGeom prst="straightConnector1">
            <a:avLst/>
          </a:prstGeom>
          <a:ln>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6" name="Tekstiruutu 55">
            <a:extLst>
              <a:ext uri="{FF2B5EF4-FFF2-40B4-BE49-F238E27FC236}">
                <a16:creationId xmlns:a16="http://schemas.microsoft.com/office/drawing/2014/main" id="{5BBC475A-D595-493B-909A-3E389977D000}"/>
              </a:ext>
            </a:extLst>
          </p:cNvPr>
          <p:cNvSpPr txBox="1"/>
          <p:nvPr/>
        </p:nvSpPr>
        <p:spPr>
          <a:xfrm>
            <a:off x="9260231" y="1258262"/>
            <a:ext cx="312906" cy="276999"/>
          </a:xfrm>
          <a:prstGeom prst="rect">
            <a:avLst/>
          </a:prstGeom>
          <a:noFill/>
        </p:spPr>
        <p:txBody>
          <a:bodyPr wrap="none" rtlCol="0">
            <a:spAutoFit/>
          </a:bodyPr>
          <a:lstStyle/>
          <a:p>
            <a:r>
              <a:rPr lang="fi-FI" sz="1200" dirty="0" err="1"/>
              <a:t>d</a:t>
            </a:r>
            <a:r>
              <a:rPr lang="fi-FI" sz="1200" baseline="-25000" dirty="0" err="1"/>
              <a:t>ij</a:t>
            </a:r>
            <a:endParaRPr lang="en-GB" sz="1200" baseline="-25000" dirty="0"/>
          </a:p>
        </p:txBody>
      </p:sp>
      <p:cxnSp>
        <p:nvCxnSpPr>
          <p:cNvPr id="57" name="Suora nuoliyhdysviiva 56">
            <a:extLst>
              <a:ext uri="{FF2B5EF4-FFF2-40B4-BE49-F238E27FC236}">
                <a16:creationId xmlns:a16="http://schemas.microsoft.com/office/drawing/2014/main" id="{6F416E13-C01A-458D-8711-A7343E517599}"/>
              </a:ext>
            </a:extLst>
          </p:cNvPr>
          <p:cNvCxnSpPr>
            <a:cxnSpLocks/>
            <a:stCxn id="54" idx="6"/>
          </p:cNvCxnSpPr>
          <p:nvPr/>
        </p:nvCxnSpPr>
        <p:spPr>
          <a:xfrm flipV="1">
            <a:off x="9307962" y="624840"/>
            <a:ext cx="218990" cy="441750"/>
          </a:xfrm>
          <a:prstGeom prst="straightConnector1">
            <a:avLst/>
          </a:prstGeom>
          <a:ln>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8" name="Suora nuoliyhdysviiva 57">
            <a:extLst>
              <a:ext uri="{FF2B5EF4-FFF2-40B4-BE49-F238E27FC236}">
                <a16:creationId xmlns:a16="http://schemas.microsoft.com/office/drawing/2014/main" id="{2AFBCDB4-FC8C-4A5F-83D3-43D117044D3C}"/>
              </a:ext>
            </a:extLst>
          </p:cNvPr>
          <p:cNvCxnSpPr>
            <a:cxnSpLocks/>
          </p:cNvCxnSpPr>
          <p:nvPr/>
        </p:nvCxnSpPr>
        <p:spPr>
          <a:xfrm flipV="1">
            <a:off x="9379815" y="1608132"/>
            <a:ext cx="241582" cy="477978"/>
          </a:xfrm>
          <a:prstGeom prst="straightConnector1">
            <a:avLst/>
          </a:prstGeom>
          <a:ln>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60" name="Tekstiruutu 59">
            <a:extLst>
              <a:ext uri="{FF2B5EF4-FFF2-40B4-BE49-F238E27FC236}">
                <a16:creationId xmlns:a16="http://schemas.microsoft.com/office/drawing/2014/main" id="{E58788DB-1542-4838-9C4B-4E1CD0E702BC}"/>
              </a:ext>
            </a:extLst>
          </p:cNvPr>
          <p:cNvSpPr txBox="1"/>
          <p:nvPr/>
        </p:nvSpPr>
        <p:spPr>
          <a:xfrm>
            <a:off x="9464215" y="1698808"/>
            <a:ext cx="261610" cy="276999"/>
          </a:xfrm>
          <a:prstGeom prst="rect">
            <a:avLst/>
          </a:prstGeom>
          <a:noFill/>
        </p:spPr>
        <p:txBody>
          <a:bodyPr wrap="none" rtlCol="0">
            <a:spAutoFit/>
          </a:bodyPr>
          <a:lstStyle/>
          <a:p>
            <a:r>
              <a:rPr lang="fi-FI" sz="1200" dirty="0" err="1"/>
              <a:t>r</a:t>
            </a:r>
            <a:r>
              <a:rPr lang="fi-FI" sz="1200" baseline="-25000" dirty="0" err="1"/>
              <a:t>j</a:t>
            </a:r>
            <a:endParaRPr lang="en-GB" sz="1200" baseline="-25000" dirty="0"/>
          </a:p>
        </p:txBody>
      </p:sp>
      <p:sp>
        <p:nvSpPr>
          <p:cNvPr id="61" name="Tekstiruutu 60">
            <a:extLst>
              <a:ext uri="{FF2B5EF4-FFF2-40B4-BE49-F238E27FC236}">
                <a16:creationId xmlns:a16="http://schemas.microsoft.com/office/drawing/2014/main" id="{CC203DCE-F05D-424B-8DB8-3D866A41A739}"/>
              </a:ext>
            </a:extLst>
          </p:cNvPr>
          <p:cNvSpPr txBox="1"/>
          <p:nvPr/>
        </p:nvSpPr>
        <p:spPr>
          <a:xfrm>
            <a:off x="9193910" y="653980"/>
            <a:ext cx="261610" cy="276999"/>
          </a:xfrm>
          <a:prstGeom prst="rect">
            <a:avLst/>
          </a:prstGeom>
          <a:noFill/>
        </p:spPr>
        <p:txBody>
          <a:bodyPr wrap="none" rtlCol="0">
            <a:spAutoFit/>
          </a:bodyPr>
          <a:lstStyle/>
          <a:p>
            <a:r>
              <a:rPr lang="fi-FI" sz="1200" dirty="0" err="1"/>
              <a:t>r</a:t>
            </a:r>
            <a:r>
              <a:rPr lang="fi-FI" sz="1200" baseline="-25000" dirty="0" err="1"/>
              <a:t>i</a:t>
            </a:r>
            <a:endParaRPr lang="en-GB" sz="1200" baseline="-25000" dirty="0"/>
          </a:p>
        </p:txBody>
      </p:sp>
      <p:sp>
        <p:nvSpPr>
          <p:cNvPr id="31" name="Tekstiruutu 30">
            <a:extLst>
              <a:ext uri="{FF2B5EF4-FFF2-40B4-BE49-F238E27FC236}">
                <a16:creationId xmlns:a16="http://schemas.microsoft.com/office/drawing/2014/main" id="{B1742F86-E910-429D-8DAA-9E6B60879E86}"/>
              </a:ext>
            </a:extLst>
          </p:cNvPr>
          <p:cNvSpPr txBox="1"/>
          <p:nvPr/>
        </p:nvSpPr>
        <p:spPr>
          <a:xfrm>
            <a:off x="10144989" y="1809111"/>
            <a:ext cx="1630575" cy="276999"/>
          </a:xfrm>
          <a:prstGeom prst="rect">
            <a:avLst/>
          </a:prstGeom>
          <a:noFill/>
        </p:spPr>
        <p:txBody>
          <a:bodyPr wrap="none" rtlCol="0">
            <a:spAutoFit/>
          </a:bodyPr>
          <a:lstStyle/>
          <a:p>
            <a:r>
              <a:rPr lang="fi-FI" sz="1200" dirty="0" err="1"/>
              <a:t>Collision</a:t>
            </a:r>
            <a:r>
              <a:rPr lang="fi-FI" sz="1200" dirty="0"/>
              <a:t> </a:t>
            </a:r>
            <a:r>
              <a:rPr lang="fi-FI" sz="1200" dirty="0" err="1"/>
              <a:t>C</a:t>
            </a:r>
            <a:r>
              <a:rPr lang="fi-FI" sz="1200" baseline="-25000" dirty="0" err="1"/>
              <a:t>ij</a:t>
            </a:r>
            <a:r>
              <a:rPr lang="fi-FI" sz="1200" dirty="0"/>
              <a:t> </a:t>
            </a:r>
            <a:r>
              <a:rPr lang="fi-FI" sz="1200" dirty="0" err="1"/>
              <a:t>if</a:t>
            </a:r>
            <a:r>
              <a:rPr lang="fi-FI" sz="1200" dirty="0"/>
              <a:t> </a:t>
            </a:r>
            <a:r>
              <a:rPr lang="fi-FI" sz="1200" dirty="0" err="1"/>
              <a:t>d</a:t>
            </a:r>
            <a:r>
              <a:rPr lang="fi-FI" sz="1200" baseline="-25000" dirty="0" err="1"/>
              <a:t>ij</a:t>
            </a:r>
            <a:r>
              <a:rPr lang="fi-FI" sz="1200" dirty="0"/>
              <a:t> &lt; </a:t>
            </a:r>
            <a:r>
              <a:rPr lang="fi-FI" sz="1200" dirty="0" err="1"/>
              <a:t>r</a:t>
            </a:r>
            <a:r>
              <a:rPr lang="fi-FI" sz="1200" baseline="-25000" dirty="0" err="1"/>
              <a:t>i</a:t>
            </a:r>
            <a:r>
              <a:rPr lang="fi-FI" sz="1200" dirty="0"/>
              <a:t> + </a:t>
            </a:r>
            <a:r>
              <a:rPr lang="fi-FI" sz="1200" dirty="0" err="1"/>
              <a:t>r</a:t>
            </a:r>
            <a:r>
              <a:rPr lang="fi-FI" sz="1200" baseline="-25000" dirty="0" err="1"/>
              <a:t>j</a:t>
            </a:r>
            <a:endParaRPr lang="en-GB" sz="1200" baseline="-25000" dirty="0"/>
          </a:p>
        </p:txBody>
      </p:sp>
      <p:pic>
        <p:nvPicPr>
          <p:cNvPr id="32" name="Kuva 31">
            <a:extLst>
              <a:ext uri="{FF2B5EF4-FFF2-40B4-BE49-F238E27FC236}">
                <a16:creationId xmlns:a16="http://schemas.microsoft.com/office/drawing/2014/main" id="{1BF05C65-7B6E-43F7-BFC5-6FBA569AAABB}"/>
              </a:ext>
            </a:extLst>
          </p:cNvPr>
          <p:cNvPicPr>
            <a:picLocks noChangeAspect="1"/>
          </p:cNvPicPr>
          <p:nvPr/>
        </p:nvPicPr>
        <p:blipFill>
          <a:blip r:embed="rId2"/>
          <a:stretch>
            <a:fillRect/>
          </a:stretch>
        </p:blipFill>
        <p:spPr>
          <a:xfrm>
            <a:off x="5749371" y="2185311"/>
            <a:ext cx="1722769" cy="634377"/>
          </a:xfrm>
          <a:prstGeom prst="rect">
            <a:avLst/>
          </a:prstGeom>
        </p:spPr>
      </p:pic>
      <p:pic>
        <p:nvPicPr>
          <p:cNvPr id="59" name="Kuva 58">
            <a:extLst>
              <a:ext uri="{FF2B5EF4-FFF2-40B4-BE49-F238E27FC236}">
                <a16:creationId xmlns:a16="http://schemas.microsoft.com/office/drawing/2014/main" id="{13395351-B3B2-4A64-8E06-671CADAEA3BD}"/>
              </a:ext>
            </a:extLst>
          </p:cNvPr>
          <p:cNvPicPr>
            <a:picLocks noChangeAspect="1"/>
          </p:cNvPicPr>
          <p:nvPr/>
        </p:nvPicPr>
        <p:blipFill>
          <a:blip r:embed="rId3"/>
          <a:stretch>
            <a:fillRect/>
          </a:stretch>
        </p:blipFill>
        <p:spPr>
          <a:xfrm>
            <a:off x="8695072" y="2248118"/>
            <a:ext cx="3019831" cy="487996"/>
          </a:xfrm>
          <a:prstGeom prst="rect">
            <a:avLst/>
          </a:prstGeom>
        </p:spPr>
      </p:pic>
      <p:sp>
        <p:nvSpPr>
          <p:cNvPr id="62" name="Tekstiruutu 61">
            <a:extLst>
              <a:ext uri="{FF2B5EF4-FFF2-40B4-BE49-F238E27FC236}">
                <a16:creationId xmlns:a16="http://schemas.microsoft.com/office/drawing/2014/main" id="{D0465E99-6FD8-420E-BC52-BABDAB27F09E}"/>
              </a:ext>
            </a:extLst>
          </p:cNvPr>
          <p:cNvSpPr txBox="1"/>
          <p:nvPr/>
        </p:nvSpPr>
        <p:spPr>
          <a:xfrm>
            <a:off x="5339499" y="3899813"/>
            <a:ext cx="1278876" cy="276999"/>
          </a:xfrm>
          <a:prstGeom prst="rect">
            <a:avLst/>
          </a:prstGeom>
          <a:noFill/>
        </p:spPr>
        <p:txBody>
          <a:bodyPr wrap="none" rtlCol="0">
            <a:spAutoFit/>
          </a:bodyPr>
          <a:lstStyle/>
          <a:p>
            <a:r>
              <a:rPr lang="fi-FI" sz="1200" dirty="0" err="1"/>
              <a:t>Random</a:t>
            </a:r>
            <a:r>
              <a:rPr lang="fi-FI" sz="1200" dirty="0"/>
              <a:t> </a:t>
            </a:r>
            <a:r>
              <a:rPr lang="fi-FI" sz="1200" dirty="0" err="1"/>
              <a:t>variable</a:t>
            </a:r>
            <a:endParaRPr lang="en-GB" sz="1200" dirty="0"/>
          </a:p>
        </p:txBody>
      </p:sp>
      <p:sp>
        <p:nvSpPr>
          <p:cNvPr id="67" name="Tekstiruutu 66">
            <a:extLst>
              <a:ext uri="{FF2B5EF4-FFF2-40B4-BE49-F238E27FC236}">
                <a16:creationId xmlns:a16="http://schemas.microsoft.com/office/drawing/2014/main" id="{3151568C-147A-48CC-A787-A933C03ED021}"/>
              </a:ext>
            </a:extLst>
          </p:cNvPr>
          <p:cNvSpPr txBox="1"/>
          <p:nvPr/>
        </p:nvSpPr>
        <p:spPr>
          <a:xfrm>
            <a:off x="7378454" y="3960751"/>
            <a:ext cx="1744388" cy="230832"/>
          </a:xfrm>
          <a:prstGeom prst="rect">
            <a:avLst/>
          </a:prstGeom>
          <a:noFill/>
        </p:spPr>
        <p:txBody>
          <a:bodyPr wrap="none" rtlCol="0">
            <a:spAutoFit/>
          </a:bodyPr>
          <a:lstStyle/>
          <a:p>
            <a:r>
              <a:rPr lang="fi-FI" sz="900" dirty="0"/>
              <a:t>t: </a:t>
            </a:r>
            <a:r>
              <a:rPr lang="fi-FI" sz="900" dirty="0" err="1"/>
              <a:t>uniform</a:t>
            </a:r>
            <a:r>
              <a:rPr lang="fi-FI" sz="900" dirty="0"/>
              <a:t> </a:t>
            </a:r>
            <a:r>
              <a:rPr lang="fi-FI" sz="900" dirty="0" err="1"/>
              <a:t>distribution</a:t>
            </a:r>
            <a:r>
              <a:rPr lang="fi-FI" sz="900" dirty="0"/>
              <a:t> on [0, </a:t>
            </a:r>
            <a:r>
              <a:rPr lang="fi-FI" sz="900" dirty="0" err="1"/>
              <a:t>t</a:t>
            </a:r>
            <a:r>
              <a:rPr lang="fi-FI" sz="900" baseline="-25000" dirty="0" err="1"/>
              <a:t>end</a:t>
            </a:r>
            <a:r>
              <a:rPr lang="fi-FI" sz="900" dirty="0"/>
              <a:t>]</a:t>
            </a:r>
            <a:endParaRPr lang="en-GB" sz="900" dirty="0"/>
          </a:p>
        </p:txBody>
      </p:sp>
      <p:pic>
        <p:nvPicPr>
          <p:cNvPr id="65" name="Kuva 64">
            <a:extLst>
              <a:ext uri="{FF2B5EF4-FFF2-40B4-BE49-F238E27FC236}">
                <a16:creationId xmlns:a16="http://schemas.microsoft.com/office/drawing/2014/main" id="{5BAF41AC-F212-46C8-B8E6-48A950FA79B8}"/>
              </a:ext>
            </a:extLst>
          </p:cNvPr>
          <p:cNvPicPr>
            <a:picLocks noChangeAspect="1"/>
          </p:cNvPicPr>
          <p:nvPr/>
        </p:nvPicPr>
        <p:blipFill>
          <a:blip r:embed="rId4"/>
          <a:stretch>
            <a:fillRect/>
          </a:stretch>
        </p:blipFill>
        <p:spPr>
          <a:xfrm>
            <a:off x="6618375" y="3054279"/>
            <a:ext cx="812062" cy="2115781"/>
          </a:xfrm>
          <a:prstGeom prst="rect">
            <a:avLst/>
          </a:prstGeom>
        </p:spPr>
      </p:pic>
      <p:pic>
        <p:nvPicPr>
          <p:cNvPr id="66" name="Kuva 65">
            <a:extLst>
              <a:ext uri="{FF2B5EF4-FFF2-40B4-BE49-F238E27FC236}">
                <a16:creationId xmlns:a16="http://schemas.microsoft.com/office/drawing/2014/main" id="{F78A68B4-A4AF-45F7-AA2B-D837B9569B37}"/>
              </a:ext>
            </a:extLst>
          </p:cNvPr>
          <p:cNvPicPr>
            <a:picLocks noChangeAspect="1"/>
          </p:cNvPicPr>
          <p:nvPr/>
        </p:nvPicPr>
        <p:blipFill>
          <a:blip r:embed="rId5"/>
          <a:stretch>
            <a:fillRect/>
          </a:stretch>
        </p:blipFill>
        <p:spPr>
          <a:xfrm>
            <a:off x="9392482" y="4581352"/>
            <a:ext cx="1744388" cy="776047"/>
          </a:xfrm>
          <a:prstGeom prst="rect">
            <a:avLst/>
          </a:prstGeom>
        </p:spPr>
      </p:pic>
      <p:sp>
        <p:nvSpPr>
          <p:cNvPr id="72" name="Tekstiruutu 71">
            <a:extLst>
              <a:ext uri="{FF2B5EF4-FFF2-40B4-BE49-F238E27FC236}">
                <a16:creationId xmlns:a16="http://schemas.microsoft.com/office/drawing/2014/main" id="{EAC8B19B-4108-48E0-B651-2D90DA05AB86}"/>
              </a:ext>
            </a:extLst>
          </p:cNvPr>
          <p:cNvSpPr txBox="1"/>
          <p:nvPr/>
        </p:nvSpPr>
        <p:spPr>
          <a:xfrm>
            <a:off x="8449050" y="4830877"/>
            <a:ext cx="797013" cy="276999"/>
          </a:xfrm>
          <a:prstGeom prst="rect">
            <a:avLst/>
          </a:prstGeom>
          <a:noFill/>
        </p:spPr>
        <p:txBody>
          <a:bodyPr wrap="none" rtlCol="0">
            <a:spAutoFit/>
          </a:bodyPr>
          <a:lstStyle/>
          <a:p>
            <a:r>
              <a:rPr lang="fi-FI" sz="1200" dirty="0" err="1"/>
              <a:t>Sampling</a:t>
            </a:r>
            <a:r>
              <a:rPr lang="fi-FI" sz="1200" dirty="0"/>
              <a:t>:</a:t>
            </a:r>
            <a:endParaRPr lang="en-GB" sz="1200" dirty="0"/>
          </a:p>
        </p:txBody>
      </p:sp>
      <p:sp>
        <p:nvSpPr>
          <p:cNvPr id="69" name="Tekstiruutu 68">
            <a:extLst>
              <a:ext uri="{FF2B5EF4-FFF2-40B4-BE49-F238E27FC236}">
                <a16:creationId xmlns:a16="http://schemas.microsoft.com/office/drawing/2014/main" id="{A7F58191-0828-4CB1-AFFB-EEBA19D8DFF6}"/>
              </a:ext>
            </a:extLst>
          </p:cNvPr>
          <p:cNvSpPr txBox="1"/>
          <p:nvPr/>
        </p:nvSpPr>
        <p:spPr>
          <a:xfrm>
            <a:off x="5450647" y="5742355"/>
            <a:ext cx="6205575" cy="923330"/>
          </a:xfrm>
          <a:prstGeom prst="rect">
            <a:avLst/>
          </a:prstGeom>
          <a:noFill/>
        </p:spPr>
        <p:txBody>
          <a:bodyPr wrap="square" rtlCol="0">
            <a:spAutoFit/>
          </a:bodyPr>
          <a:lstStyle/>
          <a:p>
            <a:r>
              <a:rPr lang="fi-FI" dirty="0">
                <a:solidFill>
                  <a:srgbClr val="FF0000"/>
                </a:solidFill>
              </a:rPr>
              <a:t>Open </a:t>
            </a:r>
            <a:r>
              <a:rPr lang="fi-FI" dirty="0" err="1">
                <a:solidFill>
                  <a:srgbClr val="FF0000"/>
                </a:solidFill>
              </a:rPr>
              <a:t>question</a:t>
            </a:r>
            <a:r>
              <a:rPr lang="fi-FI" dirty="0">
                <a:solidFill>
                  <a:srgbClr val="FF0000"/>
                </a:solidFill>
              </a:rPr>
              <a:t>: </a:t>
            </a:r>
          </a:p>
          <a:p>
            <a:pPr marL="342900" indent="-342900">
              <a:buAutoNum type="arabicParenR"/>
            </a:pPr>
            <a:r>
              <a:rPr lang="fi-FI" dirty="0" err="1">
                <a:solidFill>
                  <a:srgbClr val="FF0000"/>
                </a:solidFill>
              </a:rPr>
              <a:t>Too</a:t>
            </a:r>
            <a:r>
              <a:rPr lang="fi-FI" dirty="0">
                <a:solidFill>
                  <a:srgbClr val="FF0000"/>
                </a:solidFill>
              </a:rPr>
              <a:t> </a:t>
            </a:r>
            <a:r>
              <a:rPr lang="fi-FI" dirty="0" err="1">
                <a:solidFill>
                  <a:srgbClr val="FF0000"/>
                </a:solidFill>
              </a:rPr>
              <a:t>many</a:t>
            </a:r>
            <a:r>
              <a:rPr lang="fi-FI" dirty="0">
                <a:solidFill>
                  <a:srgbClr val="FF0000"/>
                </a:solidFill>
              </a:rPr>
              <a:t> </a:t>
            </a:r>
            <a:r>
              <a:rPr lang="fi-FI" dirty="0" err="1">
                <a:solidFill>
                  <a:srgbClr val="FF0000"/>
                </a:solidFill>
              </a:rPr>
              <a:t>dimensions</a:t>
            </a:r>
            <a:r>
              <a:rPr lang="fi-FI" dirty="0">
                <a:solidFill>
                  <a:srgbClr val="FF0000"/>
                </a:solidFill>
              </a:rPr>
              <a:t>?</a:t>
            </a:r>
          </a:p>
          <a:p>
            <a:pPr marL="342900" indent="-342900">
              <a:buAutoNum type="arabicParenR"/>
            </a:pPr>
            <a:r>
              <a:rPr lang="fi-FI" dirty="0">
                <a:solidFill>
                  <a:srgbClr val="FF0000"/>
                </a:solidFill>
              </a:rPr>
              <a:t>More </a:t>
            </a:r>
            <a:r>
              <a:rPr lang="fi-FI" dirty="0" err="1">
                <a:solidFill>
                  <a:srgbClr val="FF0000"/>
                </a:solidFill>
              </a:rPr>
              <a:t>efficient</a:t>
            </a:r>
            <a:r>
              <a:rPr lang="fi-FI" dirty="0">
                <a:solidFill>
                  <a:srgbClr val="FF0000"/>
                </a:solidFill>
              </a:rPr>
              <a:t> </a:t>
            </a:r>
            <a:r>
              <a:rPr lang="fi-FI" dirty="0" err="1">
                <a:solidFill>
                  <a:srgbClr val="FF0000"/>
                </a:solidFill>
              </a:rPr>
              <a:t>sampling</a:t>
            </a:r>
            <a:r>
              <a:rPr lang="fi-FI" dirty="0">
                <a:solidFill>
                  <a:srgbClr val="FF0000"/>
                </a:solidFill>
              </a:rPr>
              <a:t> </a:t>
            </a:r>
            <a:r>
              <a:rPr lang="fi-FI" dirty="0" err="1">
                <a:solidFill>
                  <a:srgbClr val="FF0000"/>
                </a:solidFill>
              </a:rPr>
              <a:t>with</a:t>
            </a:r>
            <a:r>
              <a:rPr lang="fi-FI" dirty="0">
                <a:solidFill>
                  <a:srgbClr val="FF0000"/>
                </a:solidFill>
              </a:rPr>
              <a:t> MCMC / Metropolis-Hastings?</a:t>
            </a:r>
            <a:endParaRPr lang="en-GB" dirty="0">
              <a:solidFill>
                <a:srgbClr val="FF0000"/>
              </a:solidFill>
            </a:endParaRPr>
          </a:p>
        </p:txBody>
      </p:sp>
    </p:spTree>
    <p:extLst>
      <p:ext uri="{BB962C8B-B14F-4D97-AF65-F5344CB8AC3E}">
        <p14:creationId xmlns:p14="http://schemas.microsoft.com/office/powerpoint/2010/main" val="287756333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400" dirty="0">
                <a:solidFill>
                  <a:schemeClr val="bg1"/>
                </a:solidFill>
                <a:latin typeface="+mj-lt"/>
                <a:ea typeface="+mj-ea"/>
                <a:cs typeface="+mj-cs"/>
              </a:rPr>
              <a:t>Collision Detection</a:t>
            </a:r>
            <a:endParaRPr lang="en-US" sz="4400" kern="1200" dirty="0">
              <a:solidFill>
                <a:schemeClr val="bg1"/>
              </a:solidFill>
              <a:latin typeface="+mj-lt"/>
              <a:ea typeface="+mj-ea"/>
              <a:cs typeface="+mj-cs"/>
            </a:endParaRPr>
          </a:p>
        </p:txBody>
      </p:sp>
      <p:sp>
        <p:nvSpPr>
          <p:cNvPr id="33" name="Ellipsi 32">
            <a:extLst>
              <a:ext uri="{FF2B5EF4-FFF2-40B4-BE49-F238E27FC236}">
                <a16:creationId xmlns:a16="http://schemas.microsoft.com/office/drawing/2014/main" id="{6319EA84-0984-43AE-B418-0515A2586CE2}"/>
              </a:ext>
            </a:extLst>
          </p:cNvPr>
          <p:cNvSpPr/>
          <p:nvPr/>
        </p:nvSpPr>
        <p:spPr>
          <a:xfrm>
            <a:off x="5465931" y="1411324"/>
            <a:ext cx="1624994" cy="162499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4" name="Suora nuoliyhdysviiva 33">
            <a:extLst>
              <a:ext uri="{FF2B5EF4-FFF2-40B4-BE49-F238E27FC236}">
                <a16:creationId xmlns:a16="http://schemas.microsoft.com/office/drawing/2014/main" id="{3937759C-3646-49FC-87B9-74FE1A785B85}"/>
              </a:ext>
            </a:extLst>
          </p:cNvPr>
          <p:cNvCxnSpPr>
            <a:cxnSpLocks/>
          </p:cNvCxnSpPr>
          <p:nvPr/>
        </p:nvCxnSpPr>
        <p:spPr>
          <a:xfrm flipV="1">
            <a:off x="6271754" y="1035170"/>
            <a:ext cx="0" cy="11886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uora nuoliyhdysviiva 34">
            <a:extLst>
              <a:ext uri="{FF2B5EF4-FFF2-40B4-BE49-F238E27FC236}">
                <a16:creationId xmlns:a16="http://schemas.microsoft.com/office/drawing/2014/main" id="{244A6AAF-2AE7-4B04-A60B-03E9716BD46F}"/>
              </a:ext>
            </a:extLst>
          </p:cNvPr>
          <p:cNvCxnSpPr/>
          <p:nvPr/>
        </p:nvCxnSpPr>
        <p:spPr>
          <a:xfrm>
            <a:off x="6278428" y="2223821"/>
            <a:ext cx="123477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uora nuoliyhdysviiva 35">
            <a:extLst>
              <a:ext uri="{FF2B5EF4-FFF2-40B4-BE49-F238E27FC236}">
                <a16:creationId xmlns:a16="http://schemas.microsoft.com/office/drawing/2014/main" id="{2686DB9B-403D-4AE3-8142-F074BE416A35}"/>
              </a:ext>
            </a:extLst>
          </p:cNvPr>
          <p:cNvCxnSpPr>
            <a:cxnSpLocks/>
          </p:cNvCxnSpPr>
          <p:nvPr/>
        </p:nvCxnSpPr>
        <p:spPr>
          <a:xfrm flipH="1">
            <a:off x="5402320" y="2223821"/>
            <a:ext cx="869435" cy="7058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Tekstiruutu 37">
            <a:extLst>
              <a:ext uri="{FF2B5EF4-FFF2-40B4-BE49-F238E27FC236}">
                <a16:creationId xmlns:a16="http://schemas.microsoft.com/office/drawing/2014/main" id="{691CB3ED-3D2D-4D45-BABC-F78E53F0B4AC}"/>
              </a:ext>
            </a:extLst>
          </p:cNvPr>
          <p:cNvSpPr txBox="1"/>
          <p:nvPr/>
        </p:nvSpPr>
        <p:spPr>
          <a:xfrm>
            <a:off x="7383344" y="2250539"/>
            <a:ext cx="240772" cy="246221"/>
          </a:xfrm>
          <a:prstGeom prst="rect">
            <a:avLst/>
          </a:prstGeom>
          <a:noFill/>
        </p:spPr>
        <p:txBody>
          <a:bodyPr wrap="none" rtlCol="0">
            <a:spAutoFit/>
          </a:bodyPr>
          <a:lstStyle/>
          <a:p>
            <a:r>
              <a:rPr lang="fi-FI" sz="1000" dirty="0"/>
              <a:t>x</a:t>
            </a:r>
            <a:endParaRPr lang="en-GB" sz="1000" dirty="0"/>
          </a:p>
        </p:txBody>
      </p:sp>
      <p:sp>
        <p:nvSpPr>
          <p:cNvPr id="39" name="Tekstiruutu 38">
            <a:extLst>
              <a:ext uri="{FF2B5EF4-FFF2-40B4-BE49-F238E27FC236}">
                <a16:creationId xmlns:a16="http://schemas.microsoft.com/office/drawing/2014/main" id="{7F11612B-6EB3-437B-B533-FD97EAE92FC4}"/>
              </a:ext>
            </a:extLst>
          </p:cNvPr>
          <p:cNvSpPr txBox="1"/>
          <p:nvPr/>
        </p:nvSpPr>
        <p:spPr>
          <a:xfrm>
            <a:off x="5787364" y="2542760"/>
            <a:ext cx="235962" cy="246221"/>
          </a:xfrm>
          <a:prstGeom prst="rect">
            <a:avLst/>
          </a:prstGeom>
          <a:noFill/>
        </p:spPr>
        <p:txBody>
          <a:bodyPr wrap="none" rtlCol="0">
            <a:spAutoFit/>
          </a:bodyPr>
          <a:lstStyle/>
          <a:p>
            <a:r>
              <a:rPr lang="fi-FI" sz="1000" dirty="0"/>
              <a:t>z</a:t>
            </a:r>
            <a:endParaRPr lang="en-GB" sz="1000" dirty="0"/>
          </a:p>
        </p:txBody>
      </p:sp>
      <p:sp>
        <p:nvSpPr>
          <p:cNvPr id="42" name="Tekstiruutu 41">
            <a:extLst>
              <a:ext uri="{FF2B5EF4-FFF2-40B4-BE49-F238E27FC236}">
                <a16:creationId xmlns:a16="http://schemas.microsoft.com/office/drawing/2014/main" id="{0AB8EF4E-FF46-47CF-B6F8-7B0288CF2574}"/>
              </a:ext>
            </a:extLst>
          </p:cNvPr>
          <p:cNvSpPr txBox="1"/>
          <p:nvPr/>
        </p:nvSpPr>
        <p:spPr>
          <a:xfrm>
            <a:off x="6017320" y="1134499"/>
            <a:ext cx="242374" cy="246221"/>
          </a:xfrm>
          <a:prstGeom prst="rect">
            <a:avLst/>
          </a:prstGeom>
          <a:noFill/>
        </p:spPr>
        <p:txBody>
          <a:bodyPr wrap="none" rtlCol="0">
            <a:spAutoFit/>
          </a:bodyPr>
          <a:lstStyle/>
          <a:p>
            <a:r>
              <a:rPr lang="fi-FI" sz="1000" dirty="0"/>
              <a:t>y</a:t>
            </a:r>
            <a:endParaRPr lang="en-GB" sz="1000" dirty="0"/>
          </a:p>
        </p:txBody>
      </p:sp>
      <p:sp>
        <p:nvSpPr>
          <p:cNvPr id="44" name="Ellipsi 43">
            <a:extLst>
              <a:ext uri="{FF2B5EF4-FFF2-40B4-BE49-F238E27FC236}">
                <a16:creationId xmlns:a16="http://schemas.microsoft.com/office/drawing/2014/main" id="{6776935A-98C5-4346-9A69-9B16A0FE903F}"/>
              </a:ext>
            </a:extLst>
          </p:cNvPr>
          <p:cNvSpPr/>
          <p:nvPr/>
        </p:nvSpPr>
        <p:spPr>
          <a:xfrm>
            <a:off x="6224046" y="2170481"/>
            <a:ext cx="102567" cy="10256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47" name="Suora yhdysviiva 46">
            <a:extLst>
              <a:ext uri="{FF2B5EF4-FFF2-40B4-BE49-F238E27FC236}">
                <a16:creationId xmlns:a16="http://schemas.microsoft.com/office/drawing/2014/main" id="{2C74A58F-CEAF-43DC-9990-D480FBC636F7}"/>
              </a:ext>
            </a:extLst>
          </p:cNvPr>
          <p:cNvCxnSpPr>
            <a:cxnSpLocks/>
            <a:stCxn id="44" idx="5"/>
          </p:cNvCxnSpPr>
          <p:nvPr/>
        </p:nvCxnSpPr>
        <p:spPr>
          <a:xfrm>
            <a:off x="6311592" y="2258027"/>
            <a:ext cx="696175" cy="348597"/>
          </a:xfrm>
          <a:prstGeom prst="line">
            <a:avLst/>
          </a:prstGeom>
        </p:spPr>
        <p:style>
          <a:lnRef idx="1">
            <a:schemeClr val="accent1"/>
          </a:lnRef>
          <a:fillRef idx="0">
            <a:schemeClr val="accent1"/>
          </a:fillRef>
          <a:effectRef idx="0">
            <a:schemeClr val="accent1"/>
          </a:effectRef>
          <a:fontRef idx="minor">
            <a:schemeClr val="tx1"/>
          </a:fontRef>
        </p:style>
      </p:cxnSp>
      <p:sp>
        <p:nvSpPr>
          <p:cNvPr id="51" name="Tekstiruutu 50">
            <a:extLst>
              <a:ext uri="{FF2B5EF4-FFF2-40B4-BE49-F238E27FC236}">
                <a16:creationId xmlns:a16="http://schemas.microsoft.com/office/drawing/2014/main" id="{50EC836D-C76B-4F76-A786-026CF07AE894}"/>
              </a:ext>
            </a:extLst>
          </p:cNvPr>
          <p:cNvSpPr txBox="1"/>
          <p:nvPr/>
        </p:nvSpPr>
        <p:spPr>
          <a:xfrm>
            <a:off x="6488970" y="2155326"/>
            <a:ext cx="278602" cy="276999"/>
          </a:xfrm>
          <a:prstGeom prst="rect">
            <a:avLst/>
          </a:prstGeom>
          <a:noFill/>
        </p:spPr>
        <p:txBody>
          <a:bodyPr wrap="none" rtlCol="0">
            <a:spAutoFit/>
          </a:bodyPr>
          <a:lstStyle/>
          <a:p>
            <a:r>
              <a:rPr lang="fi-FI" sz="1200" dirty="0" err="1"/>
              <a:t>r</a:t>
            </a:r>
            <a:r>
              <a:rPr lang="fi-FI" sz="1200" baseline="-25000" dirty="0" err="1"/>
              <a:t>c</a:t>
            </a:r>
            <a:endParaRPr lang="en-GB" sz="1200" baseline="-25000" dirty="0"/>
          </a:p>
        </p:txBody>
      </p:sp>
      <p:sp>
        <p:nvSpPr>
          <p:cNvPr id="53" name="Tekstiruutu 52">
            <a:extLst>
              <a:ext uri="{FF2B5EF4-FFF2-40B4-BE49-F238E27FC236}">
                <a16:creationId xmlns:a16="http://schemas.microsoft.com/office/drawing/2014/main" id="{1D69762D-7894-44B2-804A-8BDAE3486D77}"/>
              </a:ext>
            </a:extLst>
          </p:cNvPr>
          <p:cNvSpPr txBox="1"/>
          <p:nvPr/>
        </p:nvSpPr>
        <p:spPr>
          <a:xfrm>
            <a:off x="6055137" y="2058652"/>
            <a:ext cx="245580" cy="276999"/>
          </a:xfrm>
          <a:prstGeom prst="rect">
            <a:avLst/>
          </a:prstGeom>
          <a:noFill/>
        </p:spPr>
        <p:txBody>
          <a:bodyPr wrap="none" rtlCol="0">
            <a:spAutoFit/>
          </a:bodyPr>
          <a:lstStyle/>
          <a:p>
            <a:r>
              <a:rPr lang="fi-FI" sz="1200" dirty="0"/>
              <a:t>s</a:t>
            </a:r>
            <a:endParaRPr lang="en-GB" sz="1200" baseline="-25000" dirty="0"/>
          </a:p>
        </p:txBody>
      </p:sp>
      <p:sp>
        <p:nvSpPr>
          <p:cNvPr id="6" name="Tekstiruutu 5">
            <a:extLst>
              <a:ext uri="{FF2B5EF4-FFF2-40B4-BE49-F238E27FC236}">
                <a16:creationId xmlns:a16="http://schemas.microsoft.com/office/drawing/2014/main" id="{2318E352-CB5B-454E-A04B-C21F51C231A5}"/>
              </a:ext>
            </a:extLst>
          </p:cNvPr>
          <p:cNvSpPr txBox="1"/>
          <p:nvPr/>
        </p:nvSpPr>
        <p:spPr>
          <a:xfrm>
            <a:off x="5331125" y="321177"/>
            <a:ext cx="3985386" cy="369332"/>
          </a:xfrm>
          <a:prstGeom prst="rect">
            <a:avLst/>
          </a:prstGeom>
          <a:noFill/>
        </p:spPr>
        <p:txBody>
          <a:bodyPr wrap="none" rtlCol="0">
            <a:spAutoFit/>
          </a:bodyPr>
          <a:lstStyle/>
          <a:p>
            <a:r>
              <a:rPr lang="fi-FI" dirty="0" err="1"/>
              <a:t>Simpler</a:t>
            </a:r>
            <a:r>
              <a:rPr lang="fi-FI" dirty="0"/>
              <a:t> case: </a:t>
            </a:r>
            <a:r>
              <a:rPr lang="fi-FI" dirty="0" err="1"/>
              <a:t>Collision</a:t>
            </a:r>
            <a:r>
              <a:rPr lang="fi-FI" dirty="0"/>
              <a:t> </a:t>
            </a:r>
            <a:r>
              <a:rPr lang="fi-FI" dirty="0" err="1"/>
              <a:t>with</a:t>
            </a:r>
            <a:r>
              <a:rPr lang="fi-FI" dirty="0"/>
              <a:t> </a:t>
            </a:r>
            <a:r>
              <a:rPr lang="fi-FI" dirty="0" err="1"/>
              <a:t>the</a:t>
            </a:r>
            <a:r>
              <a:rPr lang="fi-FI" dirty="0"/>
              <a:t> </a:t>
            </a:r>
            <a:r>
              <a:rPr lang="fi-FI" dirty="0" err="1"/>
              <a:t>observer</a:t>
            </a:r>
            <a:endParaRPr lang="en-GB" dirty="0"/>
          </a:p>
        </p:txBody>
      </p:sp>
      <p:sp>
        <p:nvSpPr>
          <p:cNvPr id="7" name="Tekstiruutu 6">
            <a:extLst>
              <a:ext uri="{FF2B5EF4-FFF2-40B4-BE49-F238E27FC236}">
                <a16:creationId xmlns:a16="http://schemas.microsoft.com/office/drawing/2014/main" id="{BDEF713A-FCA1-4F3C-8414-461F6D56F8A0}"/>
              </a:ext>
            </a:extLst>
          </p:cNvPr>
          <p:cNvSpPr txBox="1"/>
          <p:nvPr/>
        </p:nvSpPr>
        <p:spPr>
          <a:xfrm>
            <a:off x="7383344" y="1396125"/>
            <a:ext cx="3260380" cy="276999"/>
          </a:xfrm>
          <a:prstGeom prst="rect">
            <a:avLst/>
          </a:prstGeom>
          <a:noFill/>
        </p:spPr>
        <p:txBody>
          <a:bodyPr wrap="none" rtlCol="0">
            <a:spAutoFit/>
          </a:bodyPr>
          <a:lstStyle/>
          <a:p>
            <a:r>
              <a:rPr lang="fi-FI" sz="1200" dirty="0"/>
              <a:t>S=[0,0,0,0,0,0]</a:t>
            </a:r>
            <a:r>
              <a:rPr lang="fi-FI" sz="1200" baseline="30000" dirty="0"/>
              <a:t>T  </a:t>
            </a:r>
            <a:r>
              <a:rPr lang="fi-FI" sz="1200" dirty="0"/>
              <a:t>, </a:t>
            </a:r>
            <a:r>
              <a:rPr lang="fi-FI" sz="1200" dirty="0" err="1"/>
              <a:t>deterministic</a:t>
            </a:r>
            <a:r>
              <a:rPr lang="fi-FI" sz="1200" dirty="0"/>
              <a:t>, r = r[</a:t>
            </a:r>
            <a:r>
              <a:rPr lang="fi-FI" sz="1200" dirty="0" err="1"/>
              <a:t>class</a:t>
            </a:r>
            <a:r>
              <a:rPr lang="fi-FI" sz="1200" dirty="0"/>
              <a:t> person]</a:t>
            </a:r>
            <a:endParaRPr lang="en-GB" sz="1200" dirty="0"/>
          </a:p>
        </p:txBody>
      </p:sp>
      <p:sp>
        <p:nvSpPr>
          <p:cNvPr id="18" name="Ellipsi 17">
            <a:extLst>
              <a:ext uri="{FF2B5EF4-FFF2-40B4-BE49-F238E27FC236}">
                <a16:creationId xmlns:a16="http://schemas.microsoft.com/office/drawing/2014/main" id="{7F1C80FB-14A1-474B-BD34-556FCC162634}"/>
              </a:ext>
            </a:extLst>
          </p:cNvPr>
          <p:cNvSpPr/>
          <p:nvPr/>
        </p:nvSpPr>
        <p:spPr>
          <a:xfrm>
            <a:off x="8883634" y="2693534"/>
            <a:ext cx="403860" cy="40386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0" name="Suora nuoliyhdysviiva 19">
            <a:extLst>
              <a:ext uri="{FF2B5EF4-FFF2-40B4-BE49-F238E27FC236}">
                <a16:creationId xmlns:a16="http://schemas.microsoft.com/office/drawing/2014/main" id="{54D30A90-C94B-40B2-A6BF-9288A47A89F3}"/>
              </a:ext>
            </a:extLst>
          </p:cNvPr>
          <p:cNvCxnSpPr>
            <a:cxnSpLocks/>
          </p:cNvCxnSpPr>
          <p:nvPr/>
        </p:nvCxnSpPr>
        <p:spPr>
          <a:xfrm flipV="1">
            <a:off x="8368162" y="2773363"/>
            <a:ext cx="1534963" cy="9339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Ellipsi 21">
            <a:extLst>
              <a:ext uri="{FF2B5EF4-FFF2-40B4-BE49-F238E27FC236}">
                <a16:creationId xmlns:a16="http://schemas.microsoft.com/office/drawing/2014/main" id="{0BB3654F-9DA9-416C-85D3-E9900FE6A9F0}"/>
              </a:ext>
            </a:extLst>
          </p:cNvPr>
          <p:cNvSpPr/>
          <p:nvPr/>
        </p:nvSpPr>
        <p:spPr>
          <a:xfrm>
            <a:off x="9069487" y="2958278"/>
            <a:ext cx="403860" cy="403860"/>
          </a:xfrm>
          <a:prstGeom prst="ellipse">
            <a:avLst/>
          </a:prstGeom>
          <a:noFill/>
          <a:ln>
            <a:solidFill>
              <a:srgbClr val="FF000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Tekstiruutu 22">
            <a:extLst>
              <a:ext uri="{FF2B5EF4-FFF2-40B4-BE49-F238E27FC236}">
                <a16:creationId xmlns:a16="http://schemas.microsoft.com/office/drawing/2014/main" id="{D4612318-502A-402D-A97E-ED3B50383416}"/>
              </a:ext>
            </a:extLst>
          </p:cNvPr>
          <p:cNvSpPr txBox="1"/>
          <p:nvPr/>
        </p:nvSpPr>
        <p:spPr>
          <a:xfrm>
            <a:off x="8954120" y="2641325"/>
            <a:ext cx="245580" cy="276999"/>
          </a:xfrm>
          <a:prstGeom prst="rect">
            <a:avLst/>
          </a:prstGeom>
          <a:noFill/>
        </p:spPr>
        <p:txBody>
          <a:bodyPr wrap="none" rtlCol="0">
            <a:spAutoFit/>
          </a:bodyPr>
          <a:lstStyle/>
          <a:p>
            <a:r>
              <a:rPr lang="fi-FI" sz="1200" dirty="0"/>
              <a:t>s</a:t>
            </a:r>
            <a:endParaRPr lang="en-GB" sz="1200" baseline="-25000" dirty="0"/>
          </a:p>
        </p:txBody>
      </p:sp>
      <p:sp>
        <p:nvSpPr>
          <p:cNvPr id="24" name="Tekstiruutu 23">
            <a:extLst>
              <a:ext uri="{FF2B5EF4-FFF2-40B4-BE49-F238E27FC236}">
                <a16:creationId xmlns:a16="http://schemas.microsoft.com/office/drawing/2014/main" id="{50BEB11A-1AB6-4BA8-826D-6E5BC56FCAFA}"/>
              </a:ext>
            </a:extLst>
          </p:cNvPr>
          <p:cNvSpPr txBox="1"/>
          <p:nvPr/>
        </p:nvSpPr>
        <p:spPr>
          <a:xfrm>
            <a:off x="8187629" y="3584003"/>
            <a:ext cx="269626" cy="276999"/>
          </a:xfrm>
          <a:prstGeom prst="rect">
            <a:avLst/>
          </a:prstGeom>
          <a:noFill/>
        </p:spPr>
        <p:txBody>
          <a:bodyPr wrap="none" rtlCol="0">
            <a:spAutoFit/>
          </a:bodyPr>
          <a:lstStyle/>
          <a:p>
            <a:r>
              <a:rPr lang="fi-FI" sz="1200" dirty="0" err="1"/>
              <a:t>s</a:t>
            </a:r>
            <a:r>
              <a:rPr lang="fi-FI" sz="1200" baseline="-25000" dirty="0" err="1"/>
              <a:t>i</a:t>
            </a:r>
            <a:endParaRPr lang="en-GB" sz="1200" baseline="-25000" dirty="0"/>
          </a:p>
        </p:txBody>
      </p:sp>
      <p:sp>
        <p:nvSpPr>
          <p:cNvPr id="25" name="Ellipsi 24">
            <a:extLst>
              <a:ext uri="{FF2B5EF4-FFF2-40B4-BE49-F238E27FC236}">
                <a16:creationId xmlns:a16="http://schemas.microsoft.com/office/drawing/2014/main" id="{2A9D74B3-534A-4DC1-83B0-3A1401503585}"/>
              </a:ext>
            </a:extLst>
          </p:cNvPr>
          <p:cNvSpPr/>
          <p:nvPr/>
        </p:nvSpPr>
        <p:spPr>
          <a:xfrm>
            <a:off x="8147182" y="3539624"/>
            <a:ext cx="403860" cy="40386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Ellipsi 25">
            <a:extLst>
              <a:ext uri="{FF2B5EF4-FFF2-40B4-BE49-F238E27FC236}">
                <a16:creationId xmlns:a16="http://schemas.microsoft.com/office/drawing/2014/main" id="{7C619C0A-8AE3-49A4-B606-FDCB45A97F9D}"/>
              </a:ext>
            </a:extLst>
          </p:cNvPr>
          <p:cNvSpPr/>
          <p:nvPr/>
        </p:nvSpPr>
        <p:spPr>
          <a:xfrm>
            <a:off x="9059684" y="2855845"/>
            <a:ext cx="86264" cy="862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 name="Kuva 1">
            <a:extLst>
              <a:ext uri="{FF2B5EF4-FFF2-40B4-BE49-F238E27FC236}">
                <a16:creationId xmlns:a16="http://schemas.microsoft.com/office/drawing/2014/main" id="{D0A7D7A4-6D57-455D-8DBB-5C9E424520A0}"/>
              </a:ext>
            </a:extLst>
          </p:cNvPr>
          <p:cNvPicPr>
            <a:picLocks noChangeAspect="1"/>
          </p:cNvPicPr>
          <p:nvPr/>
        </p:nvPicPr>
        <p:blipFill>
          <a:blip r:embed="rId2"/>
          <a:stretch>
            <a:fillRect/>
          </a:stretch>
        </p:blipFill>
        <p:spPr>
          <a:xfrm>
            <a:off x="5402320" y="4215912"/>
            <a:ext cx="1213223" cy="1606918"/>
          </a:xfrm>
          <a:prstGeom prst="rect">
            <a:avLst/>
          </a:prstGeom>
        </p:spPr>
      </p:pic>
      <p:cxnSp>
        <p:nvCxnSpPr>
          <p:cNvPr id="8" name="Suora nuoliyhdysviiva 7">
            <a:extLst>
              <a:ext uri="{FF2B5EF4-FFF2-40B4-BE49-F238E27FC236}">
                <a16:creationId xmlns:a16="http://schemas.microsoft.com/office/drawing/2014/main" id="{D73615F8-05E6-4CDD-8858-219F21779D15}"/>
              </a:ext>
            </a:extLst>
          </p:cNvPr>
          <p:cNvCxnSpPr>
            <a:stCxn id="26" idx="5"/>
          </p:cNvCxnSpPr>
          <p:nvPr/>
        </p:nvCxnSpPr>
        <p:spPr>
          <a:xfrm>
            <a:off x="9133315" y="2929476"/>
            <a:ext cx="154179" cy="245045"/>
          </a:xfrm>
          <a:prstGeom prst="straightConnector1">
            <a:avLst/>
          </a:prstGeom>
          <a:ln>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9" name="Tekstiruutu 8">
            <a:extLst>
              <a:ext uri="{FF2B5EF4-FFF2-40B4-BE49-F238E27FC236}">
                <a16:creationId xmlns:a16="http://schemas.microsoft.com/office/drawing/2014/main" id="{69E52147-EFF3-4301-983E-A0FEFB44F257}"/>
              </a:ext>
            </a:extLst>
          </p:cNvPr>
          <p:cNvSpPr txBox="1"/>
          <p:nvPr/>
        </p:nvSpPr>
        <p:spPr>
          <a:xfrm>
            <a:off x="7513202" y="4628473"/>
            <a:ext cx="3314690" cy="1200329"/>
          </a:xfrm>
          <a:prstGeom prst="rect">
            <a:avLst/>
          </a:prstGeom>
          <a:noFill/>
        </p:spPr>
        <p:txBody>
          <a:bodyPr wrap="none" rtlCol="0">
            <a:spAutoFit/>
          </a:bodyPr>
          <a:lstStyle/>
          <a:p>
            <a:r>
              <a:rPr lang="fi-FI" sz="1200" dirty="0"/>
              <a:t>For </a:t>
            </a:r>
            <a:r>
              <a:rPr lang="fi-FI" sz="1200" dirty="0" err="1"/>
              <a:t>each</a:t>
            </a:r>
            <a:r>
              <a:rPr lang="fi-FI" sz="1200" dirty="0"/>
              <a:t> </a:t>
            </a:r>
            <a:r>
              <a:rPr lang="fi-FI" sz="1200" dirty="0" err="1"/>
              <a:t>body</a:t>
            </a:r>
            <a:r>
              <a:rPr lang="fi-FI" sz="1200" dirty="0"/>
              <a:t> i, a </a:t>
            </a:r>
            <a:r>
              <a:rPr lang="fi-FI" sz="1200" dirty="0" err="1"/>
              <a:t>random</a:t>
            </a:r>
            <a:r>
              <a:rPr lang="fi-FI" sz="1200" dirty="0"/>
              <a:t> </a:t>
            </a:r>
            <a:r>
              <a:rPr lang="fi-FI" sz="1200" dirty="0" err="1"/>
              <a:t>vector</a:t>
            </a:r>
            <a:r>
              <a:rPr lang="fi-FI" sz="1200" dirty="0"/>
              <a:t> r is </a:t>
            </a:r>
            <a:r>
              <a:rPr lang="fi-FI" sz="1200" dirty="0" err="1"/>
              <a:t>sampled</a:t>
            </a:r>
            <a:endParaRPr lang="fi-FI" sz="1200" dirty="0"/>
          </a:p>
          <a:p>
            <a:r>
              <a:rPr lang="fi-FI" sz="1200" dirty="0"/>
              <a:t>and </a:t>
            </a:r>
            <a:r>
              <a:rPr lang="fi-FI" sz="1200" dirty="0" err="1"/>
              <a:t>minimum</a:t>
            </a:r>
            <a:r>
              <a:rPr lang="fi-FI" sz="1200" dirty="0"/>
              <a:t> </a:t>
            </a:r>
            <a:r>
              <a:rPr lang="fi-FI" sz="1200" dirty="0" err="1"/>
              <a:t>distance</a:t>
            </a:r>
            <a:r>
              <a:rPr lang="fi-FI" sz="1200" dirty="0"/>
              <a:t> to </a:t>
            </a:r>
            <a:r>
              <a:rPr lang="fi-FI" sz="1200" dirty="0" err="1"/>
              <a:t>the</a:t>
            </a:r>
            <a:r>
              <a:rPr lang="fi-FI" sz="1200" dirty="0"/>
              <a:t> </a:t>
            </a:r>
            <a:r>
              <a:rPr lang="fi-FI" sz="1200" dirty="0" err="1"/>
              <a:t>observer</a:t>
            </a:r>
            <a:r>
              <a:rPr lang="fi-FI" sz="1200" dirty="0"/>
              <a:t> </a:t>
            </a:r>
            <a:r>
              <a:rPr lang="fi-FI" sz="1200" dirty="0" err="1"/>
              <a:t>calculated</a:t>
            </a:r>
            <a:r>
              <a:rPr lang="fi-FI" sz="1200" dirty="0"/>
              <a:t>.</a:t>
            </a:r>
          </a:p>
          <a:p>
            <a:r>
              <a:rPr lang="fi-FI" sz="1200" dirty="0"/>
              <a:t>If </a:t>
            </a:r>
            <a:r>
              <a:rPr lang="fi-FI" sz="1200" dirty="0" err="1"/>
              <a:t>the</a:t>
            </a:r>
            <a:r>
              <a:rPr lang="fi-FI" sz="1200" dirty="0"/>
              <a:t> </a:t>
            </a:r>
            <a:r>
              <a:rPr lang="fi-FI" sz="1200" dirty="0" err="1"/>
              <a:t>distance</a:t>
            </a:r>
            <a:r>
              <a:rPr lang="fi-FI" sz="1200" dirty="0"/>
              <a:t> is </a:t>
            </a:r>
            <a:r>
              <a:rPr lang="fi-FI" sz="1200" dirty="0" err="1"/>
              <a:t>less</a:t>
            </a:r>
            <a:r>
              <a:rPr lang="fi-FI" sz="1200" dirty="0"/>
              <a:t> </a:t>
            </a:r>
            <a:r>
              <a:rPr lang="fi-FI" sz="1200" dirty="0" err="1"/>
              <a:t>than</a:t>
            </a:r>
            <a:r>
              <a:rPr lang="fi-FI" sz="1200" dirty="0"/>
              <a:t> r1+r, </a:t>
            </a:r>
            <a:r>
              <a:rPr lang="fi-FI" sz="1200" dirty="0" err="1"/>
              <a:t>collision</a:t>
            </a:r>
            <a:r>
              <a:rPr lang="fi-FI" sz="1200" dirty="0"/>
              <a:t> </a:t>
            </a:r>
            <a:br>
              <a:rPr lang="fi-FI" sz="1200" dirty="0"/>
            </a:br>
            <a:r>
              <a:rPr lang="fi-FI" sz="1200" dirty="0" err="1"/>
              <a:t>occurred</a:t>
            </a:r>
            <a:r>
              <a:rPr lang="fi-FI" sz="1200" dirty="0"/>
              <a:t>. </a:t>
            </a:r>
            <a:r>
              <a:rPr lang="fi-FI" sz="1200" dirty="0" err="1"/>
              <a:t>The</a:t>
            </a:r>
            <a:r>
              <a:rPr lang="fi-FI" sz="1200" dirty="0"/>
              <a:t> proportion on </a:t>
            </a:r>
            <a:r>
              <a:rPr lang="fi-FI" sz="1200" dirty="0" err="1"/>
              <a:t>collisions</a:t>
            </a:r>
            <a:r>
              <a:rPr lang="fi-FI" sz="1200" dirty="0"/>
              <a:t> to</a:t>
            </a:r>
          </a:p>
          <a:p>
            <a:r>
              <a:rPr lang="fi-FI" sz="1200" dirty="0" err="1"/>
              <a:t>all</a:t>
            </a:r>
            <a:r>
              <a:rPr lang="fi-FI" sz="1200" dirty="0"/>
              <a:t> </a:t>
            </a:r>
            <a:r>
              <a:rPr lang="fi-FI" sz="1200" dirty="0" err="1"/>
              <a:t>cases</a:t>
            </a:r>
            <a:r>
              <a:rPr lang="fi-FI" sz="1200" dirty="0"/>
              <a:t> is </a:t>
            </a:r>
            <a:r>
              <a:rPr lang="fi-FI" sz="1200" dirty="0" err="1"/>
              <a:t>the</a:t>
            </a:r>
            <a:r>
              <a:rPr lang="fi-FI" sz="1200" dirty="0"/>
              <a:t> </a:t>
            </a:r>
            <a:r>
              <a:rPr lang="fi-FI" sz="1200" dirty="0" err="1"/>
              <a:t>probability</a:t>
            </a:r>
            <a:r>
              <a:rPr lang="fi-FI" sz="1200" dirty="0"/>
              <a:t> </a:t>
            </a:r>
            <a:r>
              <a:rPr lang="fi-FI" sz="1200" dirty="0" err="1"/>
              <a:t>estimate</a:t>
            </a:r>
            <a:r>
              <a:rPr lang="fi-FI" sz="1200" dirty="0"/>
              <a:t> for </a:t>
            </a:r>
            <a:r>
              <a:rPr lang="fi-FI" sz="1200" dirty="0" err="1"/>
              <a:t>the</a:t>
            </a:r>
            <a:endParaRPr lang="fi-FI" sz="1200" dirty="0"/>
          </a:p>
          <a:p>
            <a:r>
              <a:rPr lang="fi-FI" sz="1200" dirty="0" err="1"/>
              <a:t>body</a:t>
            </a:r>
            <a:r>
              <a:rPr lang="fi-FI" sz="1200" dirty="0"/>
              <a:t>/</a:t>
            </a:r>
            <a:r>
              <a:rPr lang="fi-FI" sz="1200" dirty="0" err="1"/>
              <a:t>observer</a:t>
            </a:r>
            <a:r>
              <a:rPr lang="fi-FI" sz="1200" dirty="0"/>
              <a:t> </a:t>
            </a:r>
            <a:r>
              <a:rPr lang="fi-FI" sz="1200" dirty="0" err="1"/>
              <a:t>collision</a:t>
            </a:r>
            <a:r>
              <a:rPr lang="fi-FI" sz="1200" dirty="0"/>
              <a:t>.</a:t>
            </a:r>
            <a:endParaRPr lang="en-GB" sz="1200" dirty="0"/>
          </a:p>
        </p:txBody>
      </p:sp>
    </p:spTree>
    <p:extLst>
      <p:ext uri="{BB962C8B-B14F-4D97-AF65-F5344CB8AC3E}">
        <p14:creationId xmlns:p14="http://schemas.microsoft.com/office/powerpoint/2010/main" val="148569296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400" dirty="0">
                <a:solidFill>
                  <a:schemeClr val="bg1"/>
                </a:solidFill>
                <a:latin typeface="+mj-lt"/>
                <a:ea typeface="+mj-ea"/>
                <a:cs typeface="+mj-cs"/>
              </a:rPr>
              <a:t>Collision Detection</a:t>
            </a:r>
            <a:endParaRPr lang="en-US" sz="4400" kern="1200" dirty="0">
              <a:solidFill>
                <a:schemeClr val="bg1"/>
              </a:solidFill>
              <a:latin typeface="+mj-lt"/>
              <a:ea typeface="+mj-ea"/>
              <a:cs typeface="+mj-cs"/>
            </a:endParaRPr>
          </a:p>
        </p:txBody>
      </p:sp>
      <p:pic>
        <p:nvPicPr>
          <p:cNvPr id="3" name="Kuva 2">
            <a:extLst>
              <a:ext uri="{FF2B5EF4-FFF2-40B4-BE49-F238E27FC236}">
                <a16:creationId xmlns:a16="http://schemas.microsoft.com/office/drawing/2014/main" id="{27D5E6ED-5A17-42DA-AE9E-E85ADA0F2987}"/>
              </a:ext>
            </a:extLst>
          </p:cNvPr>
          <p:cNvPicPr>
            <a:picLocks noChangeAspect="1"/>
          </p:cNvPicPr>
          <p:nvPr/>
        </p:nvPicPr>
        <p:blipFill>
          <a:blip r:embed="rId2"/>
          <a:stretch>
            <a:fillRect/>
          </a:stretch>
        </p:blipFill>
        <p:spPr>
          <a:xfrm>
            <a:off x="5262667" y="176928"/>
            <a:ext cx="3848100" cy="1992766"/>
          </a:xfrm>
          <a:prstGeom prst="rect">
            <a:avLst/>
          </a:prstGeom>
        </p:spPr>
      </p:pic>
      <p:pic>
        <p:nvPicPr>
          <p:cNvPr id="10" name="Kuva 9">
            <a:extLst>
              <a:ext uri="{FF2B5EF4-FFF2-40B4-BE49-F238E27FC236}">
                <a16:creationId xmlns:a16="http://schemas.microsoft.com/office/drawing/2014/main" id="{96815986-AB78-4120-B967-68594400CB4C}"/>
              </a:ext>
            </a:extLst>
          </p:cNvPr>
          <p:cNvPicPr>
            <a:picLocks noChangeAspect="1"/>
          </p:cNvPicPr>
          <p:nvPr/>
        </p:nvPicPr>
        <p:blipFill>
          <a:blip r:embed="rId3"/>
          <a:stretch>
            <a:fillRect/>
          </a:stretch>
        </p:blipFill>
        <p:spPr>
          <a:xfrm>
            <a:off x="5595135" y="2745072"/>
            <a:ext cx="1371600" cy="504825"/>
          </a:xfrm>
          <a:prstGeom prst="rect">
            <a:avLst/>
          </a:prstGeom>
        </p:spPr>
      </p:pic>
      <p:pic>
        <p:nvPicPr>
          <p:cNvPr id="11" name="Kuva 10">
            <a:extLst>
              <a:ext uri="{FF2B5EF4-FFF2-40B4-BE49-F238E27FC236}">
                <a16:creationId xmlns:a16="http://schemas.microsoft.com/office/drawing/2014/main" id="{88FC7D31-7129-4391-84F7-4DC07F8A9F22}"/>
              </a:ext>
            </a:extLst>
          </p:cNvPr>
          <p:cNvPicPr>
            <a:picLocks noChangeAspect="1"/>
          </p:cNvPicPr>
          <p:nvPr/>
        </p:nvPicPr>
        <p:blipFill>
          <a:blip r:embed="rId4"/>
          <a:stretch>
            <a:fillRect/>
          </a:stretch>
        </p:blipFill>
        <p:spPr>
          <a:xfrm>
            <a:off x="7168793" y="2504588"/>
            <a:ext cx="1676400" cy="914400"/>
          </a:xfrm>
          <a:prstGeom prst="rect">
            <a:avLst/>
          </a:prstGeom>
        </p:spPr>
      </p:pic>
      <p:sp>
        <p:nvSpPr>
          <p:cNvPr id="12" name="Tekstiruutu 11">
            <a:extLst>
              <a:ext uri="{FF2B5EF4-FFF2-40B4-BE49-F238E27FC236}">
                <a16:creationId xmlns:a16="http://schemas.microsoft.com/office/drawing/2014/main" id="{213CA16E-634B-4E94-AE6B-213E80A97EDB}"/>
              </a:ext>
            </a:extLst>
          </p:cNvPr>
          <p:cNvSpPr txBox="1"/>
          <p:nvPr/>
        </p:nvSpPr>
        <p:spPr>
          <a:xfrm>
            <a:off x="9339209" y="2592456"/>
            <a:ext cx="2230739" cy="830997"/>
          </a:xfrm>
          <a:prstGeom prst="rect">
            <a:avLst/>
          </a:prstGeom>
          <a:noFill/>
        </p:spPr>
        <p:txBody>
          <a:bodyPr wrap="none" rtlCol="0">
            <a:spAutoFit/>
          </a:bodyPr>
          <a:lstStyle/>
          <a:p>
            <a:r>
              <a:rPr lang="fi-FI" sz="1200" dirty="0"/>
              <a:t>In </a:t>
            </a:r>
            <a:r>
              <a:rPr lang="fi-FI" sz="1200" dirty="0" err="1"/>
              <a:t>our</a:t>
            </a:r>
            <a:r>
              <a:rPr lang="fi-FI" sz="1200" dirty="0"/>
              <a:t> case:</a:t>
            </a:r>
          </a:p>
          <a:p>
            <a:r>
              <a:rPr lang="fi-FI" sz="1200" dirty="0"/>
              <a:t>  x</a:t>
            </a:r>
            <a:r>
              <a:rPr lang="fi-FI" sz="1200" baseline="-25000" dirty="0"/>
              <a:t>1</a:t>
            </a:r>
            <a:r>
              <a:rPr lang="fi-FI" sz="1200" dirty="0"/>
              <a:t>=P(0)</a:t>
            </a:r>
          </a:p>
          <a:p>
            <a:r>
              <a:rPr lang="fi-FI" sz="1200" dirty="0"/>
              <a:t>  x</a:t>
            </a:r>
            <a:r>
              <a:rPr lang="fi-FI" sz="1200" baseline="-25000" dirty="0"/>
              <a:t>2</a:t>
            </a:r>
            <a:r>
              <a:rPr lang="fi-FI" sz="1200" dirty="0"/>
              <a:t>=P(0)+V(0)  (</a:t>
            </a:r>
            <a:r>
              <a:rPr lang="fi-FI" sz="1200" dirty="0" err="1"/>
              <a:t>loc</a:t>
            </a:r>
            <a:r>
              <a:rPr lang="fi-FI" sz="1200" dirty="0"/>
              <a:t> </a:t>
            </a:r>
            <a:r>
              <a:rPr lang="fi-FI" sz="1200" dirty="0" err="1"/>
              <a:t>after</a:t>
            </a:r>
            <a:r>
              <a:rPr lang="fi-FI" sz="1200" dirty="0"/>
              <a:t> </a:t>
            </a:r>
            <a:r>
              <a:rPr lang="fi-FI" sz="1200" dirty="0" err="1"/>
              <a:t>one</a:t>
            </a:r>
            <a:r>
              <a:rPr lang="fi-FI" sz="1200" dirty="0"/>
              <a:t> </a:t>
            </a:r>
            <a:r>
              <a:rPr lang="fi-FI" sz="1200" dirty="0" err="1"/>
              <a:t>sec</a:t>
            </a:r>
            <a:r>
              <a:rPr lang="fi-FI" sz="1200" dirty="0"/>
              <a:t>)</a:t>
            </a:r>
          </a:p>
          <a:p>
            <a:r>
              <a:rPr lang="fi-FI" sz="1200" dirty="0"/>
              <a:t>  x</a:t>
            </a:r>
            <a:r>
              <a:rPr lang="fi-FI" sz="1200" baseline="-25000" dirty="0"/>
              <a:t>0</a:t>
            </a:r>
            <a:r>
              <a:rPr lang="fi-FI" sz="1200" dirty="0"/>
              <a:t>=0</a:t>
            </a:r>
            <a:endParaRPr lang="en-GB" sz="1200" dirty="0"/>
          </a:p>
        </p:txBody>
      </p:sp>
      <p:sp>
        <p:nvSpPr>
          <p:cNvPr id="37" name="Tekstiruutu 36">
            <a:extLst>
              <a:ext uri="{FF2B5EF4-FFF2-40B4-BE49-F238E27FC236}">
                <a16:creationId xmlns:a16="http://schemas.microsoft.com/office/drawing/2014/main" id="{9B268F2E-B1C5-4536-B120-96BBBD7AD540}"/>
              </a:ext>
            </a:extLst>
          </p:cNvPr>
          <p:cNvSpPr txBox="1"/>
          <p:nvPr/>
        </p:nvSpPr>
        <p:spPr>
          <a:xfrm>
            <a:off x="9110767" y="4133982"/>
            <a:ext cx="1912318" cy="276999"/>
          </a:xfrm>
          <a:prstGeom prst="rect">
            <a:avLst/>
          </a:prstGeom>
          <a:noFill/>
        </p:spPr>
        <p:txBody>
          <a:bodyPr wrap="none" rtlCol="0">
            <a:spAutoFit/>
          </a:bodyPr>
          <a:lstStyle/>
          <a:p>
            <a:r>
              <a:rPr lang="fi-FI" sz="1200" dirty="0"/>
              <a:t>If t&lt;=0, </a:t>
            </a:r>
            <a:r>
              <a:rPr lang="fi-FI" sz="1200" dirty="0" err="1"/>
              <a:t>nearest</a:t>
            </a:r>
            <a:r>
              <a:rPr lang="fi-FI" sz="1200" dirty="0"/>
              <a:t> </a:t>
            </a:r>
            <a:r>
              <a:rPr lang="fi-FI" sz="1200" dirty="0" err="1"/>
              <a:t>point</a:t>
            </a:r>
            <a:r>
              <a:rPr lang="fi-FI" sz="1200" dirty="0"/>
              <a:t> is P(0)</a:t>
            </a:r>
            <a:endParaRPr lang="en-GB" sz="1200" dirty="0"/>
          </a:p>
        </p:txBody>
      </p:sp>
      <p:pic>
        <p:nvPicPr>
          <p:cNvPr id="2" name="Kuva 1">
            <a:extLst>
              <a:ext uri="{FF2B5EF4-FFF2-40B4-BE49-F238E27FC236}">
                <a16:creationId xmlns:a16="http://schemas.microsoft.com/office/drawing/2014/main" id="{8D9599B0-93E8-46C4-B252-E70743CFC00A}"/>
              </a:ext>
            </a:extLst>
          </p:cNvPr>
          <p:cNvPicPr>
            <a:picLocks noChangeAspect="1"/>
          </p:cNvPicPr>
          <p:nvPr/>
        </p:nvPicPr>
        <p:blipFill>
          <a:blip r:embed="rId5"/>
          <a:stretch>
            <a:fillRect/>
          </a:stretch>
        </p:blipFill>
        <p:spPr>
          <a:xfrm>
            <a:off x="5595135" y="4020456"/>
            <a:ext cx="2914650" cy="781050"/>
          </a:xfrm>
          <a:prstGeom prst="rect">
            <a:avLst/>
          </a:prstGeom>
        </p:spPr>
      </p:pic>
      <p:sp>
        <p:nvSpPr>
          <p:cNvPr id="7" name="Tekstiruutu 6">
            <a:extLst>
              <a:ext uri="{FF2B5EF4-FFF2-40B4-BE49-F238E27FC236}">
                <a16:creationId xmlns:a16="http://schemas.microsoft.com/office/drawing/2014/main" id="{13B57C47-E023-44BF-965C-B24071AEE421}"/>
              </a:ext>
            </a:extLst>
          </p:cNvPr>
          <p:cNvSpPr txBox="1"/>
          <p:nvPr/>
        </p:nvSpPr>
        <p:spPr>
          <a:xfrm>
            <a:off x="7593931" y="3912548"/>
            <a:ext cx="336952" cy="276999"/>
          </a:xfrm>
          <a:prstGeom prst="rect">
            <a:avLst/>
          </a:prstGeom>
          <a:noFill/>
        </p:spPr>
        <p:txBody>
          <a:bodyPr wrap="none" rtlCol="0">
            <a:spAutoFit/>
          </a:bodyPr>
          <a:lstStyle/>
          <a:p>
            <a:r>
              <a:rPr lang="fi-FI" sz="1200" dirty="0">
                <a:solidFill>
                  <a:srgbClr val="FF0000"/>
                </a:solidFill>
              </a:rPr>
              <a:t>- ?</a:t>
            </a:r>
            <a:endParaRPr lang="en-GB" sz="1200" dirty="0">
              <a:solidFill>
                <a:srgbClr val="FF0000"/>
              </a:solidFill>
            </a:endParaRPr>
          </a:p>
        </p:txBody>
      </p:sp>
      <p:pic>
        <p:nvPicPr>
          <p:cNvPr id="8" name="Kuva 7">
            <a:extLst>
              <a:ext uri="{FF2B5EF4-FFF2-40B4-BE49-F238E27FC236}">
                <a16:creationId xmlns:a16="http://schemas.microsoft.com/office/drawing/2014/main" id="{4949316D-F0CE-4D68-B71C-F215B156F5CB}"/>
              </a:ext>
            </a:extLst>
          </p:cNvPr>
          <p:cNvPicPr>
            <a:picLocks noChangeAspect="1"/>
          </p:cNvPicPr>
          <p:nvPr/>
        </p:nvPicPr>
        <p:blipFill>
          <a:blip r:embed="rId6"/>
          <a:stretch>
            <a:fillRect/>
          </a:stretch>
        </p:blipFill>
        <p:spPr>
          <a:xfrm>
            <a:off x="5595135" y="5532729"/>
            <a:ext cx="1704975" cy="504825"/>
          </a:xfrm>
          <a:prstGeom prst="rect">
            <a:avLst/>
          </a:prstGeom>
        </p:spPr>
      </p:pic>
    </p:spTree>
    <p:extLst>
      <p:ext uri="{BB962C8B-B14F-4D97-AF65-F5344CB8AC3E}">
        <p14:creationId xmlns:p14="http://schemas.microsoft.com/office/powerpoint/2010/main" val="265919016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400" dirty="0">
                <a:solidFill>
                  <a:schemeClr val="bg1"/>
                </a:solidFill>
                <a:latin typeface="+mj-lt"/>
                <a:ea typeface="+mj-ea"/>
                <a:cs typeface="+mj-cs"/>
              </a:rPr>
              <a:t>Collision Detection</a:t>
            </a:r>
            <a:endParaRPr lang="en-US" sz="4400" kern="1200" dirty="0">
              <a:solidFill>
                <a:schemeClr val="bg1"/>
              </a:solidFill>
              <a:latin typeface="+mj-lt"/>
              <a:ea typeface="+mj-ea"/>
              <a:cs typeface="+mj-cs"/>
            </a:endParaRPr>
          </a:p>
        </p:txBody>
      </p:sp>
      <p:sp>
        <p:nvSpPr>
          <p:cNvPr id="4" name="Tekstiruutu 3">
            <a:extLst>
              <a:ext uri="{FF2B5EF4-FFF2-40B4-BE49-F238E27FC236}">
                <a16:creationId xmlns:a16="http://schemas.microsoft.com/office/drawing/2014/main" id="{88A5548D-D26C-4911-9FB0-D5D4C8C0AFD0}"/>
              </a:ext>
            </a:extLst>
          </p:cNvPr>
          <p:cNvSpPr txBox="1"/>
          <p:nvPr/>
        </p:nvSpPr>
        <p:spPr>
          <a:xfrm>
            <a:off x="5262282" y="430306"/>
            <a:ext cx="977191" cy="369332"/>
          </a:xfrm>
          <a:prstGeom prst="rect">
            <a:avLst/>
          </a:prstGeom>
          <a:noFill/>
        </p:spPr>
        <p:txBody>
          <a:bodyPr wrap="none" rtlCol="0">
            <a:spAutoFit/>
          </a:bodyPr>
          <a:lstStyle/>
          <a:p>
            <a:r>
              <a:rPr lang="fi-FI" dirty="0" err="1"/>
              <a:t>Example</a:t>
            </a:r>
            <a:endParaRPr lang="en-GB" dirty="0"/>
          </a:p>
        </p:txBody>
      </p:sp>
      <p:pic>
        <p:nvPicPr>
          <p:cNvPr id="6" name="Kuva 5">
            <a:extLst>
              <a:ext uri="{FF2B5EF4-FFF2-40B4-BE49-F238E27FC236}">
                <a16:creationId xmlns:a16="http://schemas.microsoft.com/office/drawing/2014/main" id="{081885EB-13BC-4CD5-A4DD-A78829D6B016}"/>
              </a:ext>
            </a:extLst>
          </p:cNvPr>
          <p:cNvPicPr>
            <a:picLocks noChangeAspect="1"/>
          </p:cNvPicPr>
          <p:nvPr/>
        </p:nvPicPr>
        <p:blipFill>
          <a:blip r:embed="rId2"/>
          <a:stretch>
            <a:fillRect/>
          </a:stretch>
        </p:blipFill>
        <p:spPr>
          <a:xfrm>
            <a:off x="5356657" y="914401"/>
            <a:ext cx="3834765" cy="2514600"/>
          </a:xfrm>
          <a:prstGeom prst="rect">
            <a:avLst/>
          </a:prstGeom>
        </p:spPr>
      </p:pic>
      <p:pic>
        <p:nvPicPr>
          <p:cNvPr id="9" name="Kuva 8">
            <a:extLst>
              <a:ext uri="{FF2B5EF4-FFF2-40B4-BE49-F238E27FC236}">
                <a16:creationId xmlns:a16="http://schemas.microsoft.com/office/drawing/2014/main" id="{94DEF560-F91F-4F71-80B9-2D3F2570BBD6}"/>
              </a:ext>
            </a:extLst>
          </p:cNvPr>
          <p:cNvPicPr>
            <a:picLocks noChangeAspect="1"/>
          </p:cNvPicPr>
          <p:nvPr/>
        </p:nvPicPr>
        <p:blipFill>
          <a:blip r:embed="rId3"/>
          <a:stretch>
            <a:fillRect/>
          </a:stretch>
        </p:blipFill>
        <p:spPr>
          <a:xfrm>
            <a:off x="8216398" y="3543764"/>
            <a:ext cx="2712664" cy="3134049"/>
          </a:xfrm>
          <a:prstGeom prst="rect">
            <a:avLst/>
          </a:prstGeom>
        </p:spPr>
      </p:pic>
      <p:sp>
        <p:nvSpPr>
          <p:cNvPr id="13" name="Nuoli: Alas 12">
            <a:extLst>
              <a:ext uri="{FF2B5EF4-FFF2-40B4-BE49-F238E27FC236}">
                <a16:creationId xmlns:a16="http://schemas.microsoft.com/office/drawing/2014/main" id="{20D32C6F-792A-45AB-89FA-120A2D4E215A}"/>
              </a:ext>
            </a:extLst>
          </p:cNvPr>
          <p:cNvSpPr/>
          <p:nvPr/>
        </p:nvSpPr>
        <p:spPr>
          <a:xfrm>
            <a:off x="6642126" y="614972"/>
            <a:ext cx="569626" cy="121201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6097612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Freeform 14">
            <a:extLst>
              <a:ext uri="{FF2B5EF4-FFF2-40B4-BE49-F238E27FC236}">
                <a16:creationId xmlns:a16="http://schemas.microsoft.com/office/drawing/2014/main" id="{C66F2F30-5DC0-44A0-BFA6-E12F46ED16D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5920619" cy="2130951"/>
          </a:xfrm>
          <a:custGeom>
            <a:avLst/>
            <a:gdLst>
              <a:gd name="connsiteX0" fmla="*/ 0 w 5920619"/>
              <a:gd name="connsiteY0" fmla="*/ 0 h 2130951"/>
              <a:gd name="connsiteX1" fmla="*/ 3191370 w 5920619"/>
              <a:gd name="connsiteY1" fmla="*/ 0 h 2130951"/>
              <a:gd name="connsiteX2" fmla="*/ 3346315 w 5920619"/>
              <a:gd name="connsiteY2" fmla="*/ 0 h 2130951"/>
              <a:gd name="connsiteX3" fmla="*/ 5920619 w 5920619"/>
              <a:gd name="connsiteY3" fmla="*/ 0 h 2130951"/>
              <a:gd name="connsiteX4" fmla="*/ 4936971 w 5920619"/>
              <a:gd name="connsiteY4" fmla="*/ 2130951 h 2130951"/>
              <a:gd name="connsiteX5" fmla="*/ 0 w 5920619"/>
              <a:gd name="connsiteY5" fmla="*/ 2130951 h 2130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20619" h="2130951">
                <a:moveTo>
                  <a:pt x="0" y="0"/>
                </a:moveTo>
                <a:lnTo>
                  <a:pt x="3191370" y="0"/>
                </a:lnTo>
                <a:lnTo>
                  <a:pt x="3346315" y="0"/>
                </a:lnTo>
                <a:lnTo>
                  <a:pt x="5920619" y="0"/>
                </a:lnTo>
                <a:lnTo>
                  <a:pt x="4936971" y="2130951"/>
                </a:lnTo>
                <a:lnTo>
                  <a:pt x="0" y="2130951"/>
                </a:ln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9" name="Freeform: Shape 8">
            <a:extLst>
              <a:ext uri="{FF2B5EF4-FFF2-40B4-BE49-F238E27FC236}">
                <a16:creationId xmlns:a16="http://schemas.microsoft.com/office/drawing/2014/main" id="{04DC2037-48A0-4F22-B9D4-8EAEBC780AB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49721" y="4682920"/>
            <a:ext cx="4522796" cy="2175080"/>
          </a:xfrm>
          <a:custGeom>
            <a:avLst/>
            <a:gdLst>
              <a:gd name="connsiteX0" fmla="*/ 3515449 w 4522796"/>
              <a:gd name="connsiteY0" fmla="*/ 0 h 2175080"/>
              <a:gd name="connsiteX1" fmla="*/ 0 w 4522796"/>
              <a:gd name="connsiteY1" fmla="*/ 0 h 2175080"/>
              <a:gd name="connsiteX2" fmla="*/ 0 w 4522796"/>
              <a:gd name="connsiteY2" fmla="*/ 2175080 h 2175080"/>
              <a:gd name="connsiteX3" fmla="*/ 4522796 w 4522796"/>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4522796" h="2175080">
                <a:moveTo>
                  <a:pt x="3515449" y="0"/>
                </a:moveTo>
                <a:lnTo>
                  <a:pt x="0" y="0"/>
                </a:lnTo>
                <a:lnTo>
                  <a:pt x="0" y="2175080"/>
                </a:lnTo>
                <a:lnTo>
                  <a:pt x="4522796" y="21750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1"/>
          </a:p>
        </p:txBody>
      </p:sp>
      <p:sp>
        <p:nvSpPr>
          <p:cNvPr id="11" name="Freeform 22">
            <a:extLst>
              <a:ext uri="{FF2B5EF4-FFF2-40B4-BE49-F238E27FC236}">
                <a16:creationId xmlns:a16="http://schemas.microsoft.com/office/drawing/2014/main" id="{0006CBFD-ADA0-43D1-9332-9C34CA1C76E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66810" y="4682920"/>
            <a:ext cx="5925190" cy="2175080"/>
          </a:xfrm>
          <a:custGeom>
            <a:avLst/>
            <a:gdLst>
              <a:gd name="connsiteX0" fmla="*/ 1007347 w 5925190"/>
              <a:gd name="connsiteY0" fmla="*/ 0 h 2175080"/>
              <a:gd name="connsiteX1" fmla="*/ 5925190 w 5925190"/>
              <a:gd name="connsiteY1" fmla="*/ 0 h 2175080"/>
              <a:gd name="connsiteX2" fmla="*/ 5925190 w 5925190"/>
              <a:gd name="connsiteY2" fmla="*/ 2175080 h 2175080"/>
              <a:gd name="connsiteX3" fmla="*/ 0 w 5925190"/>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5925190" h="2175080">
                <a:moveTo>
                  <a:pt x="1007347" y="0"/>
                </a:moveTo>
                <a:lnTo>
                  <a:pt x="5925190" y="0"/>
                </a:lnTo>
                <a:lnTo>
                  <a:pt x="5925190" y="2175080"/>
                </a:lnTo>
                <a:lnTo>
                  <a:pt x="0" y="217508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21">
            <a:extLst>
              <a:ext uri="{FF2B5EF4-FFF2-40B4-BE49-F238E27FC236}">
                <a16:creationId xmlns:a16="http://schemas.microsoft.com/office/drawing/2014/main" id="{85872F57-7F42-4F97-8391-DDC8D0054C03}"/>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97839" y="0"/>
            <a:ext cx="7094160" cy="2130952"/>
          </a:xfrm>
          <a:custGeom>
            <a:avLst/>
            <a:gdLst>
              <a:gd name="connsiteX0" fmla="*/ 4417853 w 7094160"/>
              <a:gd name="connsiteY0" fmla="*/ 0 h 2130952"/>
              <a:gd name="connsiteX1" fmla="*/ 7094160 w 7094160"/>
              <a:gd name="connsiteY1" fmla="*/ 0 h 2130952"/>
              <a:gd name="connsiteX2" fmla="*/ 7094160 w 7094160"/>
              <a:gd name="connsiteY2" fmla="*/ 2130552 h 2130952"/>
              <a:gd name="connsiteX3" fmla="*/ 5920619 w 7094160"/>
              <a:gd name="connsiteY3" fmla="*/ 2130552 h 2130952"/>
              <a:gd name="connsiteX4" fmla="*/ 5920619 w 7094160"/>
              <a:gd name="connsiteY4" fmla="*/ 2130952 h 2130952"/>
              <a:gd name="connsiteX5" fmla="*/ 2729249 w 7094160"/>
              <a:gd name="connsiteY5" fmla="*/ 2130952 h 2130952"/>
              <a:gd name="connsiteX6" fmla="*/ 2574304 w 7094160"/>
              <a:gd name="connsiteY6" fmla="*/ 2130952 h 2130952"/>
              <a:gd name="connsiteX7" fmla="*/ 0 w 7094160"/>
              <a:gd name="connsiteY7" fmla="*/ 2130952 h 2130952"/>
              <a:gd name="connsiteX8" fmla="*/ 983648 w 7094160"/>
              <a:gd name="connsiteY8" fmla="*/ 1 h 2130952"/>
              <a:gd name="connsiteX9" fmla="*/ 4417853 w 7094160"/>
              <a:gd name="connsiteY9" fmla="*/ 1 h 2130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94160" h="2130952">
                <a:moveTo>
                  <a:pt x="4417853" y="0"/>
                </a:moveTo>
                <a:lnTo>
                  <a:pt x="7094160" y="0"/>
                </a:lnTo>
                <a:lnTo>
                  <a:pt x="7094160" y="2130552"/>
                </a:lnTo>
                <a:lnTo>
                  <a:pt x="5920619" y="2130552"/>
                </a:lnTo>
                <a:lnTo>
                  <a:pt x="5920619" y="2130952"/>
                </a:lnTo>
                <a:lnTo>
                  <a:pt x="2729249" y="2130952"/>
                </a:lnTo>
                <a:lnTo>
                  <a:pt x="2574304" y="2130952"/>
                </a:lnTo>
                <a:lnTo>
                  <a:pt x="0" y="2130952"/>
                </a:lnTo>
                <a:lnTo>
                  <a:pt x="983648" y="1"/>
                </a:lnTo>
                <a:lnTo>
                  <a:pt x="4417853" y="1"/>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25">
            <a:extLst>
              <a:ext uri="{FF2B5EF4-FFF2-40B4-BE49-F238E27FC236}">
                <a16:creationId xmlns:a16="http://schemas.microsoft.com/office/drawing/2014/main" id="{2B931666-F28F-45F3-A074-66D2272D580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82920"/>
            <a:ext cx="7114535" cy="2175080"/>
          </a:xfrm>
          <a:custGeom>
            <a:avLst/>
            <a:gdLst>
              <a:gd name="connsiteX0" fmla="*/ 0 w 7114535"/>
              <a:gd name="connsiteY0" fmla="*/ 0 h 2175080"/>
              <a:gd name="connsiteX1" fmla="*/ 1189345 w 7114535"/>
              <a:gd name="connsiteY1" fmla="*/ 0 h 2175080"/>
              <a:gd name="connsiteX2" fmla="*/ 7114535 w 7114535"/>
              <a:gd name="connsiteY2" fmla="*/ 0 h 2175080"/>
              <a:gd name="connsiteX3" fmla="*/ 6107188 w 7114535"/>
              <a:gd name="connsiteY3" fmla="*/ 2175080 h 2175080"/>
              <a:gd name="connsiteX4" fmla="*/ 1189345 w 7114535"/>
              <a:gd name="connsiteY4" fmla="*/ 2175080 h 2175080"/>
              <a:gd name="connsiteX5" fmla="*/ 0 w 7114535"/>
              <a:gd name="connsiteY5" fmla="*/ 2175080 h 2175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14535" h="2175080">
                <a:moveTo>
                  <a:pt x="0" y="0"/>
                </a:moveTo>
                <a:lnTo>
                  <a:pt x="1189345" y="0"/>
                </a:lnTo>
                <a:lnTo>
                  <a:pt x="7114535" y="0"/>
                </a:lnTo>
                <a:lnTo>
                  <a:pt x="6107188" y="2175080"/>
                </a:lnTo>
                <a:lnTo>
                  <a:pt x="1189345" y="2175080"/>
                </a:lnTo>
                <a:lnTo>
                  <a:pt x="0" y="217508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tsikko 1">
            <a:extLst>
              <a:ext uri="{FF2B5EF4-FFF2-40B4-BE49-F238E27FC236}">
                <a16:creationId xmlns:a16="http://schemas.microsoft.com/office/drawing/2014/main" id="{49E609EE-A375-424B-9FE9-E5C311FC51C5}"/>
              </a:ext>
            </a:extLst>
          </p:cNvPr>
          <p:cNvSpPr>
            <a:spLocks noGrp="1"/>
          </p:cNvSpPr>
          <p:nvPr>
            <p:ph type="ctrTitle"/>
          </p:nvPr>
        </p:nvSpPr>
        <p:spPr>
          <a:xfrm>
            <a:off x="1524000" y="2245809"/>
            <a:ext cx="9144000" cy="1564716"/>
          </a:xfrm>
        </p:spPr>
        <p:txBody>
          <a:bodyPr>
            <a:normAutofit/>
          </a:bodyPr>
          <a:lstStyle/>
          <a:p>
            <a:pPr algn="l"/>
            <a:r>
              <a:rPr lang="fi-FI" sz="4800" dirty="0" err="1"/>
              <a:t>Work</a:t>
            </a:r>
            <a:r>
              <a:rPr lang="fi-FI" sz="4800" dirty="0"/>
              <a:t> </a:t>
            </a:r>
            <a:r>
              <a:rPr lang="fi-FI" sz="4800" dirty="0" err="1"/>
              <a:t>Done</a:t>
            </a:r>
            <a:endParaRPr lang="en-GB" sz="4800" dirty="0"/>
          </a:p>
        </p:txBody>
      </p:sp>
    </p:spTree>
    <p:extLst>
      <p:ext uri="{BB962C8B-B14F-4D97-AF65-F5344CB8AC3E}">
        <p14:creationId xmlns:p14="http://schemas.microsoft.com/office/powerpoint/2010/main" val="286160650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400" dirty="0">
                <a:solidFill>
                  <a:schemeClr val="bg1"/>
                </a:solidFill>
                <a:latin typeface="+mj-lt"/>
                <a:ea typeface="+mj-ea"/>
                <a:cs typeface="+mj-cs"/>
              </a:rPr>
              <a:t>Collision Detection</a:t>
            </a:r>
            <a:endParaRPr lang="en-US" sz="4400" kern="1200" dirty="0">
              <a:solidFill>
                <a:schemeClr val="bg1"/>
              </a:solidFill>
              <a:latin typeface="+mj-lt"/>
              <a:ea typeface="+mj-ea"/>
              <a:cs typeface="+mj-cs"/>
            </a:endParaRPr>
          </a:p>
        </p:txBody>
      </p:sp>
      <p:sp>
        <p:nvSpPr>
          <p:cNvPr id="4" name="Tekstiruutu 3">
            <a:extLst>
              <a:ext uri="{FF2B5EF4-FFF2-40B4-BE49-F238E27FC236}">
                <a16:creationId xmlns:a16="http://schemas.microsoft.com/office/drawing/2014/main" id="{88A5548D-D26C-4911-9FB0-D5D4C8C0AFD0}"/>
              </a:ext>
            </a:extLst>
          </p:cNvPr>
          <p:cNvSpPr txBox="1"/>
          <p:nvPr/>
        </p:nvSpPr>
        <p:spPr>
          <a:xfrm>
            <a:off x="5262282" y="430306"/>
            <a:ext cx="977191" cy="369332"/>
          </a:xfrm>
          <a:prstGeom prst="rect">
            <a:avLst/>
          </a:prstGeom>
          <a:noFill/>
        </p:spPr>
        <p:txBody>
          <a:bodyPr wrap="none" rtlCol="0">
            <a:spAutoFit/>
          </a:bodyPr>
          <a:lstStyle/>
          <a:p>
            <a:r>
              <a:rPr lang="fi-FI" dirty="0" err="1"/>
              <a:t>Example</a:t>
            </a:r>
            <a:endParaRPr lang="en-GB" dirty="0"/>
          </a:p>
        </p:txBody>
      </p:sp>
      <p:pic>
        <p:nvPicPr>
          <p:cNvPr id="2" name="Kuva 1">
            <a:extLst>
              <a:ext uri="{FF2B5EF4-FFF2-40B4-BE49-F238E27FC236}">
                <a16:creationId xmlns:a16="http://schemas.microsoft.com/office/drawing/2014/main" id="{12E921B3-B3F0-4963-A2FD-CEF302C1F0F2}"/>
              </a:ext>
            </a:extLst>
          </p:cNvPr>
          <p:cNvPicPr>
            <a:picLocks noChangeAspect="1"/>
          </p:cNvPicPr>
          <p:nvPr/>
        </p:nvPicPr>
        <p:blipFill>
          <a:blip r:embed="rId2"/>
          <a:stretch>
            <a:fillRect/>
          </a:stretch>
        </p:blipFill>
        <p:spPr>
          <a:xfrm>
            <a:off x="5262282" y="1234270"/>
            <a:ext cx="3175467" cy="2194730"/>
          </a:xfrm>
          <a:prstGeom prst="rect">
            <a:avLst/>
          </a:prstGeom>
        </p:spPr>
      </p:pic>
      <p:pic>
        <p:nvPicPr>
          <p:cNvPr id="6" name="Kuva 5">
            <a:extLst>
              <a:ext uri="{FF2B5EF4-FFF2-40B4-BE49-F238E27FC236}">
                <a16:creationId xmlns:a16="http://schemas.microsoft.com/office/drawing/2014/main" id="{4A03B7FE-4268-4D17-BAF8-DF36D718EA65}"/>
              </a:ext>
            </a:extLst>
          </p:cNvPr>
          <p:cNvPicPr>
            <a:picLocks noChangeAspect="1"/>
          </p:cNvPicPr>
          <p:nvPr/>
        </p:nvPicPr>
        <p:blipFill>
          <a:blip r:embed="rId3"/>
          <a:stretch>
            <a:fillRect/>
          </a:stretch>
        </p:blipFill>
        <p:spPr>
          <a:xfrm>
            <a:off x="8624887" y="1234270"/>
            <a:ext cx="2948601" cy="2172653"/>
          </a:xfrm>
          <a:prstGeom prst="rect">
            <a:avLst/>
          </a:prstGeom>
        </p:spPr>
      </p:pic>
      <p:pic>
        <p:nvPicPr>
          <p:cNvPr id="7" name="Kuva 6">
            <a:extLst>
              <a:ext uri="{FF2B5EF4-FFF2-40B4-BE49-F238E27FC236}">
                <a16:creationId xmlns:a16="http://schemas.microsoft.com/office/drawing/2014/main" id="{FF034B3D-BD33-479D-A2BB-FC4B75CDA864}"/>
              </a:ext>
            </a:extLst>
          </p:cNvPr>
          <p:cNvPicPr>
            <a:picLocks noChangeAspect="1"/>
          </p:cNvPicPr>
          <p:nvPr/>
        </p:nvPicPr>
        <p:blipFill>
          <a:blip r:embed="rId4"/>
          <a:stretch>
            <a:fillRect/>
          </a:stretch>
        </p:blipFill>
        <p:spPr>
          <a:xfrm>
            <a:off x="5325875" y="3863632"/>
            <a:ext cx="3111873" cy="2314092"/>
          </a:xfrm>
          <a:prstGeom prst="rect">
            <a:avLst/>
          </a:prstGeom>
        </p:spPr>
      </p:pic>
      <p:pic>
        <p:nvPicPr>
          <p:cNvPr id="8" name="Kuva 7">
            <a:extLst>
              <a:ext uri="{FF2B5EF4-FFF2-40B4-BE49-F238E27FC236}">
                <a16:creationId xmlns:a16="http://schemas.microsoft.com/office/drawing/2014/main" id="{96AFEAC8-A8A1-4B7D-90A6-F4ECAA353BE3}"/>
              </a:ext>
            </a:extLst>
          </p:cNvPr>
          <p:cNvPicPr>
            <a:picLocks noChangeAspect="1"/>
          </p:cNvPicPr>
          <p:nvPr/>
        </p:nvPicPr>
        <p:blipFill>
          <a:blip r:embed="rId5"/>
          <a:stretch>
            <a:fillRect/>
          </a:stretch>
        </p:blipFill>
        <p:spPr>
          <a:xfrm>
            <a:off x="8624887" y="3863632"/>
            <a:ext cx="3146306" cy="2314092"/>
          </a:xfrm>
          <a:prstGeom prst="rect">
            <a:avLst/>
          </a:prstGeom>
        </p:spPr>
      </p:pic>
    </p:spTree>
    <p:extLst>
      <p:ext uri="{BB962C8B-B14F-4D97-AF65-F5344CB8AC3E}">
        <p14:creationId xmlns:p14="http://schemas.microsoft.com/office/powerpoint/2010/main" val="330608314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400" dirty="0">
                <a:solidFill>
                  <a:schemeClr val="bg1"/>
                </a:solidFill>
                <a:latin typeface="+mj-lt"/>
                <a:ea typeface="+mj-ea"/>
                <a:cs typeface="+mj-cs"/>
              </a:rPr>
              <a:t>Collision Detection</a:t>
            </a:r>
            <a:endParaRPr lang="en-US" sz="4400" kern="1200" dirty="0">
              <a:solidFill>
                <a:schemeClr val="bg1"/>
              </a:solidFill>
              <a:latin typeface="+mj-lt"/>
              <a:ea typeface="+mj-ea"/>
              <a:cs typeface="+mj-cs"/>
            </a:endParaRPr>
          </a:p>
        </p:txBody>
      </p:sp>
      <p:sp>
        <p:nvSpPr>
          <p:cNvPr id="4" name="Tekstiruutu 3">
            <a:extLst>
              <a:ext uri="{FF2B5EF4-FFF2-40B4-BE49-F238E27FC236}">
                <a16:creationId xmlns:a16="http://schemas.microsoft.com/office/drawing/2014/main" id="{88A5548D-D26C-4911-9FB0-D5D4C8C0AFD0}"/>
              </a:ext>
            </a:extLst>
          </p:cNvPr>
          <p:cNvSpPr txBox="1"/>
          <p:nvPr/>
        </p:nvSpPr>
        <p:spPr>
          <a:xfrm>
            <a:off x="5262282" y="430306"/>
            <a:ext cx="977191" cy="369332"/>
          </a:xfrm>
          <a:prstGeom prst="rect">
            <a:avLst/>
          </a:prstGeom>
          <a:noFill/>
        </p:spPr>
        <p:txBody>
          <a:bodyPr wrap="none" rtlCol="0">
            <a:spAutoFit/>
          </a:bodyPr>
          <a:lstStyle/>
          <a:p>
            <a:r>
              <a:rPr lang="fi-FI" dirty="0" err="1"/>
              <a:t>Example</a:t>
            </a:r>
            <a:endParaRPr lang="en-GB" dirty="0"/>
          </a:p>
        </p:txBody>
      </p:sp>
      <p:pic>
        <p:nvPicPr>
          <p:cNvPr id="2" name="Kuva 1">
            <a:extLst>
              <a:ext uri="{FF2B5EF4-FFF2-40B4-BE49-F238E27FC236}">
                <a16:creationId xmlns:a16="http://schemas.microsoft.com/office/drawing/2014/main" id="{7068FE3F-4FBA-4A32-86AA-CDDB8EF13294}"/>
              </a:ext>
            </a:extLst>
          </p:cNvPr>
          <p:cNvPicPr>
            <a:picLocks noChangeAspect="1"/>
          </p:cNvPicPr>
          <p:nvPr/>
        </p:nvPicPr>
        <p:blipFill>
          <a:blip r:embed="rId2"/>
          <a:stretch>
            <a:fillRect/>
          </a:stretch>
        </p:blipFill>
        <p:spPr>
          <a:xfrm>
            <a:off x="5136776" y="976582"/>
            <a:ext cx="3173396" cy="2452418"/>
          </a:xfrm>
          <a:prstGeom prst="rect">
            <a:avLst/>
          </a:prstGeom>
        </p:spPr>
      </p:pic>
      <p:pic>
        <p:nvPicPr>
          <p:cNvPr id="3" name="Kuva 2">
            <a:extLst>
              <a:ext uri="{FF2B5EF4-FFF2-40B4-BE49-F238E27FC236}">
                <a16:creationId xmlns:a16="http://schemas.microsoft.com/office/drawing/2014/main" id="{78E3B639-B458-48CD-9F3A-3B4D4041AB80}"/>
              </a:ext>
            </a:extLst>
          </p:cNvPr>
          <p:cNvPicPr>
            <a:picLocks noChangeAspect="1"/>
          </p:cNvPicPr>
          <p:nvPr/>
        </p:nvPicPr>
        <p:blipFill>
          <a:blip r:embed="rId3"/>
          <a:stretch>
            <a:fillRect/>
          </a:stretch>
        </p:blipFill>
        <p:spPr>
          <a:xfrm>
            <a:off x="5262282" y="3832523"/>
            <a:ext cx="3173396" cy="2431493"/>
          </a:xfrm>
          <a:prstGeom prst="rect">
            <a:avLst/>
          </a:prstGeom>
        </p:spPr>
      </p:pic>
      <p:pic>
        <p:nvPicPr>
          <p:cNvPr id="6" name="Kuva 5">
            <a:extLst>
              <a:ext uri="{FF2B5EF4-FFF2-40B4-BE49-F238E27FC236}">
                <a16:creationId xmlns:a16="http://schemas.microsoft.com/office/drawing/2014/main" id="{784A138E-70CC-4618-B8AA-F2E805B92B69}"/>
              </a:ext>
            </a:extLst>
          </p:cNvPr>
          <p:cNvPicPr>
            <a:picLocks noChangeAspect="1"/>
          </p:cNvPicPr>
          <p:nvPr/>
        </p:nvPicPr>
        <p:blipFill>
          <a:blip r:embed="rId4"/>
          <a:stretch>
            <a:fillRect/>
          </a:stretch>
        </p:blipFill>
        <p:spPr>
          <a:xfrm>
            <a:off x="8560306" y="3832522"/>
            <a:ext cx="3294810" cy="2431493"/>
          </a:xfrm>
          <a:prstGeom prst="rect">
            <a:avLst/>
          </a:prstGeom>
        </p:spPr>
      </p:pic>
    </p:spTree>
    <p:extLst>
      <p:ext uri="{BB962C8B-B14F-4D97-AF65-F5344CB8AC3E}">
        <p14:creationId xmlns:p14="http://schemas.microsoft.com/office/powerpoint/2010/main" val="352649789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400" dirty="0">
                <a:solidFill>
                  <a:schemeClr val="bg1"/>
                </a:solidFill>
                <a:latin typeface="+mj-lt"/>
                <a:ea typeface="+mj-ea"/>
                <a:cs typeface="+mj-cs"/>
              </a:rPr>
              <a:t>Collision Detection</a:t>
            </a:r>
            <a:endParaRPr lang="en-US" sz="4400" kern="1200" dirty="0">
              <a:solidFill>
                <a:schemeClr val="bg1"/>
              </a:solidFill>
              <a:latin typeface="+mj-lt"/>
              <a:ea typeface="+mj-ea"/>
              <a:cs typeface="+mj-cs"/>
            </a:endParaRPr>
          </a:p>
        </p:txBody>
      </p:sp>
      <p:sp>
        <p:nvSpPr>
          <p:cNvPr id="4" name="Tekstiruutu 3">
            <a:extLst>
              <a:ext uri="{FF2B5EF4-FFF2-40B4-BE49-F238E27FC236}">
                <a16:creationId xmlns:a16="http://schemas.microsoft.com/office/drawing/2014/main" id="{88A5548D-D26C-4911-9FB0-D5D4C8C0AFD0}"/>
              </a:ext>
            </a:extLst>
          </p:cNvPr>
          <p:cNvSpPr txBox="1"/>
          <p:nvPr/>
        </p:nvSpPr>
        <p:spPr>
          <a:xfrm>
            <a:off x="5262282" y="430306"/>
            <a:ext cx="977191" cy="369332"/>
          </a:xfrm>
          <a:prstGeom prst="rect">
            <a:avLst/>
          </a:prstGeom>
          <a:noFill/>
        </p:spPr>
        <p:txBody>
          <a:bodyPr wrap="none" rtlCol="0">
            <a:spAutoFit/>
          </a:bodyPr>
          <a:lstStyle/>
          <a:p>
            <a:r>
              <a:rPr lang="fi-FI" dirty="0" err="1"/>
              <a:t>Example</a:t>
            </a:r>
            <a:endParaRPr lang="en-GB" dirty="0"/>
          </a:p>
        </p:txBody>
      </p:sp>
      <p:sp>
        <p:nvSpPr>
          <p:cNvPr id="6" name="Tekstiruutu 5">
            <a:extLst>
              <a:ext uri="{FF2B5EF4-FFF2-40B4-BE49-F238E27FC236}">
                <a16:creationId xmlns:a16="http://schemas.microsoft.com/office/drawing/2014/main" id="{813411F6-D2EA-4603-818B-FB48EB42518F}"/>
              </a:ext>
            </a:extLst>
          </p:cNvPr>
          <p:cNvSpPr txBox="1"/>
          <p:nvPr/>
        </p:nvSpPr>
        <p:spPr>
          <a:xfrm>
            <a:off x="5258773" y="813258"/>
            <a:ext cx="928459" cy="276999"/>
          </a:xfrm>
          <a:prstGeom prst="rect">
            <a:avLst/>
          </a:prstGeom>
          <a:noFill/>
        </p:spPr>
        <p:txBody>
          <a:bodyPr wrap="none" rtlCol="0">
            <a:spAutoFit/>
          </a:bodyPr>
          <a:lstStyle/>
          <a:p>
            <a:r>
              <a:rPr lang="fi-FI" sz="1200" dirty="0"/>
              <a:t>T=50.56 </a:t>
            </a:r>
            <a:r>
              <a:rPr lang="fi-FI" sz="1200" dirty="0" err="1"/>
              <a:t>sec</a:t>
            </a:r>
            <a:endParaRPr lang="en-GB" sz="1200" dirty="0"/>
          </a:p>
        </p:txBody>
      </p:sp>
      <p:pic>
        <p:nvPicPr>
          <p:cNvPr id="3" name="Kuva 2">
            <a:extLst>
              <a:ext uri="{FF2B5EF4-FFF2-40B4-BE49-F238E27FC236}">
                <a16:creationId xmlns:a16="http://schemas.microsoft.com/office/drawing/2014/main" id="{80927424-86D2-48FD-8A4A-A108C0E2AF47}"/>
              </a:ext>
            </a:extLst>
          </p:cNvPr>
          <p:cNvPicPr>
            <a:picLocks noChangeAspect="1"/>
          </p:cNvPicPr>
          <p:nvPr/>
        </p:nvPicPr>
        <p:blipFill>
          <a:blip r:embed="rId2"/>
          <a:stretch>
            <a:fillRect/>
          </a:stretch>
        </p:blipFill>
        <p:spPr>
          <a:xfrm>
            <a:off x="6768353" y="1188870"/>
            <a:ext cx="3953435" cy="1757083"/>
          </a:xfrm>
          <a:prstGeom prst="rect">
            <a:avLst/>
          </a:prstGeom>
        </p:spPr>
      </p:pic>
      <p:pic>
        <p:nvPicPr>
          <p:cNvPr id="7" name="Kuva 6">
            <a:extLst>
              <a:ext uri="{FF2B5EF4-FFF2-40B4-BE49-F238E27FC236}">
                <a16:creationId xmlns:a16="http://schemas.microsoft.com/office/drawing/2014/main" id="{943C569E-AF02-42FF-B821-97D01DA82522}"/>
              </a:ext>
            </a:extLst>
          </p:cNvPr>
          <p:cNvPicPr>
            <a:picLocks noChangeAspect="1"/>
          </p:cNvPicPr>
          <p:nvPr/>
        </p:nvPicPr>
        <p:blipFill>
          <a:blip r:embed="rId3"/>
          <a:stretch>
            <a:fillRect/>
          </a:stretch>
        </p:blipFill>
        <p:spPr>
          <a:xfrm>
            <a:off x="5952564" y="3128682"/>
            <a:ext cx="4782881" cy="3372047"/>
          </a:xfrm>
          <a:prstGeom prst="rect">
            <a:avLst/>
          </a:prstGeom>
        </p:spPr>
      </p:pic>
      <p:sp>
        <p:nvSpPr>
          <p:cNvPr id="8" name="Tekstiruutu 7">
            <a:extLst>
              <a:ext uri="{FF2B5EF4-FFF2-40B4-BE49-F238E27FC236}">
                <a16:creationId xmlns:a16="http://schemas.microsoft.com/office/drawing/2014/main" id="{53AE52F1-ECEF-4683-9959-AFBDCB70311E}"/>
              </a:ext>
            </a:extLst>
          </p:cNvPr>
          <p:cNvSpPr txBox="1"/>
          <p:nvPr/>
        </p:nvSpPr>
        <p:spPr>
          <a:xfrm>
            <a:off x="10462950" y="5267762"/>
            <a:ext cx="561372" cy="230832"/>
          </a:xfrm>
          <a:prstGeom prst="rect">
            <a:avLst/>
          </a:prstGeom>
          <a:noFill/>
        </p:spPr>
        <p:txBody>
          <a:bodyPr wrap="none" rtlCol="0">
            <a:spAutoFit/>
          </a:bodyPr>
          <a:lstStyle/>
          <a:p>
            <a:r>
              <a:rPr lang="fi-FI" sz="900" dirty="0"/>
              <a:t>P=0.000</a:t>
            </a:r>
            <a:endParaRPr lang="en-GB" sz="900" dirty="0"/>
          </a:p>
        </p:txBody>
      </p:sp>
      <p:pic>
        <p:nvPicPr>
          <p:cNvPr id="9" name="Kuva 8">
            <a:extLst>
              <a:ext uri="{FF2B5EF4-FFF2-40B4-BE49-F238E27FC236}">
                <a16:creationId xmlns:a16="http://schemas.microsoft.com/office/drawing/2014/main" id="{E4413401-53DF-4E43-A0F1-78BDEF6D0BB1}"/>
              </a:ext>
            </a:extLst>
          </p:cNvPr>
          <p:cNvPicPr>
            <a:picLocks noChangeAspect="1"/>
          </p:cNvPicPr>
          <p:nvPr/>
        </p:nvPicPr>
        <p:blipFill>
          <a:blip r:embed="rId4"/>
          <a:stretch>
            <a:fillRect/>
          </a:stretch>
        </p:blipFill>
        <p:spPr>
          <a:xfrm>
            <a:off x="6732493" y="627348"/>
            <a:ext cx="4248150" cy="409575"/>
          </a:xfrm>
          <a:prstGeom prst="rect">
            <a:avLst/>
          </a:prstGeom>
        </p:spPr>
      </p:pic>
    </p:spTree>
    <p:extLst>
      <p:ext uri="{BB962C8B-B14F-4D97-AF65-F5344CB8AC3E}">
        <p14:creationId xmlns:p14="http://schemas.microsoft.com/office/powerpoint/2010/main" val="152695043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400" dirty="0">
                <a:solidFill>
                  <a:schemeClr val="bg1"/>
                </a:solidFill>
                <a:latin typeface="+mj-lt"/>
                <a:ea typeface="+mj-ea"/>
                <a:cs typeface="+mj-cs"/>
              </a:rPr>
              <a:t>Collision Detection</a:t>
            </a:r>
            <a:endParaRPr lang="en-US" sz="4400" kern="1200" dirty="0">
              <a:solidFill>
                <a:schemeClr val="bg1"/>
              </a:solidFill>
              <a:latin typeface="+mj-lt"/>
              <a:ea typeface="+mj-ea"/>
              <a:cs typeface="+mj-cs"/>
            </a:endParaRPr>
          </a:p>
        </p:txBody>
      </p:sp>
      <p:sp>
        <p:nvSpPr>
          <p:cNvPr id="4" name="Tekstiruutu 3">
            <a:extLst>
              <a:ext uri="{FF2B5EF4-FFF2-40B4-BE49-F238E27FC236}">
                <a16:creationId xmlns:a16="http://schemas.microsoft.com/office/drawing/2014/main" id="{88A5548D-D26C-4911-9FB0-D5D4C8C0AFD0}"/>
              </a:ext>
            </a:extLst>
          </p:cNvPr>
          <p:cNvSpPr txBox="1"/>
          <p:nvPr/>
        </p:nvSpPr>
        <p:spPr>
          <a:xfrm>
            <a:off x="5262282" y="430306"/>
            <a:ext cx="977191" cy="369332"/>
          </a:xfrm>
          <a:prstGeom prst="rect">
            <a:avLst/>
          </a:prstGeom>
          <a:noFill/>
        </p:spPr>
        <p:txBody>
          <a:bodyPr wrap="none" rtlCol="0">
            <a:spAutoFit/>
          </a:bodyPr>
          <a:lstStyle/>
          <a:p>
            <a:r>
              <a:rPr lang="fi-FI" dirty="0" err="1"/>
              <a:t>Example</a:t>
            </a:r>
            <a:endParaRPr lang="en-GB" dirty="0"/>
          </a:p>
        </p:txBody>
      </p:sp>
      <p:sp>
        <p:nvSpPr>
          <p:cNvPr id="6" name="Tekstiruutu 5">
            <a:extLst>
              <a:ext uri="{FF2B5EF4-FFF2-40B4-BE49-F238E27FC236}">
                <a16:creationId xmlns:a16="http://schemas.microsoft.com/office/drawing/2014/main" id="{813411F6-D2EA-4603-818B-FB48EB42518F}"/>
              </a:ext>
            </a:extLst>
          </p:cNvPr>
          <p:cNvSpPr txBox="1"/>
          <p:nvPr/>
        </p:nvSpPr>
        <p:spPr>
          <a:xfrm>
            <a:off x="5258773" y="813258"/>
            <a:ext cx="928459" cy="276999"/>
          </a:xfrm>
          <a:prstGeom prst="rect">
            <a:avLst/>
          </a:prstGeom>
          <a:noFill/>
        </p:spPr>
        <p:txBody>
          <a:bodyPr wrap="none" rtlCol="0">
            <a:spAutoFit/>
          </a:bodyPr>
          <a:lstStyle/>
          <a:p>
            <a:r>
              <a:rPr lang="fi-FI" sz="1200" dirty="0"/>
              <a:t>T=51.00 </a:t>
            </a:r>
            <a:r>
              <a:rPr lang="fi-FI" sz="1200" dirty="0" err="1"/>
              <a:t>sec</a:t>
            </a:r>
            <a:endParaRPr lang="en-GB" sz="1200" dirty="0"/>
          </a:p>
        </p:txBody>
      </p:sp>
      <p:sp>
        <p:nvSpPr>
          <p:cNvPr id="8" name="Tekstiruutu 7">
            <a:extLst>
              <a:ext uri="{FF2B5EF4-FFF2-40B4-BE49-F238E27FC236}">
                <a16:creationId xmlns:a16="http://schemas.microsoft.com/office/drawing/2014/main" id="{53AE52F1-ECEF-4683-9959-AFBDCB70311E}"/>
              </a:ext>
            </a:extLst>
          </p:cNvPr>
          <p:cNvSpPr txBox="1"/>
          <p:nvPr/>
        </p:nvSpPr>
        <p:spPr>
          <a:xfrm>
            <a:off x="10399339" y="4945033"/>
            <a:ext cx="561372" cy="230832"/>
          </a:xfrm>
          <a:prstGeom prst="rect">
            <a:avLst/>
          </a:prstGeom>
          <a:noFill/>
        </p:spPr>
        <p:txBody>
          <a:bodyPr wrap="none" rtlCol="0">
            <a:spAutoFit/>
          </a:bodyPr>
          <a:lstStyle/>
          <a:p>
            <a:r>
              <a:rPr lang="fi-FI" sz="900" dirty="0"/>
              <a:t>P=0.000</a:t>
            </a:r>
            <a:endParaRPr lang="en-GB" sz="900" dirty="0"/>
          </a:p>
        </p:txBody>
      </p:sp>
      <p:pic>
        <p:nvPicPr>
          <p:cNvPr id="9" name="Kuva 8">
            <a:extLst>
              <a:ext uri="{FF2B5EF4-FFF2-40B4-BE49-F238E27FC236}">
                <a16:creationId xmlns:a16="http://schemas.microsoft.com/office/drawing/2014/main" id="{26A6A3E8-6B3F-4CDC-B5D7-F2C66D610AB3}"/>
              </a:ext>
            </a:extLst>
          </p:cNvPr>
          <p:cNvPicPr>
            <a:picLocks noChangeAspect="1"/>
          </p:cNvPicPr>
          <p:nvPr/>
        </p:nvPicPr>
        <p:blipFill>
          <a:blip r:embed="rId2"/>
          <a:stretch>
            <a:fillRect/>
          </a:stretch>
        </p:blipFill>
        <p:spPr>
          <a:xfrm>
            <a:off x="6578744" y="627495"/>
            <a:ext cx="4839510" cy="528952"/>
          </a:xfrm>
          <a:prstGeom prst="rect">
            <a:avLst/>
          </a:prstGeom>
        </p:spPr>
      </p:pic>
      <p:pic>
        <p:nvPicPr>
          <p:cNvPr id="10" name="Kuva 9">
            <a:extLst>
              <a:ext uri="{FF2B5EF4-FFF2-40B4-BE49-F238E27FC236}">
                <a16:creationId xmlns:a16="http://schemas.microsoft.com/office/drawing/2014/main" id="{C752A3B4-10B1-4702-912C-FE8AEDA4EEE1}"/>
              </a:ext>
            </a:extLst>
          </p:cNvPr>
          <p:cNvPicPr>
            <a:picLocks noChangeAspect="1"/>
          </p:cNvPicPr>
          <p:nvPr/>
        </p:nvPicPr>
        <p:blipFill>
          <a:blip r:embed="rId3"/>
          <a:stretch>
            <a:fillRect/>
          </a:stretch>
        </p:blipFill>
        <p:spPr>
          <a:xfrm>
            <a:off x="6578744" y="1312731"/>
            <a:ext cx="5113630" cy="1193718"/>
          </a:xfrm>
          <a:prstGeom prst="rect">
            <a:avLst/>
          </a:prstGeom>
        </p:spPr>
      </p:pic>
      <p:pic>
        <p:nvPicPr>
          <p:cNvPr id="11" name="Kuva 10">
            <a:extLst>
              <a:ext uri="{FF2B5EF4-FFF2-40B4-BE49-F238E27FC236}">
                <a16:creationId xmlns:a16="http://schemas.microsoft.com/office/drawing/2014/main" id="{ED20948B-DC93-4860-8269-8B29DB68989B}"/>
              </a:ext>
            </a:extLst>
          </p:cNvPr>
          <p:cNvPicPr>
            <a:picLocks noChangeAspect="1"/>
          </p:cNvPicPr>
          <p:nvPr/>
        </p:nvPicPr>
        <p:blipFill>
          <a:blip r:embed="rId4"/>
          <a:stretch>
            <a:fillRect/>
          </a:stretch>
        </p:blipFill>
        <p:spPr>
          <a:xfrm>
            <a:off x="5559830" y="2918249"/>
            <a:ext cx="4839509" cy="3509445"/>
          </a:xfrm>
          <a:prstGeom prst="rect">
            <a:avLst/>
          </a:prstGeom>
        </p:spPr>
      </p:pic>
    </p:spTree>
    <p:extLst>
      <p:ext uri="{BB962C8B-B14F-4D97-AF65-F5344CB8AC3E}">
        <p14:creationId xmlns:p14="http://schemas.microsoft.com/office/powerpoint/2010/main" val="411934682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400" dirty="0">
                <a:solidFill>
                  <a:schemeClr val="bg1"/>
                </a:solidFill>
                <a:latin typeface="+mj-lt"/>
                <a:ea typeface="+mj-ea"/>
                <a:cs typeface="+mj-cs"/>
              </a:rPr>
              <a:t>Collision Detection</a:t>
            </a:r>
            <a:endParaRPr lang="en-US" sz="4400" kern="1200" dirty="0">
              <a:solidFill>
                <a:schemeClr val="bg1"/>
              </a:solidFill>
              <a:latin typeface="+mj-lt"/>
              <a:ea typeface="+mj-ea"/>
              <a:cs typeface="+mj-cs"/>
            </a:endParaRPr>
          </a:p>
        </p:txBody>
      </p:sp>
      <p:sp>
        <p:nvSpPr>
          <p:cNvPr id="4" name="Tekstiruutu 3">
            <a:extLst>
              <a:ext uri="{FF2B5EF4-FFF2-40B4-BE49-F238E27FC236}">
                <a16:creationId xmlns:a16="http://schemas.microsoft.com/office/drawing/2014/main" id="{88A5548D-D26C-4911-9FB0-D5D4C8C0AFD0}"/>
              </a:ext>
            </a:extLst>
          </p:cNvPr>
          <p:cNvSpPr txBox="1"/>
          <p:nvPr/>
        </p:nvSpPr>
        <p:spPr>
          <a:xfrm>
            <a:off x="5262282" y="430306"/>
            <a:ext cx="977191" cy="369332"/>
          </a:xfrm>
          <a:prstGeom prst="rect">
            <a:avLst/>
          </a:prstGeom>
          <a:noFill/>
        </p:spPr>
        <p:txBody>
          <a:bodyPr wrap="none" rtlCol="0">
            <a:spAutoFit/>
          </a:bodyPr>
          <a:lstStyle/>
          <a:p>
            <a:r>
              <a:rPr lang="fi-FI" dirty="0" err="1"/>
              <a:t>Example</a:t>
            </a:r>
            <a:endParaRPr lang="en-GB" dirty="0"/>
          </a:p>
        </p:txBody>
      </p:sp>
      <p:sp>
        <p:nvSpPr>
          <p:cNvPr id="6" name="Tekstiruutu 5">
            <a:extLst>
              <a:ext uri="{FF2B5EF4-FFF2-40B4-BE49-F238E27FC236}">
                <a16:creationId xmlns:a16="http://schemas.microsoft.com/office/drawing/2014/main" id="{813411F6-D2EA-4603-818B-FB48EB42518F}"/>
              </a:ext>
            </a:extLst>
          </p:cNvPr>
          <p:cNvSpPr txBox="1"/>
          <p:nvPr/>
        </p:nvSpPr>
        <p:spPr>
          <a:xfrm>
            <a:off x="5258773" y="813258"/>
            <a:ext cx="928459" cy="276999"/>
          </a:xfrm>
          <a:prstGeom prst="rect">
            <a:avLst/>
          </a:prstGeom>
          <a:noFill/>
        </p:spPr>
        <p:txBody>
          <a:bodyPr wrap="none" rtlCol="0">
            <a:spAutoFit/>
          </a:bodyPr>
          <a:lstStyle/>
          <a:p>
            <a:r>
              <a:rPr lang="fi-FI" sz="1200" dirty="0"/>
              <a:t>T=52.00 </a:t>
            </a:r>
            <a:r>
              <a:rPr lang="fi-FI" sz="1200" dirty="0" err="1"/>
              <a:t>sec</a:t>
            </a:r>
            <a:endParaRPr lang="en-GB" sz="1200" dirty="0"/>
          </a:p>
        </p:txBody>
      </p:sp>
      <p:pic>
        <p:nvPicPr>
          <p:cNvPr id="2" name="Kuva 1">
            <a:extLst>
              <a:ext uri="{FF2B5EF4-FFF2-40B4-BE49-F238E27FC236}">
                <a16:creationId xmlns:a16="http://schemas.microsoft.com/office/drawing/2014/main" id="{794D85C9-C736-4F41-9C32-508DA8231B9A}"/>
              </a:ext>
            </a:extLst>
          </p:cNvPr>
          <p:cNvPicPr>
            <a:picLocks noChangeAspect="1"/>
          </p:cNvPicPr>
          <p:nvPr/>
        </p:nvPicPr>
        <p:blipFill>
          <a:blip r:embed="rId2"/>
          <a:stretch>
            <a:fillRect/>
          </a:stretch>
        </p:blipFill>
        <p:spPr>
          <a:xfrm>
            <a:off x="6905064" y="663709"/>
            <a:ext cx="4641476" cy="580185"/>
          </a:xfrm>
          <a:prstGeom prst="rect">
            <a:avLst/>
          </a:prstGeom>
        </p:spPr>
      </p:pic>
      <p:pic>
        <p:nvPicPr>
          <p:cNvPr id="3" name="Kuva 2">
            <a:extLst>
              <a:ext uri="{FF2B5EF4-FFF2-40B4-BE49-F238E27FC236}">
                <a16:creationId xmlns:a16="http://schemas.microsoft.com/office/drawing/2014/main" id="{A42E984F-F7BD-4047-B18E-A288F2413DCF}"/>
              </a:ext>
            </a:extLst>
          </p:cNvPr>
          <p:cNvPicPr>
            <a:picLocks noChangeAspect="1"/>
          </p:cNvPicPr>
          <p:nvPr/>
        </p:nvPicPr>
        <p:blipFill>
          <a:blip r:embed="rId3"/>
          <a:stretch>
            <a:fillRect/>
          </a:stretch>
        </p:blipFill>
        <p:spPr>
          <a:xfrm>
            <a:off x="6905063" y="1421465"/>
            <a:ext cx="4926955" cy="1330699"/>
          </a:xfrm>
          <a:prstGeom prst="rect">
            <a:avLst/>
          </a:prstGeom>
        </p:spPr>
      </p:pic>
      <p:pic>
        <p:nvPicPr>
          <p:cNvPr id="7" name="Kuva 6">
            <a:extLst>
              <a:ext uri="{FF2B5EF4-FFF2-40B4-BE49-F238E27FC236}">
                <a16:creationId xmlns:a16="http://schemas.microsoft.com/office/drawing/2014/main" id="{07F1B8E9-B8CB-4C1A-A359-559DD3C70D48}"/>
              </a:ext>
            </a:extLst>
          </p:cNvPr>
          <p:cNvPicPr>
            <a:picLocks noChangeAspect="1"/>
          </p:cNvPicPr>
          <p:nvPr/>
        </p:nvPicPr>
        <p:blipFill>
          <a:blip r:embed="rId4"/>
          <a:stretch>
            <a:fillRect/>
          </a:stretch>
        </p:blipFill>
        <p:spPr>
          <a:xfrm>
            <a:off x="5287049" y="2930925"/>
            <a:ext cx="4727310" cy="3547503"/>
          </a:xfrm>
          <a:prstGeom prst="rect">
            <a:avLst/>
          </a:prstGeom>
        </p:spPr>
      </p:pic>
      <p:sp>
        <p:nvSpPr>
          <p:cNvPr id="14" name="Tekstiruutu 13">
            <a:extLst>
              <a:ext uri="{FF2B5EF4-FFF2-40B4-BE49-F238E27FC236}">
                <a16:creationId xmlns:a16="http://schemas.microsoft.com/office/drawing/2014/main" id="{53410735-E806-478C-A1E9-BE0E2EC35EC5}"/>
              </a:ext>
            </a:extLst>
          </p:cNvPr>
          <p:cNvSpPr txBox="1"/>
          <p:nvPr/>
        </p:nvSpPr>
        <p:spPr>
          <a:xfrm>
            <a:off x="10399339" y="4945033"/>
            <a:ext cx="561372" cy="230832"/>
          </a:xfrm>
          <a:prstGeom prst="rect">
            <a:avLst/>
          </a:prstGeom>
          <a:noFill/>
        </p:spPr>
        <p:txBody>
          <a:bodyPr wrap="none" rtlCol="0">
            <a:spAutoFit/>
          </a:bodyPr>
          <a:lstStyle/>
          <a:p>
            <a:r>
              <a:rPr lang="fi-FI" sz="900" dirty="0"/>
              <a:t>P=0.003</a:t>
            </a:r>
            <a:endParaRPr lang="en-GB" sz="900" dirty="0"/>
          </a:p>
        </p:txBody>
      </p:sp>
    </p:spTree>
    <p:extLst>
      <p:ext uri="{BB962C8B-B14F-4D97-AF65-F5344CB8AC3E}">
        <p14:creationId xmlns:p14="http://schemas.microsoft.com/office/powerpoint/2010/main" val="47210171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400" dirty="0">
                <a:solidFill>
                  <a:schemeClr val="bg1"/>
                </a:solidFill>
                <a:latin typeface="+mj-lt"/>
                <a:ea typeface="+mj-ea"/>
                <a:cs typeface="+mj-cs"/>
              </a:rPr>
              <a:t>Collision Detection</a:t>
            </a:r>
            <a:endParaRPr lang="en-US" sz="4400" kern="1200" dirty="0">
              <a:solidFill>
                <a:schemeClr val="bg1"/>
              </a:solidFill>
              <a:latin typeface="+mj-lt"/>
              <a:ea typeface="+mj-ea"/>
              <a:cs typeface="+mj-cs"/>
            </a:endParaRPr>
          </a:p>
        </p:txBody>
      </p:sp>
      <p:sp>
        <p:nvSpPr>
          <p:cNvPr id="4" name="Tekstiruutu 3">
            <a:extLst>
              <a:ext uri="{FF2B5EF4-FFF2-40B4-BE49-F238E27FC236}">
                <a16:creationId xmlns:a16="http://schemas.microsoft.com/office/drawing/2014/main" id="{88A5548D-D26C-4911-9FB0-D5D4C8C0AFD0}"/>
              </a:ext>
            </a:extLst>
          </p:cNvPr>
          <p:cNvSpPr txBox="1"/>
          <p:nvPr/>
        </p:nvSpPr>
        <p:spPr>
          <a:xfrm>
            <a:off x="5262282" y="430306"/>
            <a:ext cx="977191" cy="369332"/>
          </a:xfrm>
          <a:prstGeom prst="rect">
            <a:avLst/>
          </a:prstGeom>
          <a:noFill/>
        </p:spPr>
        <p:txBody>
          <a:bodyPr wrap="none" rtlCol="0">
            <a:spAutoFit/>
          </a:bodyPr>
          <a:lstStyle/>
          <a:p>
            <a:r>
              <a:rPr lang="fi-FI" dirty="0" err="1"/>
              <a:t>Example</a:t>
            </a:r>
            <a:endParaRPr lang="en-GB" dirty="0"/>
          </a:p>
        </p:txBody>
      </p:sp>
      <p:sp>
        <p:nvSpPr>
          <p:cNvPr id="6" name="Tekstiruutu 5">
            <a:extLst>
              <a:ext uri="{FF2B5EF4-FFF2-40B4-BE49-F238E27FC236}">
                <a16:creationId xmlns:a16="http://schemas.microsoft.com/office/drawing/2014/main" id="{813411F6-D2EA-4603-818B-FB48EB42518F}"/>
              </a:ext>
            </a:extLst>
          </p:cNvPr>
          <p:cNvSpPr txBox="1"/>
          <p:nvPr/>
        </p:nvSpPr>
        <p:spPr>
          <a:xfrm>
            <a:off x="5258773" y="813258"/>
            <a:ext cx="928459" cy="276999"/>
          </a:xfrm>
          <a:prstGeom prst="rect">
            <a:avLst/>
          </a:prstGeom>
          <a:noFill/>
        </p:spPr>
        <p:txBody>
          <a:bodyPr wrap="none" rtlCol="0">
            <a:spAutoFit/>
          </a:bodyPr>
          <a:lstStyle/>
          <a:p>
            <a:r>
              <a:rPr lang="fi-FI" sz="1200" dirty="0"/>
              <a:t>T=54.00 </a:t>
            </a:r>
            <a:r>
              <a:rPr lang="fi-FI" sz="1200" dirty="0" err="1"/>
              <a:t>sec</a:t>
            </a:r>
            <a:endParaRPr lang="en-GB" sz="1200" dirty="0"/>
          </a:p>
        </p:txBody>
      </p:sp>
      <p:pic>
        <p:nvPicPr>
          <p:cNvPr id="2" name="Kuva 1">
            <a:extLst>
              <a:ext uri="{FF2B5EF4-FFF2-40B4-BE49-F238E27FC236}">
                <a16:creationId xmlns:a16="http://schemas.microsoft.com/office/drawing/2014/main" id="{0ADFF19F-D9C7-4E51-BC82-E4CBFAB8D6A0}"/>
              </a:ext>
            </a:extLst>
          </p:cNvPr>
          <p:cNvPicPr>
            <a:picLocks noChangeAspect="1"/>
          </p:cNvPicPr>
          <p:nvPr/>
        </p:nvPicPr>
        <p:blipFill>
          <a:blip r:embed="rId2"/>
          <a:stretch>
            <a:fillRect/>
          </a:stretch>
        </p:blipFill>
        <p:spPr>
          <a:xfrm>
            <a:off x="6701424" y="725301"/>
            <a:ext cx="5008043" cy="583546"/>
          </a:xfrm>
          <a:prstGeom prst="rect">
            <a:avLst/>
          </a:prstGeom>
        </p:spPr>
      </p:pic>
      <p:pic>
        <p:nvPicPr>
          <p:cNvPr id="3" name="Kuva 2">
            <a:extLst>
              <a:ext uri="{FF2B5EF4-FFF2-40B4-BE49-F238E27FC236}">
                <a16:creationId xmlns:a16="http://schemas.microsoft.com/office/drawing/2014/main" id="{D93863B8-E90F-4C35-8510-1BDE0361AAC8}"/>
              </a:ext>
            </a:extLst>
          </p:cNvPr>
          <p:cNvPicPr>
            <a:picLocks noChangeAspect="1"/>
          </p:cNvPicPr>
          <p:nvPr/>
        </p:nvPicPr>
        <p:blipFill>
          <a:blip r:embed="rId3"/>
          <a:stretch>
            <a:fillRect/>
          </a:stretch>
        </p:blipFill>
        <p:spPr>
          <a:xfrm>
            <a:off x="6701424" y="1414182"/>
            <a:ext cx="4731831" cy="1351952"/>
          </a:xfrm>
          <a:prstGeom prst="rect">
            <a:avLst/>
          </a:prstGeom>
        </p:spPr>
      </p:pic>
      <p:pic>
        <p:nvPicPr>
          <p:cNvPr id="7" name="Kuva 6">
            <a:extLst>
              <a:ext uri="{FF2B5EF4-FFF2-40B4-BE49-F238E27FC236}">
                <a16:creationId xmlns:a16="http://schemas.microsoft.com/office/drawing/2014/main" id="{83395BE0-CC1E-4AE5-8F12-C49FA413C86E}"/>
              </a:ext>
            </a:extLst>
          </p:cNvPr>
          <p:cNvPicPr>
            <a:picLocks noChangeAspect="1"/>
          </p:cNvPicPr>
          <p:nvPr/>
        </p:nvPicPr>
        <p:blipFill>
          <a:blip r:embed="rId4"/>
          <a:stretch>
            <a:fillRect/>
          </a:stretch>
        </p:blipFill>
        <p:spPr>
          <a:xfrm>
            <a:off x="5646553" y="2944504"/>
            <a:ext cx="4782509" cy="3556225"/>
          </a:xfrm>
          <a:prstGeom prst="rect">
            <a:avLst/>
          </a:prstGeom>
        </p:spPr>
      </p:pic>
      <p:sp>
        <p:nvSpPr>
          <p:cNvPr id="10" name="Tekstiruutu 9">
            <a:extLst>
              <a:ext uri="{FF2B5EF4-FFF2-40B4-BE49-F238E27FC236}">
                <a16:creationId xmlns:a16="http://schemas.microsoft.com/office/drawing/2014/main" id="{B8B5C846-F35B-4696-BE6D-4BB0B06AE0D2}"/>
              </a:ext>
            </a:extLst>
          </p:cNvPr>
          <p:cNvSpPr txBox="1"/>
          <p:nvPr/>
        </p:nvSpPr>
        <p:spPr>
          <a:xfrm>
            <a:off x="10399339" y="4945033"/>
            <a:ext cx="561372" cy="230832"/>
          </a:xfrm>
          <a:prstGeom prst="rect">
            <a:avLst/>
          </a:prstGeom>
          <a:noFill/>
        </p:spPr>
        <p:txBody>
          <a:bodyPr wrap="none" rtlCol="0">
            <a:spAutoFit/>
          </a:bodyPr>
          <a:lstStyle/>
          <a:p>
            <a:r>
              <a:rPr lang="fi-FI" sz="900" dirty="0"/>
              <a:t>P=0.019</a:t>
            </a:r>
            <a:endParaRPr lang="en-GB" sz="900" dirty="0"/>
          </a:p>
        </p:txBody>
      </p:sp>
    </p:spTree>
    <p:extLst>
      <p:ext uri="{BB962C8B-B14F-4D97-AF65-F5344CB8AC3E}">
        <p14:creationId xmlns:p14="http://schemas.microsoft.com/office/powerpoint/2010/main" val="265976680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400" dirty="0">
                <a:solidFill>
                  <a:schemeClr val="bg1"/>
                </a:solidFill>
                <a:latin typeface="+mj-lt"/>
                <a:ea typeface="+mj-ea"/>
                <a:cs typeface="+mj-cs"/>
              </a:rPr>
              <a:t>Collision Detection</a:t>
            </a:r>
            <a:endParaRPr lang="en-US" sz="4400" kern="1200" dirty="0">
              <a:solidFill>
                <a:schemeClr val="bg1"/>
              </a:solidFill>
              <a:latin typeface="+mj-lt"/>
              <a:ea typeface="+mj-ea"/>
              <a:cs typeface="+mj-cs"/>
            </a:endParaRPr>
          </a:p>
        </p:txBody>
      </p:sp>
      <p:sp>
        <p:nvSpPr>
          <p:cNvPr id="4" name="Tekstiruutu 3">
            <a:extLst>
              <a:ext uri="{FF2B5EF4-FFF2-40B4-BE49-F238E27FC236}">
                <a16:creationId xmlns:a16="http://schemas.microsoft.com/office/drawing/2014/main" id="{88A5548D-D26C-4911-9FB0-D5D4C8C0AFD0}"/>
              </a:ext>
            </a:extLst>
          </p:cNvPr>
          <p:cNvSpPr txBox="1"/>
          <p:nvPr/>
        </p:nvSpPr>
        <p:spPr>
          <a:xfrm>
            <a:off x="5262282" y="430306"/>
            <a:ext cx="977191" cy="369332"/>
          </a:xfrm>
          <a:prstGeom prst="rect">
            <a:avLst/>
          </a:prstGeom>
          <a:noFill/>
        </p:spPr>
        <p:txBody>
          <a:bodyPr wrap="none" rtlCol="0">
            <a:spAutoFit/>
          </a:bodyPr>
          <a:lstStyle/>
          <a:p>
            <a:r>
              <a:rPr lang="fi-FI" dirty="0" err="1"/>
              <a:t>Example</a:t>
            </a:r>
            <a:endParaRPr lang="en-GB" dirty="0"/>
          </a:p>
        </p:txBody>
      </p:sp>
      <p:sp>
        <p:nvSpPr>
          <p:cNvPr id="6" name="Tekstiruutu 5">
            <a:extLst>
              <a:ext uri="{FF2B5EF4-FFF2-40B4-BE49-F238E27FC236}">
                <a16:creationId xmlns:a16="http://schemas.microsoft.com/office/drawing/2014/main" id="{813411F6-D2EA-4603-818B-FB48EB42518F}"/>
              </a:ext>
            </a:extLst>
          </p:cNvPr>
          <p:cNvSpPr txBox="1"/>
          <p:nvPr/>
        </p:nvSpPr>
        <p:spPr>
          <a:xfrm>
            <a:off x="5258773" y="813258"/>
            <a:ext cx="928459" cy="276999"/>
          </a:xfrm>
          <a:prstGeom prst="rect">
            <a:avLst/>
          </a:prstGeom>
          <a:noFill/>
        </p:spPr>
        <p:txBody>
          <a:bodyPr wrap="none" rtlCol="0">
            <a:spAutoFit/>
          </a:bodyPr>
          <a:lstStyle/>
          <a:p>
            <a:r>
              <a:rPr lang="fi-FI" sz="1200" dirty="0"/>
              <a:t>T=56.00 </a:t>
            </a:r>
            <a:r>
              <a:rPr lang="fi-FI" sz="1200" dirty="0" err="1"/>
              <a:t>sec</a:t>
            </a:r>
            <a:endParaRPr lang="en-GB" sz="1200" dirty="0"/>
          </a:p>
        </p:txBody>
      </p:sp>
      <p:pic>
        <p:nvPicPr>
          <p:cNvPr id="2" name="Kuva 1">
            <a:extLst>
              <a:ext uri="{FF2B5EF4-FFF2-40B4-BE49-F238E27FC236}">
                <a16:creationId xmlns:a16="http://schemas.microsoft.com/office/drawing/2014/main" id="{46A778AD-0460-4EB2-A985-DB9D55A45E6E}"/>
              </a:ext>
            </a:extLst>
          </p:cNvPr>
          <p:cNvPicPr>
            <a:picLocks noChangeAspect="1"/>
          </p:cNvPicPr>
          <p:nvPr/>
        </p:nvPicPr>
        <p:blipFill>
          <a:blip r:embed="rId2"/>
          <a:stretch>
            <a:fillRect/>
          </a:stretch>
        </p:blipFill>
        <p:spPr>
          <a:xfrm>
            <a:off x="6574491" y="637107"/>
            <a:ext cx="4783791" cy="602215"/>
          </a:xfrm>
          <a:prstGeom prst="rect">
            <a:avLst/>
          </a:prstGeom>
        </p:spPr>
      </p:pic>
      <p:pic>
        <p:nvPicPr>
          <p:cNvPr id="3" name="Kuva 2">
            <a:extLst>
              <a:ext uri="{FF2B5EF4-FFF2-40B4-BE49-F238E27FC236}">
                <a16:creationId xmlns:a16="http://schemas.microsoft.com/office/drawing/2014/main" id="{D74743CA-EAB2-46EE-B6A2-3D84F271AFE1}"/>
              </a:ext>
            </a:extLst>
          </p:cNvPr>
          <p:cNvPicPr>
            <a:picLocks noChangeAspect="1"/>
          </p:cNvPicPr>
          <p:nvPr/>
        </p:nvPicPr>
        <p:blipFill>
          <a:blip r:embed="rId3"/>
          <a:stretch>
            <a:fillRect/>
          </a:stretch>
        </p:blipFill>
        <p:spPr>
          <a:xfrm>
            <a:off x="6574491" y="1360394"/>
            <a:ext cx="4710673" cy="1245256"/>
          </a:xfrm>
          <a:prstGeom prst="rect">
            <a:avLst/>
          </a:prstGeom>
        </p:spPr>
      </p:pic>
      <p:pic>
        <p:nvPicPr>
          <p:cNvPr id="7" name="Kuva 6">
            <a:extLst>
              <a:ext uri="{FF2B5EF4-FFF2-40B4-BE49-F238E27FC236}">
                <a16:creationId xmlns:a16="http://schemas.microsoft.com/office/drawing/2014/main" id="{ABE1B350-B681-44A9-B6D8-E5D3536BD1F0}"/>
              </a:ext>
            </a:extLst>
          </p:cNvPr>
          <p:cNvPicPr>
            <a:picLocks noChangeAspect="1"/>
          </p:cNvPicPr>
          <p:nvPr/>
        </p:nvPicPr>
        <p:blipFill>
          <a:blip r:embed="rId4"/>
          <a:stretch>
            <a:fillRect/>
          </a:stretch>
        </p:blipFill>
        <p:spPr>
          <a:xfrm>
            <a:off x="5523433" y="2726721"/>
            <a:ext cx="5123709" cy="3774007"/>
          </a:xfrm>
          <a:prstGeom prst="rect">
            <a:avLst/>
          </a:prstGeom>
        </p:spPr>
      </p:pic>
      <p:sp>
        <p:nvSpPr>
          <p:cNvPr id="10" name="Tekstiruutu 9">
            <a:extLst>
              <a:ext uri="{FF2B5EF4-FFF2-40B4-BE49-F238E27FC236}">
                <a16:creationId xmlns:a16="http://schemas.microsoft.com/office/drawing/2014/main" id="{5FDA0318-9A8B-4FCE-9FCF-DC2A41355D40}"/>
              </a:ext>
            </a:extLst>
          </p:cNvPr>
          <p:cNvSpPr txBox="1"/>
          <p:nvPr/>
        </p:nvSpPr>
        <p:spPr>
          <a:xfrm>
            <a:off x="10524845" y="4756775"/>
            <a:ext cx="561372" cy="230832"/>
          </a:xfrm>
          <a:prstGeom prst="rect">
            <a:avLst/>
          </a:prstGeom>
          <a:noFill/>
        </p:spPr>
        <p:txBody>
          <a:bodyPr wrap="none" rtlCol="0">
            <a:spAutoFit/>
          </a:bodyPr>
          <a:lstStyle/>
          <a:p>
            <a:r>
              <a:rPr lang="fi-FI" sz="900" dirty="0"/>
              <a:t>P=0.027</a:t>
            </a:r>
            <a:endParaRPr lang="en-GB" sz="900" dirty="0"/>
          </a:p>
        </p:txBody>
      </p:sp>
    </p:spTree>
    <p:extLst>
      <p:ext uri="{BB962C8B-B14F-4D97-AF65-F5344CB8AC3E}">
        <p14:creationId xmlns:p14="http://schemas.microsoft.com/office/powerpoint/2010/main" val="298845608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400" dirty="0">
                <a:solidFill>
                  <a:schemeClr val="bg1"/>
                </a:solidFill>
                <a:latin typeface="+mj-lt"/>
                <a:ea typeface="+mj-ea"/>
                <a:cs typeface="+mj-cs"/>
              </a:rPr>
              <a:t>Collision Detection</a:t>
            </a:r>
            <a:endParaRPr lang="en-US" sz="4400" kern="1200" dirty="0">
              <a:solidFill>
                <a:schemeClr val="bg1"/>
              </a:solidFill>
              <a:latin typeface="+mj-lt"/>
              <a:ea typeface="+mj-ea"/>
              <a:cs typeface="+mj-cs"/>
            </a:endParaRPr>
          </a:p>
        </p:txBody>
      </p:sp>
      <p:sp>
        <p:nvSpPr>
          <p:cNvPr id="4" name="Tekstiruutu 3">
            <a:extLst>
              <a:ext uri="{FF2B5EF4-FFF2-40B4-BE49-F238E27FC236}">
                <a16:creationId xmlns:a16="http://schemas.microsoft.com/office/drawing/2014/main" id="{88A5548D-D26C-4911-9FB0-D5D4C8C0AFD0}"/>
              </a:ext>
            </a:extLst>
          </p:cNvPr>
          <p:cNvSpPr txBox="1"/>
          <p:nvPr/>
        </p:nvSpPr>
        <p:spPr>
          <a:xfrm>
            <a:off x="5262282" y="430306"/>
            <a:ext cx="977191" cy="369332"/>
          </a:xfrm>
          <a:prstGeom prst="rect">
            <a:avLst/>
          </a:prstGeom>
          <a:noFill/>
        </p:spPr>
        <p:txBody>
          <a:bodyPr wrap="none" rtlCol="0">
            <a:spAutoFit/>
          </a:bodyPr>
          <a:lstStyle/>
          <a:p>
            <a:r>
              <a:rPr lang="fi-FI" dirty="0" err="1"/>
              <a:t>Example</a:t>
            </a:r>
            <a:endParaRPr lang="en-GB" dirty="0"/>
          </a:p>
        </p:txBody>
      </p:sp>
      <p:sp>
        <p:nvSpPr>
          <p:cNvPr id="6" name="Tekstiruutu 5">
            <a:extLst>
              <a:ext uri="{FF2B5EF4-FFF2-40B4-BE49-F238E27FC236}">
                <a16:creationId xmlns:a16="http://schemas.microsoft.com/office/drawing/2014/main" id="{813411F6-D2EA-4603-818B-FB48EB42518F}"/>
              </a:ext>
            </a:extLst>
          </p:cNvPr>
          <p:cNvSpPr txBox="1"/>
          <p:nvPr/>
        </p:nvSpPr>
        <p:spPr>
          <a:xfrm>
            <a:off x="5258773" y="813258"/>
            <a:ext cx="928459" cy="276999"/>
          </a:xfrm>
          <a:prstGeom prst="rect">
            <a:avLst/>
          </a:prstGeom>
          <a:noFill/>
        </p:spPr>
        <p:txBody>
          <a:bodyPr wrap="none" rtlCol="0">
            <a:spAutoFit/>
          </a:bodyPr>
          <a:lstStyle/>
          <a:p>
            <a:r>
              <a:rPr lang="fi-FI" sz="1200" dirty="0"/>
              <a:t>T=58.00 </a:t>
            </a:r>
            <a:r>
              <a:rPr lang="fi-FI" sz="1200" dirty="0" err="1"/>
              <a:t>sec</a:t>
            </a:r>
            <a:endParaRPr lang="en-GB" sz="1200" dirty="0"/>
          </a:p>
        </p:txBody>
      </p:sp>
      <p:pic>
        <p:nvPicPr>
          <p:cNvPr id="2" name="Kuva 1">
            <a:extLst>
              <a:ext uri="{FF2B5EF4-FFF2-40B4-BE49-F238E27FC236}">
                <a16:creationId xmlns:a16="http://schemas.microsoft.com/office/drawing/2014/main" id="{72579C23-E57C-442F-A6B7-AEA3420340D4}"/>
              </a:ext>
            </a:extLst>
          </p:cNvPr>
          <p:cNvPicPr>
            <a:picLocks noChangeAspect="1"/>
          </p:cNvPicPr>
          <p:nvPr/>
        </p:nvPicPr>
        <p:blipFill>
          <a:blip r:embed="rId2"/>
          <a:stretch>
            <a:fillRect/>
          </a:stretch>
        </p:blipFill>
        <p:spPr>
          <a:xfrm>
            <a:off x="6684896" y="595415"/>
            <a:ext cx="5076798" cy="637969"/>
          </a:xfrm>
          <a:prstGeom prst="rect">
            <a:avLst/>
          </a:prstGeom>
        </p:spPr>
      </p:pic>
      <p:pic>
        <p:nvPicPr>
          <p:cNvPr id="3" name="Kuva 2">
            <a:extLst>
              <a:ext uri="{FF2B5EF4-FFF2-40B4-BE49-F238E27FC236}">
                <a16:creationId xmlns:a16="http://schemas.microsoft.com/office/drawing/2014/main" id="{313FD1C6-4E05-48E2-B209-FBBB2469F3E5}"/>
              </a:ext>
            </a:extLst>
          </p:cNvPr>
          <p:cNvPicPr>
            <a:picLocks noChangeAspect="1"/>
          </p:cNvPicPr>
          <p:nvPr/>
        </p:nvPicPr>
        <p:blipFill>
          <a:blip r:embed="rId3"/>
          <a:stretch>
            <a:fillRect/>
          </a:stretch>
        </p:blipFill>
        <p:spPr>
          <a:xfrm>
            <a:off x="6684896" y="1370479"/>
            <a:ext cx="4837300" cy="1236477"/>
          </a:xfrm>
          <a:prstGeom prst="rect">
            <a:avLst/>
          </a:prstGeom>
        </p:spPr>
      </p:pic>
      <p:pic>
        <p:nvPicPr>
          <p:cNvPr id="7" name="Kuva 6">
            <a:extLst>
              <a:ext uri="{FF2B5EF4-FFF2-40B4-BE49-F238E27FC236}">
                <a16:creationId xmlns:a16="http://schemas.microsoft.com/office/drawing/2014/main" id="{D2943130-5D69-4E5E-A68A-C6748B72AD3C}"/>
              </a:ext>
            </a:extLst>
          </p:cNvPr>
          <p:cNvPicPr>
            <a:picLocks noChangeAspect="1"/>
          </p:cNvPicPr>
          <p:nvPr/>
        </p:nvPicPr>
        <p:blipFill>
          <a:blip r:embed="rId4"/>
          <a:stretch>
            <a:fillRect/>
          </a:stretch>
        </p:blipFill>
        <p:spPr>
          <a:xfrm>
            <a:off x="5523433" y="2744051"/>
            <a:ext cx="5083956" cy="3744726"/>
          </a:xfrm>
          <a:prstGeom prst="rect">
            <a:avLst/>
          </a:prstGeom>
        </p:spPr>
      </p:pic>
      <p:sp>
        <p:nvSpPr>
          <p:cNvPr id="10" name="Tekstiruutu 9">
            <a:extLst>
              <a:ext uri="{FF2B5EF4-FFF2-40B4-BE49-F238E27FC236}">
                <a16:creationId xmlns:a16="http://schemas.microsoft.com/office/drawing/2014/main" id="{78022414-F3F7-41E1-8781-BE0C36B9CD02}"/>
              </a:ext>
            </a:extLst>
          </p:cNvPr>
          <p:cNvSpPr txBox="1"/>
          <p:nvPr/>
        </p:nvSpPr>
        <p:spPr>
          <a:xfrm>
            <a:off x="10524845" y="4756775"/>
            <a:ext cx="561372" cy="230832"/>
          </a:xfrm>
          <a:prstGeom prst="rect">
            <a:avLst/>
          </a:prstGeom>
          <a:noFill/>
        </p:spPr>
        <p:txBody>
          <a:bodyPr wrap="none" rtlCol="0">
            <a:spAutoFit/>
          </a:bodyPr>
          <a:lstStyle/>
          <a:p>
            <a:r>
              <a:rPr lang="fi-FI" sz="900" dirty="0"/>
              <a:t>P=0.019</a:t>
            </a:r>
            <a:endParaRPr lang="en-GB" sz="900" dirty="0"/>
          </a:p>
        </p:txBody>
      </p:sp>
    </p:spTree>
    <p:extLst>
      <p:ext uri="{BB962C8B-B14F-4D97-AF65-F5344CB8AC3E}">
        <p14:creationId xmlns:p14="http://schemas.microsoft.com/office/powerpoint/2010/main" val="98711817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400" dirty="0">
                <a:solidFill>
                  <a:schemeClr val="bg1"/>
                </a:solidFill>
                <a:latin typeface="+mj-lt"/>
                <a:ea typeface="+mj-ea"/>
                <a:cs typeface="+mj-cs"/>
              </a:rPr>
              <a:t>Collision Detection</a:t>
            </a:r>
            <a:endParaRPr lang="en-US" sz="4400" kern="1200" dirty="0">
              <a:solidFill>
                <a:schemeClr val="bg1"/>
              </a:solidFill>
              <a:latin typeface="+mj-lt"/>
              <a:ea typeface="+mj-ea"/>
              <a:cs typeface="+mj-cs"/>
            </a:endParaRPr>
          </a:p>
        </p:txBody>
      </p:sp>
      <p:sp>
        <p:nvSpPr>
          <p:cNvPr id="2" name="Tekstiruutu 1">
            <a:extLst>
              <a:ext uri="{FF2B5EF4-FFF2-40B4-BE49-F238E27FC236}">
                <a16:creationId xmlns:a16="http://schemas.microsoft.com/office/drawing/2014/main" id="{69175157-9433-4DCF-A8AE-5998BE6EEDAD}"/>
              </a:ext>
            </a:extLst>
          </p:cNvPr>
          <p:cNvSpPr txBox="1"/>
          <p:nvPr/>
        </p:nvSpPr>
        <p:spPr>
          <a:xfrm>
            <a:off x="6230471" y="2310708"/>
            <a:ext cx="3687741" cy="923330"/>
          </a:xfrm>
          <a:prstGeom prst="rect">
            <a:avLst/>
          </a:prstGeom>
          <a:noFill/>
        </p:spPr>
        <p:txBody>
          <a:bodyPr wrap="none" rtlCol="0">
            <a:spAutoFit/>
          </a:bodyPr>
          <a:lstStyle/>
          <a:p>
            <a:r>
              <a:rPr lang="fi-FI" dirty="0">
                <a:solidFill>
                  <a:srgbClr val="FF0000"/>
                </a:solidFill>
              </a:rPr>
              <a:t>Open </a:t>
            </a:r>
            <a:r>
              <a:rPr lang="fi-FI" dirty="0" err="1">
                <a:solidFill>
                  <a:srgbClr val="FF0000"/>
                </a:solidFill>
              </a:rPr>
              <a:t>questions</a:t>
            </a:r>
            <a:r>
              <a:rPr lang="fi-FI" dirty="0">
                <a:solidFill>
                  <a:srgbClr val="FF0000"/>
                </a:solidFill>
              </a:rPr>
              <a:t>: </a:t>
            </a:r>
          </a:p>
          <a:p>
            <a:pPr marL="285750" indent="-285750">
              <a:buFont typeface="Arial" panose="020B0604020202020204" pitchFamily="34" charset="0"/>
              <a:buChar char="•"/>
            </a:pPr>
            <a:r>
              <a:rPr lang="fi-FI" dirty="0">
                <a:solidFill>
                  <a:srgbClr val="FF0000"/>
                </a:solidFill>
              </a:rPr>
              <a:t>How to </a:t>
            </a:r>
            <a:r>
              <a:rPr lang="fi-FI" dirty="0" err="1">
                <a:solidFill>
                  <a:srgbClr val="FF0000"/>
                </a:solidFill>
              </a:rPr>
              <a:t>make</a:t>
            </a:r>
            <a:r>
              <a:rPr lang="fi-FI" dirty="0">
                <a:solidFill>
                  <a:srgbClr val="FF0000"/>
                </a:solidFill>
              </a:rPr>
              <a:t> </a:t>
            </a:r>
            <a:r>
              <a:rPr lang="fi-FI" dirty="0" err="1">
                <a:solidFill>
                  <a:srgbClr val="FF0000"/>
                </a:solidFill>
              </a:rPr>
              <a:t>uncertainty</a:t>
            </a:r>
            <a:r>
              <a:rPr lang="fi-FI" dirty="0">
                <a:solidFill>
                  <a:srgbClr val="FF0000"/>
                </a:solidFill>
              </a:rPr>
              <a:t> </a:t>
            </a:r>
            <a:r>
              <a:rPr lang="fi-FI" dirty="0" err="1">
                <a:solidFill>
                  <a:srgbClr val="FF0000"/>
                </a:solidFill>
              </a:rPr>
              <a:t>smaller</a:t>
            </a:r>
            <a:r>
              <a:rPr lang="fi-FI" dirty="0">
                <a:solidFill>
                  <a:srgbClr val="FF0000"/>
                </a:solidFill>
              </a:rPr>
              <a:t>?</a:t>
            </a:r>
          </a:p>
          <a:p>
            <a:pPr marL="285750" indent="-285750">
              <a:buFont typeface="Arial" panose="020B0604020202020204" pitchFamily="34" charset="0"/>
              <a:buChar char="•"/>
            </a:pPr>
            <a:r>
              <a:rPr lang="fi-FI" dirty="0" err="1">
                <a:solidFill>
                  <a:srgbClr val="FF0000"/>
                </a:solidFill>
              </a:rPr>
              <a:t>Collision</a:t>
            </a:r>
            <a:r>
              <a:rPr lang="fi-FI" dirty="0">
                <a:solidFill>
                  <a:srgbClr val="FF0000"/>
                </a:solidFill>
              </a:rPr>
              <a:t> </a:t>
            </a:r>
            <a:r>
              <a:rPr lang="fi-FI" dirty="0" err="1">
                <a:solidFill>
                  <a:srgbClr val="FF0000"/>
                </a:solidFill>
              </a:rPr>
              <a:t>matrix</a:t>
            </a:r>
            <a:r>
              <a:rPr lang="fi-FI" dirty="0">
                <a:solidFill>
                  <a:srgbClr val="FF0000"/>
                </a:solidFill>
              </a:rPr>
              <a:t> </a:t>
            </a:r>
            <a:r>
              <a:rPr lang="fi-FI" dirty="0" err="1">
                <a:solidFill>
                  <a:srgbClr val="FF0000"/>
                </a:solidFill>
              </a:rPr>
              <a:t>reachable</a:t>
            </a:r>
            <a:r>
              <a:rPr lang="fi-FI" dirty="0">
                <a:solidFill>
                  <a:srgbClr val="FF0000"/>
                </a:solidFill>
              </a:rPr>
              <a:t>?</a:t>
            </a:r>
          </a:p>
        </p:txBody>
      </p:sp>
    </p:spTree>
    <p:extLst>
      <p:ext uri="{BB962C8B-B14F-4D97-AF65-F5344CB8AC3E}">
        <p14:creationId xmlns:p14="http://schemas.microsoft.com/office/powerpoint/2010/main" val="5190922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Ellipsi 10">
            <a:extLst>
              <a:ext uri="{FF2B5EF4-FFF2-40B4-BE49-F238E27FC236}">
                <a16:creationId xmlns:a16="http://schemas.microsoft.com/office/drawing/2014/main" id="{77FF0CEE-1F92-4077-A6EB-DCF9E6247683}"/>
              </a:ext>
            </a:extLst>
          </p:cNvPr>
          <p:cNvSpPr/>
          <p:nvPr/>
        </p:nvSpPr>
        <p:spPr>
          <a:xfrm>
            <a:off x="8425038" y="1544924"/>
            <a:ext cx="1932310" cy="193231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400" dirty="0">
                <a:solidFill>
                  <a:schemeClr val="bg1"/>
                </a:solidFill>
                <a:latin typeface="+mj-lt"/>
                <a:ea typeface="+mj-ea"/>
                <a:cs typeface="+mj-cs"/>
              </a:rPr>
              <a:t>Collision Detection</a:t>
            </a:r>
            <a:endParaRPr lang="en-US" sz="4400" kern="1200" dirty="0">
              <a:solidFill>
                <a:schemeClr val="bg1"/>
              </a:solidFill>
              <a:latin typeface="+mj-lt"/>
              <a:ea typeface="+mj-ea"/>
              <a:cs typeface="+mj-cs"/>
            </a:endParaRPr>
          </a:p>
        </p:txBody>
      </p:sp>
      <p:sp>
        <p:nvSpPr>
          <p:cNvPr id="18" name="Tekstiruutu 17">
            <a:extLst>
              <a:ext uri="{FF2B5EF4-FFF2-40B4-BE49-F238E27FC236}">
                <a16:creationId xmlns:a16="http://schemas.microsoft.com/office/drawing/2014/main" id="{A486DC10-0323-4D5E-B68D-AEFEE587386F}"/>
              </a:ext>
            </a:extLst>
          </p:cNvPr>
          <p:cNvSpPr txBox="1"/>
          <p:nvPr/>
        </p:nvSpPr>
        <p:spPr>
          <a:xfrm>
            <a:off x="5331125" y="321177"/>
            <a:ext cx="5583516" cy="646331"/>
          </a:xfrm>
          <a:prstGeom prst="rect">
            <a:avLst/>
          </a:prstGeom>
          <a:noFill/>
        </p:spPr>
        <p:txBody>
          <a:bodyPr wrap="none" rtlCol="0">
            <a:spAutoFit/>
          </a:bodyPr>
          <a:lstStyle/>
          <a:p>
            <a:r>
              <a:rPr lang="fi-FI" dirty="0"/>
              <a:t>Side </a:t>
            </a:r>
            <a:r>
              <a:rPr lang="fi-FI" dirty="0" err="1"/>
              <a:t>effect</a:t>
            </a:r>
            <a:r>
              <a:rPr lang="fi-FI" dirty="0"/>
              <a:t>: </a:t>
            </a:r>
            <a:r>
              <a:rPr lang="fi-FI" dirty="0" err="1"/>
              <a:t>instead</a:t>
            </a:r>
            <a:r>
              <a:rPr lang="fi-FI" dirty="0"/>
              <a:t> of </a:t>
            </a:r>
            <a:r>
              <a:rPr lang="fi-FI" dirty="0" err="1"/>
              <a:t>using</a:t>
            </a:r>
            <a:r>
              <a:rPr lang="fi-FI" dirty="0"/>
              <a:t> </a:t>
            </a:r>
            <a:r>
              <a:rPr lang="fi-FI" dirty="0" err="1"/>
              <a:t>height</a:t>
            </a:r>
            <a:r>
              <a:rPr lang="fi-FI" dirty="0"/>
              <a:t> in </a:t>
            </a:r>
            <a:r>
              <a:rPr lang="fi-FI" dirty="0" err="1"/>
              <a:t>distance</a:t>
            </a:r>
            <a:r>
              <a:rPr lang="fi-FI" dirty="0"/>
              <a:t> </a:t>
            </a:r>
            <a:r>
              <a:rPr lang="fi-FI" dirty="0" err="1"/>
              <a:t>estimation</a:t>
            </a:r>
            <a:r>
              <a:rPr lang="fi-FI" dirty="0"/>
              <a:t>,</a:t>
            </a:r>
          </a:p>
          <a:p>
            <a:r>
              <a:rPr lang="fi-FI" dirty="0"/>
              <a:t>radius of </a:t>
            </a:r>
            <a:r>
              <a:rPr lang="fi-FI" dirty="0" err="1"/>
              <a:t>enclosing</a:t>
            </a:r>
            <a:r>
              <a:rPr lang="fi-FI" dirty="0"/>
              <a:t> </a:t>
            </a:r>
            <a:r>
              <a:rPr lang="fi-FI" dirty="0" err="1"/>
              <a:t>circle</a:t>
            </a:r>
            <a:r>
              <a:rPr lang="fi-FI" dirty="0"/>
              <a:t> </a:t>
            </a:r>
            <a:r>
              <a:rPr lang="fi-FI" dirty="0" err="1"/>
              <a:t>will</a:t>
            </a:r>
            <a:r>
              <a:rPr lang="fi-FI" dirty="0"/>
              <a:t> </a:t>
            </a:r>
            <a:r>
              <a:rPr lang="fi-FI" dirty="0" err="1"/>
              <a:t>be</a:t>
            </a:r>
            <a:r>
              <a:rPr lang="fi-FI" dirty="0"/>
              <a:t> </a:t>
            </a:r>
            <a:r>
              <a:rPr lang="fi-FI" dirty="0" err="1"/>
              <a:t>used</a:t>
            </a:r>
            <a:r>
              <a:rPr lang="fi-FI" dirty="0"/>
              <a:t>:</a:t>
            </a:r>
            <a:endParaRPr lang="en-GB" dirty="0"/>
          </a:p>
        </p:txBody>
      </p:sp>
      <p:sp>
        <p:nvSpPr>
          <p:cNvPr id="2" name="Suorakulmio 1">
            <a:extLst>
              <a:ext uri="{FF2B5EF4-FFF2-40B4-BE49-F238E27FC236}">
                <a16:creationId xmlns:a16="http://schemas.microsoft.com/office/drawing/2014/main" id="{6D197A2E-7F5F-4693-9848-518E7E79F5F7}"/>
              </a:ext>
            </a:extLst>
          </p:cNvPr>
          <p:cNvSpPr/>
          <p:nvPr/>
        </p:nvSpPr>
        <p:spPr>
          <a:xfrm>
            <a:off x="8902096" y="1691565"/>
            <a:ext cx="1000664" cy="163039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4" name="Suora nuoliyhdysviiva 3">
            <a:extLst>
              <a:ext uri="{FF2B5EF4-FFF2-40B4-BE49-F238E27FC236}">
                <a16:creationId xmlns:a16="http://schemas.microsoft.com/office/drawing/2014/main" id="{9F1193E5-9C8E-45F4-BF6B-DA70B95ECF19}"/>
              </a:ext>
            </a:extLst>
          </p:cNvPr>
          <p:cNvCxnSpPr/>
          <p:nvPr/>
        </p:nvCxnSpPr>
        <p:spPr>
          <a:xfrm>
            <a:off x="10144299" y="1691564"/>
            <a:ext cx="0" cy="1630393"/>
          </a:xfrm>
          <a:prstGeom prst="straightConnector1">
            <a:avLst/>
          </a:prstGeom>
          <a:ln>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22" name="Tekstiruutu 21">
            <a:extLst>
              <a:ext uri="{FF2B5EF4-FFF2-40B4-BE49-F238E27FC236}">
                <a16:creationId xmlns:a16="http://schemas.microsoft.com/office/drawing/2014/main" id="{E7C76875-9FB6-4CB6-9F10-2F4FE4C9B455}"/>
              </a:ext>
            </a:extLst>
          </p:cNvPr>
          <p:cNvSpPr txBox="1"/>
          <p:nvPr/>
        </p:nvSpPr>
        <p:spPr>
          <a:xfrm>
            <a:off x="10144299" y="2374248"/>
            <a:ext cx="264816" cy="276999"/>
          </a:xfrm>
          <a:prstGeom prst="rect">
            <a:avLst/>
          </a:prstGeom>
          <a:noFill/>
        </p:spPr>
        <p:txBody>
          <a:bodyPr wrap="none" rtlCol="0">
            <a:spAutoFit/>
          </a:bodyPr>
          <a:lstStyle/>
          <a:p>
            <a:r>
              <a:rPr lang="fi-FI" sz="1200" dirty="0"/>
              <a:t>h</a:t>
            </a:r>
            <a:endParaRPr lang="en-GB" sz="1200" dirty="0"/>
          </a:p>
        </p:txBody>
      </p:sp>
      <p:cxnSp>
        <p:nvCxnSpPr>
          <p:cNvPr id="23" name="Suora nuoliyhdysviiva 22">
            <a:extLst>
              <a:ext uri="{FF2B5EF4-FFF2-40B4-BE49-F238E27FC236}">
                <a16:creationId xmlns:a16="http://schemas.microsoft.com/office/drawing/2014/main" id="{8E5152DF-43F4-4CB5-8F20-434F71C124D3}"/>
              </a:ext>
            </a:extLst>
          </p:cNvPr>
          <p:cNvCxnSpPr>
            <a:cxnSpLocks/>
          </p:cNvCxnSpPr>
          <p:nvPr/>
        </p:nvCxnSpPr>
        <p:spPr>
          <a:xfrm flipH="1">
            <a:off x="8902096" y="1510411"/>
            <a:ext cx="1000664" cy="0"/>
          </a:xfrm>
          <a:prstGeom prst="straightConnector1">
            <a:avLst/>
          </a:prstGeom>
          <a:ln>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27" name="Tekstiruutu 26">
            <a:extLst>
              <a:ext uri="{FF2B5EF4-FFF2-40B4-BE49-F238E27FC236}">
                <a16:creationId xmlns:a16="http://schemas.microsoft.com/office/drawing/2014/main" id="{21C7669D-9EE1-4FE1-B5D0-8A96ACBECF81}"/>
              </a:ext>
            </a:extLst>
          </p:cNvPr>
          <p:cNvSpPr txBox="1"/>
          <p:nvPr/>
        </p:nvSpPr>
        <p:spPr>
          <a:xfrm>
            <a:off x="9252768" y="1255774"/>
            <a:ext cx="295274" cy="276999"/>
          </a:xfrm>
          <a:prstGeom prst="rect">
            <a:avLst/>
          </a:prstGeom>
          <a:noFill/>
        </p:spPr>
        <p:txBody>
          <a:bodyPr wrap="none" rtlCol="0">
            <a:spAutoFit/>
          </a:bodyPr>
          <a:lstStyle/>
          <a:p>
            <a:r>
              <a:rPr lang="fi-FI" sz="1200" dirty="0"/>
              <a:t>w</a:t>
            </a:r>
            <a:endParaRPr lang="en-GB" sz="1200" dirty="0"/>
          </a:p>
        </p:txBody>
      </p:sp>
      <p:sp>
        <p:nvSpPr>
          <p:cNvPr id="12" name="Ellipsi 11">
            <a:extLst>
              <a:ext uri="{FF2B5EF4-FFF2-40B4-BE49-F238E27FC236}">
                <a16:creationId xmlns:a16="http://schemas.microsoft.com/office/drawing/2014/main" id="{6583E52D-EAFE-412D-B504-5791CEF51F54}"/>
              </a:ext>
            </a:extLst>
          </p:cNvPr>
          <p:cNvSpPr/>
          <p:nvPr/>
        </p:nvSpPr>
        <p:spPr>
          <a:xfrm>
            <a:off x="9356285" y="2331116"/>
            <a:ext cx="86264" cy="862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4" name="Suora nuoliyhdysviiva 13">
            <a:extLst>
              <a:ext uri="{FF2B5EF4-FFF2-40B4-BE49-F238E27FC236}">
                <a16:creationId xmlns:a16="http://schemas.microsoft.com/office/drawing/2014/main" id="{50129CCE-F0CC-43BC-9CC8-CC0D8AFE0EE1}"/>
              </a:ext>
            </a:extLst>
          </p:cNvPr>
          <p:cNvCxnSpPr>
            <a:cxnSpLocks/>
            <a:stCxn id="12" idx="7"/>
          </p:cNvCxnSpPr>
          <p:nvPr/>
        </p:nvCxnSpPr>
        <p:spPr>
          <a:xfrm flipV="1">
            <a:off x="9429916" y="1691565"/>
            <a:ext cx="472844" cy="6521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7" name="Tekstiruutu 36">
            <a:extLst>
              <a:ext uri="{FF2B5EF4-FFF2-40B4-BE49-F238E27FC236}">
                <a16:creationId xmlns:a16="http://schemas.microsoft.com/office/drawing/2014/main" id="{6F2C8491-0DCF-4CE1-9D5F-78595A919678}"/>
              </a:ext>
            </a:extLst>
          </p:cNvPr>
          <p:cNvSpPr txBox="1"/>
          <p:nvPr/>
        </p:nvSpPr>
        <p:spPr>
          <a:xfrm>
            <a:off x="9578899" y="1931944"/>
            <a:ext cx="237566" cy="276999"/>
          </a:xfrm>
          <a:prstGeom prst="rect">
            <a:avLst/>
          </a:prstGeom>
          <a:noFill/>
        </p:spPr>
        <p:txBody>
          <a:bodyPr wrap="none" rtlCol="0">
            <a:spAutoFit/>
          </a:bodyPr>
          <a:lstStyle/>
          <a:p>
            <a:r>
              <a:rPr lang="fi-FI" sz="1200" dirty="0"/>
              <a:t>r</a:t>
            </a:r>
            <a:endParaRPr lang="en-GB" sz="1200" dirty="0"/>
          </a:p>
        </p:txBody>
      </p:sp>
      <p:cxnSp>
        <p:nvCxnSpPr>
          <p:cNvPr id="17" name="Suora yhdysviiva 16">
            <a:extLst>
              <a:ext uri="{FF2B5EF4-FFF2-40B4-BE49-F238E27FC236}">
                <a16:creationId xmlns:a16="http://schemas.microsoft.com/office/drawing/2014/main" id="{C3A9B7C6-F4E8-4B50-A48E-95C8CC01F071}"/>
              </a:ext>
            </a:extLst>
          </p:cNvPr>
          <p:cNvCxnSpPr>
            <a:cxnSpLocks/>
            <a:stCxn id="12" idx="0"/>
            <a:endCxn id="27" idx="2"/>
          </p:cNvCxnSpPr>
          <p:nvPr/>
        </p:nvCxnSpPr>
        <p:spPr>
          <a:xfrm flipV="1">
            <a:off x="9399417" y="1532773"/>
            <a:ext cx="988" cy="798343"/>
          </a:xfrm>
          <a:prstGeom prst="line">
            <a:avLst/>
          </a:prstGeom>
        </p:spPr>
        <p:style>
          <a:lnRef idx="1">
            <a:schemeClr val="accent1"/>
          </a:lnRef>
          <a:fillRef idx="0">
            <a:schemeClr val="accent1"/>
          </a:fillRef>
          <a:effectRef idx="0">
            <a:schemeClr val="accent1"/>
          </a:effectRef>
          <a:fontRef idx="minor">
            <a:schemeClr val="tx1"/>
          </a:fontRef>
        </p:style>
      </p:cxnSp>
      <p:sp>
        <p:nvSpPr>
          <p:cNvPr id="40" name="Tekstiruutu 39">
            <a:extLst>
              <a:ext uri="{FF2B5EF4-FFF2-40B4-BE49-F238E27FC236}">
                <a16:creationId xmlns:a16="http://schemas.microsoft.com/office/drawing/2014/main" id="{2A5ABBCF-79DA-4253-8CD8-1B939FDFC0B4}"/>
              </a:ext>
            </a:extLst>
          </p:cNvPr>
          <p:cNvSpPr txBox="1"/>
          <p:nvPr/>
        </p:nvSpPr>
        <p:spPr>
          <a:xfrm>
            <a:off x="9356990" y="1952433"/>
            <a:ext cx="271228" cy="276999"/>
          </a:xfrm>
          <a:prstGeom prst="rect">
            <a:avLst/>
          </a:prstGeom>
          <a:noFill/>
        </p:spPr>
        <p:txBody>
          <a:bodyPr wrap="none" rtlCol="0">
            <a:spAutoFit/>
          </a:bodyPr>
          <a:lstStyle/>
          <a:p>
            <a:r>
              <a:rPr lang="fi-FI" sz="1200" dirty="0"/>
              <a:t>α</a:t>
            </a:r>
            <a:endParaRPr lang="en-GB" sz="1200" dirty="0"/>
          </a:p>
        </p:txBody>
      </p:sp>
      <p:sp>
        <p:nvSpPr>
          <p:cNvPr id="20" name="Tekstiruutu 19">
            <a:extLst>
              <a:ext uri="{FF2B5EF4-FFF2-40B4-BE49-F238E27FC236}">
                <a16:creationId xmlns:a16="http://schemas.microsoft.com/office/drawing/2014/main" id="{DEC8BEFB-B4E6-443F-8353-516AE7443A08}"/>
              </a:ext>
            </a:extLst>
          </p:cNvPr>
          <p:cNvSpPr txBox="1"/>
          <p:nvPr/>
        </p:nvSpPr>
        <p:spPr>
          <a:xfrm>
            <a:off x="5311831" y="1544924"/>
            <a:ext cx="2790572" cy="276999"/>
          </a:xfrm>
          <a:prstGeom prst="rect">
            <a:avLst/>
          </a:prstGeom>
          <a:noFill/>
        </p:spPr>
        <p:txBody>
          <a:bodyPr wrap="none" rtlCol="0">
            <a:spAutoFit/>
          </a:bodyPr>
          <a:lstStyle/>
          <a:p>
            <a:r>
              <a:rPr lang="fi-FI" sz="1200" dirty="0" err="1"/>
              <a:t>From</a:t>
            </a:r>
            <a:r>
              <a:rPr lang="fi-FI" sz="1200" dirty="0"/>
              <a:t> </a:t>
            </a:r>
            <a:r>
              <a:rPr lang="fi-FI" sz="1200" dirty="0" err="1"/>
              <a:t>bounding</a:t>
            </a:r>
            <a:r>
              <a:rPr lang="fi-FI" sz="1200" dirty="0"/>
              <a:t> box </a:t>
            </a:r>
            <a:r>
              <a:rPr lang="fi-FI" sz="1200" dirty="0" err="1"/>
              <a:t>coordinates</a:t>
            </a:r>
            <a:r>
              <a:rPr lang="fi-FI" sz="1200" dirty="0"/>
              <a:t> to radius:</a:t>
            </a:r>
            <a:endParaRPr lang="en-GB" sz="1200" dirty="0"/>
          </a:p>
        </p:txBody>
      </p:sp>
      <mc:AlternateContent xmlns:mc="http://schemas.openxmlformats.org/markup-compatibility/2006" xmlns:a14="http://schemas.microsoft.com/office/drawing/2010/main">
        <mc:Choice Requires="a14">
          <p:sp>
            <p:nvSpPr>
              <p:cNvPr id="43" name="Tekstiruutu 42">
                <a:extLst>
                  <a:ext uri="{FF2B5EF4-FFF2-40B4-BE49-F238E27FC236}">
                    <a16:creationId xmlns:a16="http://schemas.microsoft.com/office/drawing/2014/main" id="{3620A52F-19BE-4521-9FC3-BDF70AB14648}"/>
                  </a:ext>
                </a:extLst>
              </p:cNvPr>
              <p:cNvSpPr txBox="1"/>
              <p:nvPr/>
            </p:nvSpPr>
            <p:spPr>
              <a:xfrm>
                <a:off x="6786235" y="3592006"/>
                <a:ext cx="1336648" cy="6365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fi-FI" sz="1400" b="0" i="1" smtClean="0">
                          <a:latin typeface="Cambria Math" panose="02040503050406030204" pitchFamily="18" charset="0"/>
                        </a:rPr>
                        <m:t>𝑟</m:t>
                      </m:r>
                      <m:r>
                        <a:rPr lang="fi-FI" sz="1400" b="0" i="1" smtClean="0">
                          <a:latin typeface="Cambria Math" panose="02040503050406030204" pitchFamily="18" charset="0"/>
                        </a:rPr>
                        <m:t>=</m:t>
                      </m:r>
                      <m:rad>
                        <m:radPr>
                          <m:degHide m:val="on"/>
                          <m:ctrlPr>
                            <a:rPr lang="fi-FI" sz="1400" i="1">
                              <a:latin typeface="Cambria Math" panose="02040503050406030204" pitchFamily="18" charset="0"/>
                            </a:rPr>
                          </m:ctrlPr>
                        </m:radPr>
                        <m:deg/>
                        <m:e>
                          <m:sSup>
                            <m:sSupPr>
                              <m:ctrlPr>
                                <a:rPr lang="fi-FI" sz="1400" i="1" smtClean="0">
                                  <a:latin typeface="Cambria Math" panose="02040503050406030204" pitchFamily="18" charset="0"/>
                                </a:rPr>
                              </m:ctrlPr>
                            </m:sSupPr>
                            <m:e>
                              <m:r>
                                <a:rPr lang="fi-FI" sz="1400" b="0" i="1" smtClean="0">
                                  <a:latin typeface="Cambria Math" panose="02040503050406030204" pitchFamily="18" charset="0"/>
                                </a:rPr>
                                <m:t>(</m:t>
                              </m:r>
                              <m:f>
                                <m:fPr>
                                  <m:ctrlPr>
                                    <a:rPr lang="fi-FI" sz="1400" i="1" smtClean="0">
                                      <a:latin typeface="Cambria Math" panose="02040503050406030204" pitchFamily="18" charset="0"/>
                                    </a:rPr>
                                  </m:ctrlPr>
                                </m:fPr>
                                <m:num>
                                  <m:r>
                                    <a:rPr lang="fi-FI" sz="1400" b="0" i="1" smtClean="0">
                                      <a:latin typeface="Cambria Math" panose="02040503050406030204" pitchFamily="18" charset="0"/>
                                    </a:rPr>
                                    <m:t>𝑤</m:t>
                                  </m:r>
                                </m:num>
                                <m:den>
                                  <m:r>
                                    <a:rPr lang="fi-FI" sz="1400" b="0" i="1" smtClean="0">
                                      <a:latin typeface="Cambria Math" panose="02040503050406030204" pitchFamily="18" charset="0"/>
                                    </a:rPr>
                                    <m:t>2</m:t>
                                  </m:r>
                                </m:den>
                              </m:f>
                              <m:r>
                                <a:rPr lang="fi-FI" sz="1400" b="0" i="1" smtClean="0">
                                  <a:latin typeface="Cambria Math" panose="02040503050406030204" pitchFamily="18" charset="0"/>
                                </a:rPr>
                                <m:t>)</m:t>
                              </m:r>
                            </m:e>
                            <m:sup>
                              <m:r>
                                <a:rPr lang="fi-FI" sz="1400" b="0" i="1" smtClean="0">
                                  <a:latin typeface="Cambria Math" panose="02040503050406030204" pitchFamily="18" charset="0"/>
                                </a:rPr>
                                <m:t>2</m:t>
                              </m:r>
                            </m:sup>
                          </m:sSup>
                          <m:r>
                            <a:rPr lang="fi-FI" sz="1400" i="1">
                              <a:latin typeface="Cambria Math" panose="02040503050406030204" pitchFamily="18" charset="0"/>
                            </a:rPr>
                            <m:t>+</m:t>
                          </m:r>
                          <m:sSup>
                            <m:sSupPr>
                              <m:ctrlPr>
                                <a:rPr lang="fi-FI" sz="1400" i="1">
                                  <a:latin typeface="Cambria Math" panose="02040503050406030204" pitchFamily="18" charset="0"/>
                                </a:rPr>
                              </m:ctrlPr>
                            </m:sSupPr>
                            <m:e>
                              <m:r>
                                <a:rPr lang="fi-FI" sz="1400" i="1">
                                  <a:latin typeface="Cambria Math" panose="02040503050406030204" pitchFamily="18" charset="0"/>
                                </a:rPr>
                                <m:t>(</m:t>
                              </m:r>
                              <m:f>
                                <m:fPr>
                                  <m:ctrlPr>
                                    <a:rPr lang="fi-FI" sz="1400" i="1">
                                      <a:latin typeface="Cambria Math" panose="02040503050406030204" pitchFamily="18" charset="0"/>
                                    </a:rPr>
                                  </m:ctrlPr>
                                </m:fPr>
                                <m:num>
                                  <m:r>
                                    <a:rPr lang="fi-FI" sz="1400" b="0" i="1" smtClean="0">
                                      <a:latin typeface="Cambria Math" panose="02040503050406030204" pitchFamily="18" charset="0"/>
                                    </a:rPr>
                                    <m:t>h</m:t>
                                  </m:r>
                                </m:num>
                                <m:den>
                                  <m:r>
                                    <a:rPr lang="fi-FI" sz="1400" i="1">
                                      <a:latin typeface="Cambria Math" panose="02040503050406030204" pitchFamily="18" charset="0"/>
                                    </a:rPr>
                                    <m:t>2</m:t>
                                  </m:r>
                                </m:den>
                              </m:f>
                              <m:r>
                                <a:rPr lang="fi-FI" sz="1400" i="1">
                                  <a:latin typeface="Cambria Math" panose="02040503050406030204" pitchFamily="18" charset="0"/>
                                </a:rPr>
                                <m:t>)</m:t>
                              </m:r>
                            </m:e>
                            <m:sup>
                              <m:r>
                                <a:rPr lang="fi-FI" sz="1400" i="1">
                                  <a:latin typeface="Cambria Math" panose="02040503050406030204" pitchFamily="18" charset="0"/>
                                </a:rPr>
                                <m:t>2</m:t>
                              </m:r>
                            </m:sup>
                          </m:sSup>
                        </m:e>
                      </m:rad>
                    </m:oMath>
                  </m:oMathPara>
                </a14:m>
                <a:endParaRPr lang="en-GB" sz="1400" dirty="0"/>
              </a:p>
            </p:txBody>
          </p:sp>
        </mc:Choice>
        <mc:Fallback xmlns="">
          <p:sp>
            <p:nvSpPr>
              <p:cNvPr id="43" name="Tekstiruutu 42">
                <a:extLst>
                  <a:ext uri="{FF2B5EF4-FFF2-40B4-BE49-F238E27FC236}">
                    <a16:creationId xmlns:a16="http://schemas.microsoft.com/office/drawing/2014/main" id="{3620A52F-19BE-4521-9FC3-BDF70AB14648}"/>
                  </a:ext>
                </a:extLst>
              </p:cNvPr>
              <p:cNvSpPr txBox="1">
                <a:spLocks noRot="1" noChangeAspect="1" noMove="1" noResize="1" noEditPoints="1" noAdjustHandles="1" noChangeArrowheads="1" noChangeShapeType="1" noTextEdit="1"/>
              </p:cNvSpPr>
              <p:nvPr/>
            </p:nvSpPr>
            <p:spPr>
              <a:xfrm>
                <a:off x="6786235" y="3592006"/>
                <a:ext cx="1336648" cy="636521"/>
              </a:xfrm>
              <a:prstGeom prst="rect">
                <a:avLst/>
              </a:prstGeom>
              <a:blipFill>
                <a:blip r:embed="rId2"/>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5" name="Tekstiruutu 24">
                <a:extLst>
                  <a:ext uri="{FF2B5EF4-FFF2-40B4-BE49-F238E27FC236}">
                    <a16:creationId xmlns:a16="http://schemas.microsoft.com/office/drawing/2014/main" id="{B412FB28-E026-4EC8-A13B-DE64B13E6083}"/>
                  </a:ext>
                </a:extLst>
              </p:cNvPr>
              <p:cNvSpPr txBox="1"/>
              <p:nvPr/>
            </p:nvSpPr>
            <p:spPr>
              <a:xfrm>
                <a:off x="5807052" y="5139908"/>
                <a:ext cx="1192954"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fi-FI" sz="1200" b="0" i="1" smtClean="0">
                          <a:latin typeface="Cambria Math" panose="02040503050406030204" pitchFamily="18" charset="0"/>
                        </a:rPr>
                        <m:t>h</m:t>
                      </m:r>
                      <m:r>
                        <a:rPr lang="fi-FI" sz="1200" b="0" i="1" smtClean="0">
                          <a:latin typeface="Cambria Math" panose="02040503050406030204" pitchFamily="18" charset="0"/>
                        </a:rPr>
                        <m:t>=(</m:t>
                      </m:r>
                      <m:r>
                        <a:rPr lang="fi-FI" sz="1200" b="0" i="1" smtClean="0">
                          <a:latin typeface="Cambria Math" panose="02040503050406030204" pitchFamily="18" charset="0"/>
                        </a:rPr>
                        <m:t>𝑦𝑚𝑎𝑥</m:t>
                      </m:r>
                      <m:r>
                        <a:rPr lang="fi-FI" sz="1200" b="0" i="1" smtClean="0">
                          <a:latin typeface="Cambria Math" panose="02040503050406030204" pitchFamily="18" charset="0"/>
                        </a:rPr>
                        <m:t>−</m:t>
                      </m:r>
                      <m:r>
                        <a:rPr lang="fi-FI" sz="1200" b="0" i="1" smtClean="0">
                          <a:latin typeface="Cambria Math" panose="02040503050406030204" pitchFamily="18" charset="0"/>
                        </a:rPr>
                        <m:t>𝑦𝑚𝑖𝑛</m:t>
                      </m:r>
                      <m:r>
                        <a:rPr lang="fi-FI" sz="1200" b="0" i="1" smtClean="0">
                          <a:latin typeface="Cambria Math" panose="02040503050406030204" pitchFamily="18" charset="0"/>
                        </a:rPr>
                        <m:t>)</m:t>
                      </m:r>
                    </m:oMath>
                  </m:oMathPara>
                </a14:m>
                <a:endParaRPr lang="en-GB" sz="1200" dirty="0"/>
              </a:p>
            </p:txBody>
          </p:sp>
        </mc:Choice>
        <mc:Fallback xmlns="">
          <p:sp>
            <p:nvSpPr>
              <p:cNvPr id="25" name="Tekstiruutu 24">
                <a:extLst>
                  <a:ext uri="{FF2B5EF4-FFF2-40B4-BE49-F238E27FC236}">
                    <a16:creationId xmlns:a16="http://schemas.microsoft.com/office/drawing/2014/main" id="{B412FB28-E026-4EC8-A13B-DE64B13E6083}"/>
                  </a:ext>
                </a:extLst>
              </p:cNvPr>
              <p:cNvSpPr txBox="1">
                <a:spLocks noRot="1" noChangeAspect="1" noMove="1" noResize="1" noEditPoints="1" noAdjustHandles="1" noChangeArrowheads="1" noChangeShapeType="1" noTextEdit="1"/>
              </p:cNvSpPr>
              <p:nvPr/>
            </p:nvSpPr>
            <p:spPr>
              <a:xfrm>
                <a:off x="5807052" y="5139908"/>
                <a:ext cx="1192954" cy="184666"/>
              </a:xfrm>
              <a:prstGeom prst="rect">
                <a:avLst/>
              </a:prstGeom>
              <a:blipFill>
                <a:blip r:embed="rId3"/>
                <a:stretch>
                  <a:fillRect l="-5128" t="-3333" r="-17436" b="-4000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5" name="Tekstiruutu 44">
                <a:extLst>
                  <a:ext uri="{FF2B5EF4-FFF2-40B4-BE49-F238E27FC236}">
                    <a16:creationId xmlns:a16="http://schemas.microsoft.com/office/drawing/2014/main" id="{975043CF-78B8-43F4-8E16-FE980EA2F1F1}"/>
                  </a:ext>
                </a:extLst>
              </p:cNvPr>
              <p:cNvSpPr txBox="1"/>
              <p:nvPr/>
            </p:nvSpPr>
            <p:spPr>
              <a:xfrm>
                <a:off x="5778301" y="5387194"/>
                <a:ext cx="1214371"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fi-FI" sz="1200" i="1" smtClean="0">
                          <a:latin typeface="Cambria Math" panose="02040503050406030204" pitchFamily="18" charset="0"/>
                        </a:rPr>
                        <m:t>w</m:t>
                      </m:r>
                      <m:r>
                        <a:rPr lang="fi-FI" sz="1200" b="0" i="1" smtClean="0">
                          <a:latin typeface="Cambria Math" panose="02040503050406030204" pitchFamily="18" charset="0"/>
                        </a:rPr>
                        <m:t>=(</m:t>
                      </m:r>
                      <m:r>
                        <a:rPr lang="fi-FI" sz="1200" b="0" i="1" smtClean="0">
                          <a:latin typeface="Cambria Math" panose="02040503050406030204" pitchFamily="18" charset="0"/>
                        </a:rPr>
                        <m:t>𝑥𝑚𝑎𝑥</m:t>
                      </m:r>
                      <m:r>
                        <a:rPr lang="fi-FI" sz="1200" b="0" i="1" smtClean="0">
                          <a:latin typeface="Cambria Math" panose="02040503050406030204" pitchFamily="18" charset="0"/>
                        </a:rPr>
                        <m:t>−</m:t>
                      </m:r>
                      <m:r>
                        <a:rPr lang="fi-FI" sz="1200" b="0" i="1" smtClean="0">
                          <a:latin typeface="Cambria Math" panose="02040503050406030204" pitchFamily="18" charset="0"/>
                        </a:rPr>
                        <m:t>𝑥𝑚𝑖𝑛</m:t>
                      </m:r>
                      <m:r>
                        <a:rPr lang="fi-FI" sz="1200" b="0" i="1" smtClean="0">
                          <a:latin typeface="Cambria Math" panose="02040503050406030204" pitchFamily="18" charset="0"/>
                        </a:rPr>
                        <m:t>)</m:t>
                      </m:r>
                    </m:oMath>
                  </m:oMathPara>
                </a14:m>
                <a:endParaRPr lang="en-GB" sz="1200" dirty="0"/>
              </a:p>
            </p:txBody>
          </p:sp>
        </mc:Choice>
        <mc:Fallback xmlns="">
          <p:sp>
            <p:nvSpPr>
              <p:cNvPr id="45" name="Tekstiruutu 44">
                <a:extLst>
                  <a:ext uri="{FF2B5EF4-FFF2-40B4-BE49-F238E27FC236}">
                    <a16:creationId xmlns:a16="http://schemas.microsoft.com/office/drawing/2014/main" id="{975043CF-78B8-43F4-8E16-FE980EA2F1F1}"/>
                  </a:ext>
                </a:extLst>
              </p:cNvPr>
              <p:cNvSpPr txBox="1">
                <a:spLocks noRot="1" noChangeAspect="1" noMove="1" noResize="1" noEditPoints="1" noAdjustHandles="1" noChangeArrowheads="1" noChangeShapeType="1" noTextEdit="1"/>
              </p:cNvSpPr>
              <p:nvPr/>
            </p:nvSpPr>
            <p:spPr>
              <a:xfrm>
                <a:off x="5778301" y="5387194"/>
                <a:ext cx="1214371" cy="184666"/>
              </a:xfrm>
              <a:prstGeom prst="rect">
                <a:avLst/>
              </a:prstGeom>
              <a:blipFill>
                <a:blip r:embed="rId4"/>
                <a:stretch>
                  <a:fillRect l="-3518" t="-6667" r="-17085" b="-3666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6" name="Tekstiruutu 45">
                <a:extLst>
                  <a:ext uri="{FF2B5EF4-FFF2-40B4-BE49-F238E27FC236}">
                    <a16:creationId xmlns:a16="http://schemas.microsoft.com/office/drawing/2014/main" id="{27F85DAA-D1CA-4789-93E1-8CC545E8330E}"/>
                  </a:ext>
                </a:extLst>
              </p:cNvPr>
              <p:cNvSpPr txBox="1"/>
              <p:nvPr/>
            </p:nvSpPr>
            <p:spPr>
              <a:xfrm>
                <a:off x="7244777" y="5128410"/>
                <a:ext cx="1367682" cy="184666"/>
              </a:xfrm>
              <a:prstGeom prst="rect">
                <a:avLst/>
              </a:prstGeom>
              <a:noFill/>
            </p:spPr>
            <p:txBody>
              <a:bodyPr wrap="none" lIns="0" tIns="0" rIns="0" bIns="0" rtlCol="0">
                <a:spAutoFit/>
              </a:bodyPr>
              <a:lstStyle/>
              <a:p>
                <a14:m>
                  <m:oMath xmlns:m="http://schemas.openxmlformats.org/officeDocument/2006/math">
                    <m:r>
                      <a:rPr lang="fi-FI" sz="1200" b="0" i="1" smtClean="0">
                        <a:latin typeface="Cambria Math" panose="02040503050406030204" pitchFamily="18" charset="0"/>
                      </a:rPr>
                      <m:t>𝑐</m:t>
                    </m:r>
                    <m:r>
                      <a:rPr lang="fi-FI" sz="1200" b="0" i="1" baseline="-25000" smtClean="0">
                        <a:latin typeface="Cambria Math" panose="02040503050406030204" pitchFamily="18" charset="0"/>
                      </a:rPr>
                      <m:t>𝑦</m:t>
                    </m:r>
                    <m:r>
                      <a:rPr lang="fi-FI" sz="1200" b="0" i="1" smtClean="0">
                        <a:latin typeface="Cambria Math" panose="02040503050406030204" pitchFamily="18" charset="0"/>
                      </a:rPr>
                      <m:t>=(</m:t>
                    </m:r>
                    <m:r>
                      <a:rPr lang="fi-FI" sz="1200" b="0" i="1" smtClean="0">
                        <a:latin typeface="Cambria Math" panose="02040503050406030204" pitchFamily="18" charset="0"/>
                      </a:rPr>
                      <m:t>𝑦𝑚𝑎𝑥</m:t>
                    </m:r>
                    <m:r>
                      <a:rPr lang="fi-FI" sz="1200" b="0" i="1" smtClean="0">
                        <a:latin typeface="Cambria Math" panose="02040503050406030204" pitchFamily="18" charset="0"/>
                      </a:rPr>
                      <m:t>+</m:t>
                    </m:r>
                    <m:r>
                      <a:rPr lang="fi-FI" sz="1200" b="0" i="1" smtClean="0">
                        <a:latin typeface="Cambria Math" panose="02040503050406030204" pitchFamily="18" charset="0"/>
                      </a:rPr>
                      <m:t>𝑦𝑚𝑖𝑛</m:t>
                    </m:r>
                    <m:r>
                      <a:rPr lang="fi-FI" sz="1200" b="0" i="1" smtClean="0">
                        <a:latin typeface="Cambria Math" panose="02040503050406030204" pitchFamily="18" charset="0"/>
                      </a:rPr>
                      <m:t>)</m:t>
                    </m:r>
                  </m:oMath>
                </a14:m>
                <a:r>
                  <a:rPr lang="en-GB" sz="1200" dirty="0"/>
                  <a:t>/2</a:t>
                </a:r>
              </a:p>
            </p:txBody>
          </p:sp>
        </mc:Choice>
        <mc:Fallback xmlns="">
          <p:sp>
            <p:nvSpPr>
              <p:cNvPr id="46" name="Tekstiruutu 45">
                <a:extLst>
                  <a:ext uri="{FF2B5EF4-FFF2-40B4-BE49-F238E27FC236}">
                    <a16:creationId xmlns:a16="http://schemas.microsoft.com/office/drawing/2014/main" id="{27F85DAA-D1CA-4789-93E1-8CC545E8330E}"/>
                  </a:ext>
                </a:extLst>
              </p:cNvPr>
              <p:cNvSpPr txBox="1">
                <a:spLocks noRot="1" noChangeAspect="1" noMove="1" noResize="1" noEditPoints="1" noAdjustHandles="1" noChangeArrowheads="1" noChangeShapeType="1" noTextEdit="1"/>
              </p:cNvSpPr>
              <p:nvPr/>
            </p:nvSpPr>
            <p:spPr>
              <a:xfrm>
                <a:off x="7244777" y="5128410"/>
                <a:ext cx="1367682" cy="184666"/>
              </a:xfrm>
              <a:prstGeom prst="rect">
                <a:avLst/>
              </a:prstGeom>
              <a:blipFill>
                <a:blip r:embed="rId5"/>
                <a:stretch>
                  <a:fillRect l="-2667" t="-25806" r="-17333" b="-4838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8" name="Tekstiruutu 47">
                <a:extLst>
                  <a:ext uri="{FF2B5EF4-FFF2-40B4-BE49-F238E27FC236}">
                    <a16:creationId xmlns:a16="http://schemas.microsoft.com/office/drawing/2014/main" id="{5A2551DA-FB3A-4C93-9214-9F68D9B76515}"/>
                  </a:ext>
                </a:extLst>
              </p:cNvPr>
              <p:cNvSpPr txBox="1"/>
              <p:nvPr/>
            </p:nvSpPr>
            <p:spPr>
              <a:xfrm>
                <a:off x="7216026" y="5375696"/>
                <a:ext cx="1385764"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fi-FI" sz="1200" b="0" i="1" smtClean="0">
                          <a:latin typeface="Cambria Math" panose="02040503050406030204" pitchFamily="18" charset="0"/>
                        </a:rPr>
                        <m:t>𝑐</m:t>
                      </m:r>
                      <m:r>
                        <a:rPr lang="fi-FI" sz="1200" b="0" i="1" baseline="-25000" smtClean="0">
                          <a:latin typeface="Cambria Math" panose="02040503050406030204" pitchFamily="18" charset="0"/>
                        </a:rPr>
                        <m:t>𝑥</m:t>
                      </m:r>
                      <m:r>
                        <a:rPr lang="fi-FI" sz="1200" b="0" i="1" smtClean="0">
                          <a:latin typeface="Cambria Math" panose="02040503050406030204" pitchFamily="18" charset="0"/>
                        </a:rPr>
                        <m:t>=(</m:t>
                      </m:r>
                      <m:r>
                        <a:rPr lang="fi-FI" sz="1200" b="0" i="1" smtClean="0">
                          <a:latin typeface="Cambria Math" panose="02040503050406030204" pitchFamily="18" charset="0"/>
                        </a:rPr>
                        <m:t>𝑥𝑚𝑎𝑥</m:t>
                      </m:r>
                      <m:r>
                        <a:rPr lang="fi-FI" sz="1200" b="0" i="1" smtClean="0">
                          <a:latin typeface="Cambria Math" panose="02040503050406030204" pitchFamily="18" charset="0"/>
                        </a:rPr>
                        <m:t>+</m:t>
                      </m:r>
                      <m:r>
                        <a:rPr lang="fi-FI" sz="1200" b="0" i="1" smtClean="0">
                          <a:latin typeface="Cambria Math" panose="02040503050406030204" pitchFamily="18" charset="0"/>
                        </a:rPr>
                        <m:t>𝑥𝑚𝑖𝑛</m:t>
                      </m:r>
                      <m:r>
                        <a:rPr lang="fi-FI" sz="1200" b="0" i="1" smtClean="0">
                          <a:latin typeface="Cambria Math" panose="02040503050406030204" pitchFamily="18" charset="0"/>
                        </a:rPr>
                        <m:t>)/2</m:t>
                      </m:r>
                    </m:oMath>
                  </m:oMathPara>
                </a14:m>
                <a:endParaRPr lang="en-GB" sz="1200" dirty="0"/>
              </a:p>
            </p:txBody>
          </p:sp>
        </mc:Choice>
        <mc:Fallback xmlns="">
          <p:sp>
            <p:nvSpPr>
              <p:cNvPr id="48" name="Tekstiruutu 47">
                <a:extLst>
                  <a:ext uri="{FF2B5EF4-FFF2-40B4-BE49-F238E27FC236}">
                    <a16:creationId xmlns:a16="http://schemas.microsoft.com/office/drawing/2014/main" id="{5A2551DA-FB3A-4C93-9214-9F68D9B76515}"/>
                  </a:ext>
                </a:extLst>
              </p:cNvPr>
              <p:cNvSpPr txBox="1">
                <a:spLocks noRot="1" noChangeAspect="1" noMove="1" noResize="1" noEditPoints="1" noAdjustHandles="1" noChangeArrowheads="1" noChangeShapeType="1" noTextEdit="1"/>
              </p:cNvSpPr>
              <p:nvPr/>
            </p:nvSpPr>
            <p:spPr>
              <a:xfrm>
                <a:off x="7216026" y="5375696"/>
                <a:ext cx="1385764" cy="184666"/>
              </a:xfrm>
              <a:prstGeom prst="rect">
                <a:avLst/>
              </a:prstGeom>
              <a:blipFill>
                <a:blip r:embed="rId6"/>
                <a:stretch>
                  <a:fillRect l="-3084" t="-6667" r="-13656" b="-36667"/>
                </a:stretch>
              </a:blipFill>
            </p:spPr>
            <p:txBody>
              <a:bodyPr/>
              <a:lstStyle/>
              <a:p>
                <a:r>
                  <a:rPr lang="en-GB">
                    <a:noFill/>
                  </a:rPr>
                  <a:t> </a:t>
                </a:r>
              </a:p>
            </p:txBody>
          </p:sp>
        </mc:Fallback>
      </mc:AlternateContent>
    </p:spTree>
    <p:extLst>
      <p:ext uri="{BB962C8B-B14F-4D97-AF65-F5344CB8AC3E}">
        <p14:creationId xmlns:p14="http://schemas.microsoft.com/office/powerpoint/2010/main" val="23703645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Method Follow-Up</a:t>
            </a:r>
          </a:p>
        </p:txBody>
      </p:sp>
      <p:pic>
        <p:nvPicPr>
          <p:cNvPr id="2" name="Kuva 1">
            <a:extLst>
              <a:ext uri="{FF2B5EF4-FFF2-40B4-BE49-F238E27FC236}">
                <a16:creationId xmlns:a16="http://schemas.microsoft.com/office/drawing/2014/main" id="{E9B15303-257B-4D7C-ADF9-CEA2DE600F4B}"/>
              </a:ext>
            </a:extLst>
          </p:cNvPr>
          <p:cNvPicPr>
            <a:picLocks noChangeAspect="1"/>
          </p:cNvPicPr>
          <p:nvPr/>
        </p:nvPicPr>
        <p:blipFill>
          <a:blip r:embed="rId2"/>
          <a:stretch>
            <a:fillRect/>
          </a:stretch>
        </p:blipFill>
        <p:spPr>
          <a:xfrm>
            <a:off x="4854791" y="297110"/>
            <a:ext cx="4070507" cy="3757177"/>
          </a:xfrm>
          <a:prstGeom prst="rect">
            <a:avLst/>
          </a:prstGeom>
        </p:spPr>
      </p:pic>
      <p:pic>
        <p:nvPicPr>
          <p:cNvPr id="3" name="Kuva 2">
            <a:extLst>
              <a:ext uri="{FF2B5EF4-FFF2-40B4-BE49-F238E27FC236}">
                <a16:creationId xmlns:a16="http://schemas.microsoft.com/office/drawing/2014/main" id="{FDF19A69-18CD-4A6F-B071-F447CE85BE67}"/>
              </a:ext>
            </a:extLst>
          </p:cNvPr>
          <p:cNvPicPr>
            <a:picLocks noChangeAspect="1"/>
          </p:cNvPicPr>
          <p:nvPr/>
        </p:nvPicPr>
        <p:blipFill>
          <a:blip r:embed="rId3"/>
          <a:stretch>
            <a:fillRect/>
          </a:stretch>
        </p:blipFill>
        <p:spPr>
          <a:xfrm>
            <a:off x="8337176" y="4397187"/>
            <a:ext cx="3437511" cy="1978650"/>
          </a:xfrm>
          <a:prstGeom prst="rect">
            <a:avLst/>
          </a:prstGeom>
        </p:spPr>
      </p:pic>
      <p:sp>
        <p:nvSpPr>
          <p:cNvPr id="6" name="Nuoli: Oikea 5">
            <a:extLst>
              <a:ext uri="{FF2B5EF4-FFF2-40B4-BE49-F238E27FC236}">
                <a16:creationId xmlns:a16="http://schemas.microsoft.com/office/drawing/2014/main" id="{8EED9BC4-934F-421D-A284-0A657C7CC57C}"/>
              </a:ext>
            </a:extLst>
          </p:cNvPr>
          <p:cNvSpPr/>
          <p:nvPr/>
        </p:nvSpPr>
        <p:spPr>
          <a:xfrm rot="2331369">
            <a:off x="9126884" y="3432736"/>
            <a:ext cx="1002767" cy="53796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71787384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400" dirty="0">
                <a:solidFill>
                  <a:schemeClr val="bg1"/>
                </a:solidFill>
                <a:latin typeface="+mj-lt"/>
                <a:ea typeface="+mj-ea"/>
                <a:cs typeface="+mj-cs"/>
              </a:rPr>
              <a:t>Collision Detection</a:t>
            </a:r>
            <a:endParaRPr lang="en-US" sz="4400" kern="1200" dirty="0">
              <a:solidFill>
                <a:schemeClr val="bg1"/>
              </a:solidFill>
              <a:latin typeface="+mj-lt"/>
              <a:ea typeface="+mj-ea"/>
              <a:cs typeface="+mj-cs"/>
            </a:endParaRPr>
          </a:p>
        </p:txBody>
      </p:sp>
      <p:sp>
        <p:nvSpPr>
          <p:cNvPr id="18" name="Tekstiruutu 17">
            <a:extLst>
              <a:ext uri="{FF2B5EF4-FFF2-40B4-BE49-F238E27FC236}">
                <a16:creationId xmlns:a16="http://schemas.microsoft.com/office/drawing/2014/main" id="{A486DC10-0323-4D5E-B68D-AEFEE587386F}"/>
              </a:ext>
            </a:extLst>
          </p:cNvPr>
          <p:cNvSpPr txBox="1"/>
          <p:nvPr/>
        </p:nvSpPr>
        <p:spPr>
          <a:xfrm>
            <a:off x="5169667" y="314550"/>
            <a:ext cx="3916072" cy="369332"/>
          </a:xfrm>
          <a:prstGeom prst="rect">
            <a:avLst/>
          </a:prstGeom>
          <a:noFill/>
        </p:spPr>
        <p:txBody>
          <a:bodyPr wrap="none" rtlCol="0">
            <a:spAutoFit/>
          </a:bodyPr>
          <a:lstStyle/>
          <a:p>
            <a:r>
              <a:rPr lang="fi-FI" dirty="0" err="1"/>
              <a:t>Distance</a:t>
            </a:r>
            <a:r>
              <a:rPr lang="fi-FI" dirty="0"/>
              <a:t> </a:t>
            </a:r>
            <a:r>
              <a:rPr lang="fi-FI" dirty="0" err="1"/>
              <a:t>estimation</a:t>
            </a:r>
            <a:r>
              <a:rPr lang="fi-FI" dirty="0"/>
              <a:t> </a:t>
            </a:r>
            <a:r>
              <a:rPr lang="fi-FI" dirty="0" err="1"/>
              <a:t>using</a:t>
            </a:r>
            <a:r>
              <a:rPr lang="fi-FI" dirty="0"/>
              <a:t> </a:t>
            </a:r>
            <a:r>
              <a:rPr lang="fi-FI" dirty="0" err="1"/>
              <a:t>object</a:t>
            </a:r>
            <a:r>
              <a:rPr lang="fi-FI" dirty="0"/>
              <a:t> radius:</a:t>
            </a:r>
            <a:endParaRPr lang="en-GB" dirty="0"/>
          </a:p>
        </p:txBody>
      </p:sp>
      <mc:AlternateContent xmlns:mc="http://schemas.openxmlformats.org/markup-compatibility/2006" xmlns:a14="http://schemas.microsoft.com/office/drawing/2010/main">
        <mc:Choice Requires="a14">
          <p:sp>
            <p:nvSpPr>
              <p:cNvPr id="29" name="Tekstiruutu 28">
                <a:extLst>
                  <a:ext uri="{FF2B5EF4-FFF2-40B4-BE49-F238E27FC236}">
                    <a16:creationId xmlns:a16="http://schemas.microsoft.com/office/drawing/2014/main" id="{95E17EC9-0666-4D8B-BA3F-40897AC9EDD0}"/>
                  </a:ext>
                </a:extLst>
              </p:cNvPr>
              <p:cNvSpPr txBox="1"/>
              <p:nvPr/>
            </p:nvSpPr>
            <p:spPr>
              <a:xfrm>
                <a:off x="5169667" y="1417662"/>
                <a:ext cx="2775119" cy="509627"/>
              </a:xfrm>
              <a:prstGeom prst="rect">
                <a:avLst/>
              </a:prstGeom>
              <a:noFill/>
              <a:ln>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fi-FI" sz="1600" i="1" smtClean="0">
                          <a:latin typeface="Cambria Math" panose="02040503050406030204" pitchFamily="18" charset="0"/>
                        </a:rPr>
                        <m:t>𝑑</m:t>
                      </m:r>
                      <m:r>
                        <a:rPr lang="en-GB" sz="1600" i="1" smtClean="0">
                          <a:latin typeface="Cambria Math" panose="02040503050406030204" pitchFamily="18" charset="0"/>
                        </a:rPr>
                        <m:t>=</m:t>
                      </m:r>
                      <m:f>
                        <m:fPr>
                          <m:ctrlPr>
                            <a:rPr lang="en-GB" sz="1600" i="1">
                              <a:latin typeface="Cambria Math" panose="02040503050406030204" pitchFamily="18" charset="0"/>
                            </a:rPr>
                          </m:ctrlPr>
                        </m:fPr>
                        <m:num>
                          <m:r>
                            <a:rPr lang="fi-FI" sz="1600" b="0" i="1" smtClean="0">
                              <a:latin typeface="Cambria Math" panose="02040503050406030204" pitchFamily="18" charset="0"/>
                            </a:rPr>
                            <m:t>𝑓</m:t>
                          </m:r>
                          <m:r>
                            <a:rPr lang="fi-FI" sz="1600" b="0" i="1" smtClean="0">
                              <a:latin typeface="Cambria Math" panose="02040503050406030204" pitchFamily="18" charset="0"/>
                            </a:rPr>
                            <m:t>∗</m:t>
                          </m:r>
                          <m:r>
                            <a:rPr lang="fi-FI" sz="1600" i="1">
                              <a:latin typeface="Cambria Math" panose="02040503050406030204" pitchFamily="18" charset="0"/>
                            </a:rPr>
                            <m:t>h</m:t>
                          </m:r>
                        </m:num>
                        <m:den>
                          <m:func>
                            <m:funcPr>
                              <m:ctrlPr>
                                <a:rPr lang="fi-FI" sz="1600" i="1">
                                  <a:latin typeface="Cambria Math" panose="02040503050406030204" pitchFamily="18" charset="0"/>
                                </a:rPr>
                              </m:ctrlPr>
                            </m:funcPr>
                            <m:fName>
                              <m:r>
                                <m:rPr>
                                  <m:sty m:val="p"/>
                                </m:rPr>
                                <a:rPr lang="fi-FI" sz="1600">
                                  <a:latin typeface="Cambria Math" panose="02040503050406030204" pitchFamily="18" charset="0"/>
                                </a:rPr>
                                <m:t>cos</m:t>
                              </m:r>
                            </m:fName>
                            <m:e>
                              <m:d>
                                <m:dPr>
                                  <m:ctrlPr>
                                    <a:rPr lang="fi-FI" sz="1600" i="1">
                                      <a:latin typeface="Cambria Math" panose="02040503050406030204" pitchFamily="18" charset="0"/>
                                    </a:rPr>
                                  </m:ctrlPr>
                                </m:dPr>
                                <m:e>
                                  <m:r>
                                    <m:rPr>
                                      <m:sty m:val="p"/>
                                    </m:rPr>
                                    <a:rPr lang="el-GR" sz="1600" i="1">
                                      <a:latin typeface="Cambria Math" panose="02040503050406030204" pitchFamily="18" charset="0"/>
                                    </a:rPr>
                                    <m:t>α</m:t>
                                  </m:r>
                                </m:e>
                              </m:d>
                              <m:r>
                                <a:rPr lang="fi-FI" sz="1600" b="0" i="1" smtClean="0">
                                  <a:latin typeface="Cambria Math" panose="02040503050406030204" pitchFamily="18" charset="0"/>
                                </a:rPr>
                                <m:t>∗</m:t>
                              </m:r>
                              <m:func>
                                <m:funcPr>
                                  <m:ctrlPr>
                                    <a:rPr lang="fi-FI" sz="1600" i="1">
                                      <a:latin typeface="Cambria Math" panose="02040503050406030204" pitchFamily="18" charset="0"/>
                                    </a:rPr>
                                  </m:ctrlPr>
                                </m:funcPr>
                                <m:fName>
                                  <m:r>
                                    <m:rPr>
                                      <m:sty m:val="p"/>
                                    </m:rPr>
                                    <a:rPr lang="fi-FI" sz="1600">
                                      <a:latin typeface="Cambria Math" panose="02040503050406030204" pitchFamily="18" charset="0"/>
                                    </a:rPr>
                                    <m:t>cos</m:t>
                                  </m:r>
                                </m:fName>
                                <m:e>
                                  <m:d>
                                    <m:dPr>
                                      <m:ctrlPr>
                                        <a:rPr lang="fi-FI" sz="1600" i="1">
                                          <a:latin typeface="Cambria Math" panose="02040503050406030204" pitchFamily="18" charset="0"/>
                                        </a:rPr>
                                      </m:ctrlPr>
                                    </m:dPr>
                                    <m:e>
                                      <m:r>
                                        <m:rPr>
                                          <m:nor/>
                                        </m:rPr>
                                        <a:rPr lang="el-GR" sz="1600" dirty="0"/>
                                        <m:t>β</m:t>
                                      </m:r>
                                    </m:e>
                                  </m:d>
                                </m:e>
                              </m:func>
                              <m:r>
                                <a:rPr lang="fi-FI" sz="1600" b="0" i="1" dirty="0" smtClean="0">
                                  <a:latin typeface="Cambria Math" panose="02040503050406030204" pitchFamily="18" charset="0"/>
                                </a:rPr>
                                <m:t>∗</m:t>
                              </m:r>
                            </m:e>
                          </m:func>
                          <m:r>
                            <m:rPr>
                              <m:nor/>
                            </m:rPr>
                            <a:rPr lang="fi-FI" sz="1600" b="0" i="1" smtClean="0">
                              <a:latin typeface="Cambria Math" panose="02040503050406030204" pitchFamily="18" charset="0"/>
                            </a:rPr>
                            <m:t>h</m:t>
                          </m:r>
                          <m:r>
                            <m:rPr>
                              <m:nor/>
                            </m:rPr>
                            <a:rPr lang="fi-FI" sz="1600" b="0" i="1" baseline="-25000" smtClean="0">
                              <a:latin typeface="Cambria Math" panose="02040503050406030204" pitchFamily="18" charset="0"/>
                            </a:rPr>
                            <m:t>i</m:t>
                          </m:r>
                          <m:r>
                            <a:rPr lang="fi-FI" sz="1600" b="0" i="1" dirty="0" smtClean="0">
                              <a:latin typeface="Cambria Math" panose="02040503050406030204" pitchFamily="18" charset="0"/>
                            </a:rPr>
                            <m:t>∗</m:t>
                          </m:r>
                          <m:r>
                            <m:rPr>
                              <m:nor/>
                            </m:rPr>
                            <a:rPr lang="en-GB" sz="1600" i="1" dirty="0"/>
                            <m:t>s</m:t>
                          </m:r>
                          <m:r>
                            <m:rPr>
                              <m:nor/>
                            </m:rPr>
                            <a:rPr lang="en-GB" sz="1600" i="1" baseline="-25000" dirty="0"/>
                            <m:t>h</m:t>
                          </m:r>
                          <m:r>
                            <m:rPr>
                              <m:nor/>
                            </m:rPr>
                            <a:rPr lang="fi-FI" sz="1600" b="0" i="1" dirty="0" smtClean="0">
                              <a:latin typeface="Cambria Math" panose="02040503050406030204" pitchFamily="18" charset="0"/>
                            </a:rPr>
                            <m:t>/</m:t>
                          </m:r>
                          <m:r>
                            <m:rPr>
                              <m:nor/>
                            </m:rPr>
                            <a:rPr lang="fi-FI" sz="1600" b="0" i="1" dirty="0" smtClean="0">
                              <a:latin typeface="Cambria Math" panose="02040503050406030204" pitchFamily="18" charset="0"/>
                            </a:rPr>
                            <m:t>p</m:t>
                          </m:r>
                          <m:r>
                            <m:rPr>
                              <m:nor/>
                            </m:rPr>
                            <a:rPr lang="en-GB" sz="1600" i="1" baseline="-25000" dirty="0"/>
                            <m:t>h</m:t>
                          </m:r>
                        </m:den>
                      </m:f>
                      <m:r>
                        <a:rPr lang="fi-FI" sz="1600" b="0" i="1" smtClean="0">
                          <a:latin typeface="Cambria Math" panose="02040503050406030204" pitchFamily="18" charset="0"/>
                        </a:rPr>
                        <m:t> </m:t>
                      </m:r>
                    </m:oMath>
                  </m:oMathPara>
                </a14:m>
                <a:endParaRPr lang="en-GB" sz="1600" dirty="0"/>
              </a:p>
            </p:txBody>
          </p:sp>
        </mc:Choice>
        <mc:Fallback xmlns="">
          <p:sp>
            <p:nvSpPr>
              <p:cNvPr id="29" name="Tekstiruutu 28">
                <a:extLst>
                  <a:ext uri="{FF2B5EF4-FFF2-40B4-BE49-F238E27FC236}">
                    <a16:creationId xmlns:a16="http://schemas.microsoft.com/office/drawing/2014/main" id="{95E17EC9-0666-4D8B-BA3F-40897AC9EDD0}"/>
                  </a:ext>
                </a:extLst>
              </p:cNvPr>
              <p:cNvSpPr txBox="1">
                <a:spLocks noRot="1" noChangeAspect="1" noMove="1" noResize="1" noEditPoints="1" noAdjustHandles="1" noChangeArrowheads="1" noChangeShapeType="1" noTextEdit="1"/>
              </p:cNvSpPr>
              <p:nvPr/>
            </p:nvSpPr>
            <p:spPr>
              <a:xfrm>
                <a:off x="5169667" y="1417662"/>
                <a:ext cx="2775119" cy="509627"/>
              </a:xfrm>
              <a:prstGeom prst="rect">
                <a:avLst/>
              </a:prstGeom>
              <a:blipFill>
                <a:blip r:embed="rId2"/>
                <a:stretch>
                  <a:fillRect/>
                </a:stretch>
              </a:blipFill>
              <a:ln>
                <a:no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0" name="Tekstiruutu 29">
                <a:extLst>
                  <a:ext uri="{FF2B5EF4-FFF2-40B4-BE49-F238E27FC236}">
                    <a16:creationId xmlns:a16="http://schemas.microsoft.com/office/drawing/2014/main" id="{35B14211-C44D-4452-BFE3-559FB45A771B}"/>
                  </a:ext>
                </a:extLst>
              </p:cNvPr>
              <p:cNvSpPr txBox="1"/>
              <p:nvPr/>
            </p:nvSpPr>
            <p:spPr>
              <a:xfrm>
                <a:off x="8429232" y="1420592"/>
                <a:ext cx="1535870" cy="1723549"/>
              </a:xfrm>
              <a:prstGeom prst="rect">
                <a:avLst/>
              </a:prstGeom>
              <a:noFill/>
              <a:ln>
                <a:noFill/>
              </a:ln>
            </p:spPr>
            <p:txBody>
              <a:bodyPr wrap="none" lIns="0" tIns="0" rIns="0" bIns="0" rtlCol="0">
                <a:spAutoFit/>
              </a:bodyPr>
              <a:lstStyle/>
              <a:p>
                <a:r>
                  <a:rPr lang="en-GB" sz="1200" i="1" dirty="0"/>
                  <a:t>s</a:t>
                </a:r>
                <a:r>
                  <a:rPr lang="en-GB" sz="1200" i="1" baseline="-25000" dirty="0" err="1"/>
                  <a:t>w</a:t>
                </a:r>
                <a14:m>
                  <m:oMath xmlns:m="http://schemas.openxmlformats.org/officeDocument/2006/math">
                    <m:r>
                      <a:rPr lang="en-GB" sz="1200" i="1" smtClean="0">
                        <a:latin typeface="Cambria Math" panose="02040503050406030204" pitchFamily="18" charset="0"/>
                      </a:rPr>
                      <m:t>=</m:t>
                    </m:r>
                    <m:r>
                      <a:rPr lang="fi-FI" sz="1200" b="0" i="1" smtClean="0">
                        <a:latin typeface="Cambria Math" panose="02040503050406030204" pitchFamily="18" charset="0"/>
                      </a:rPr>
                      <m:t>𝑠𝑒𝑛𝑠𝑜𝑟</m:t>
                    </m:r>
                    <m:r>
                      <a:rPr lang="fi-FI" sz="1200" b="0" i="1" smtClean="0">
                        <a:latin typeface="Cambria Math" panose="02040503050406030204" pitchFamily="18" charset="0"/>
                      </a:rPr>
                      <m:t> </m:t>
                    </m:r>
                    <m:r>
                      <a:rPr lang="fi-FI" sz="1200" b="0" i="1" smtClean="0">
                        <a:latin typeface="Cambria Math" panose="02040503050406030204" pitchFamily="18" charset="0"/>
                      </a:rPr>
                      <m:t>𝑤𝑖𝑑𝑡h</m:t>
                    </m:r>
                    <m:r>
                      <a:rPr lang="fi-FI" sz="1200" b="0" i="1" smtClean="0">
                        <a:latin typeface="Cambria Math" panose="02040503050406030204" pitchFamily="18" charset="0"/>
                      </a:rPr>
                      <m:t> </m:t>
                    </m:r>
                    <m:d>
                      <m:dPr>
                        <m:ctrlPr>
                          <a:rPr lang="fi-FI" sz="1200" b="0" i="1" smtClean="0">
                            <a:latin typeface="Cambria Math" panose="02040503050406030204" pitchFamily="18" charset="0"/>
                          </a:rPr>
                        </m:ctrlPr>
                      </m:dPr>
                      <m:e>
                        <m:r>
                          <a:rPr lang="fi-FI" sz="1200" b="0" i="1" smtClean="0">
                            <a:latin typeface="Cambria Math" panose="02040503050406030204" pitchFamily="18" charset="0"/>
                          </a:rPr>
                          <m:t>𝑚</m:t>
                        </m:r>
                      </m:e>
                    </m:d>
                  </m:oMath>
                </a14:m>
                <a:endParaRPr lang="fi-FI" sz="1200" b="0" i="1" dirty="0"/>
              </a:p>
              <a:p>
                <a:r>
                  <a:rPr lang="en-GB" sz="1200" i="1" dirty="0"/>
                  <a:t>s</a:t>
                </a:r>
                <a:r>
                  <a:rPr lang="en-GB" sz="1200" i="1" baseline="-25000" dirty="0"/>
                  <a:t>h</a:t>
                </a:r>
                <a14:m>
                  <m:oMath xmlns:m="http://schemas.openxmlformats.org/officeDocument/2006/math">
                    <m:r>
                      <a:rPr lang="en-GB" sz="1200" i="1">
                        <a:latin typeface="Cambria Math" panose="02040503050406030204" pitchFamily="18" charset="0"/>
                      </a:rPr>
                      <m:t>=</m:t>
                    </m:r>
                    <m:r>
                      <a:rPr lang="fi-FI" sz="1200" i="1">
                        <a:latin typeface="Cambria Math" panose="02040503050406030204" pitchFamily="18" charset="0"/>
                      </a:rPr>
                      <m:t>𝑠𝑒𝑛𝑠𝑜𝑟</m:t>
                    </m:r>
                    <m:r>
                      <a:rPr lang="fi-FI" sz="1200" i="1">
                        <a:latin typeface="Cambria Math" panose="02040503050406030204" pitchFamily="18" charset="0"/>
                      </a:rPr>
                      <m:t> </m:t>
                    </m:r>
                    <m:r>
                      <a:rPr lang="fi-FI" sz="1200" b="0" i="1" smtClean="0">
                        <a:latin typeface="Cambria Math" panose="02040503050406030204" pitchFamily="18" charset="0"/>
                      </a:rPr>
                      <m:t>h𝑒𝑖𝑔h𝑡</m:t>
                    </m:r>
                    <m:r>
                      <a:rPr lang="fi-FI" sz="1200" i="1">
                        <a:latin typeface="Cambria Math" panose="02040503050406030204" pitchFamily="18" charset="0"/>
                      </a:rPr>
                      <m:t> </m:t>
                    </m:r>
                    <m:d>
                      <m:dPr>
                        <m:ctrlPr>
                          <a:rPr lang="fi-FI" sz="1200" i="1">
                            <a:latin typeface="Cambria Math" panose="02040503050406030204" pitchFamily="18" charset="0"/>
                          </a:rPr>
                        </m:ctrlPr>
                      </m:dPr>
                      <m:e>
                        <m:r>
                          <a:rPr lang="fi-FI" sz="1200" i="1">
                            <a:latin typeface="Cambria Math" panose="02040503050406030204" pitchFamily="18" charset="0"/>
                          </a:rPr>
                          <m:t>𝑚</m:t>
                        </m:r>
                      </m:e>
                    </m:d>
                  </m:oMath>
                </a14:m>
                <a:endParaRPr lang="fi-FI" sz="1200" i="1" dirty="0"/>
              </a:p>
              <a:p>
                <a:r>
                  <a:rPr lang="fi-FI" sz="1200" i="1" dirty="0" err="1"/>
                  <a:t>p</a:t>
                </a:r>
                <a:r>
                  <a:rPr lang="fi-FI" sz="1200" i="1" baseline="-25000" dirty="0" err="1"/>
                  <a:t>w</a:t>
                </a:r>
                <a:r>
                  <a:rPr lang="fi-FI" sz="1200" i="1" dirty="0"/>
                  <a:t>= image </a:t>
                </a:r>
                <a:r>
                  <a:rPr lang="fi-FI" sz="1200" i="1" dirty="0" err="1"/>
                  <a:t>width</a:t>
                </a:r>
                <a:r>
                  <a:rPr lang="fi-FI" sz="1200" i="1" dirty="0"/>
                  <a:t> (</a:t>
                </a:r>
                <a:r>
                  <a:rPr lang="fi-FI" sz="1200" i="1" dirty="0" err="1"/>
                  <a:t>pixels</a:t>
                </a:r>
                <a:r>
                  <a:rPr lang="fi-FI" sz="1200" i="1" dirty="0"/>
                  <a:t>)</a:t>
                </a:r>
              </a:p>
              <a:p>
                <a:r>
                  <a:rPr lang="fi-FI" sz="1200" i="1" dirty="0" err="1"/>
                  <a:t>p</a:t>
                </a:r>
                <a:r>
                  <a:rPr lang="fi-FI" sz="1200" i="1" baseline="-25000" dirty="0" err="1"/>
                  <a:t>h</a:t>
                </a:r>
                <a:r>
                  <a:rPr lang="fi-FI" sz="1200" i="1" dirty="0"/>
                  <a:t>= image </a:t>
                </a:r>
                <a:r>
                  <a:rPr lang="fi-FI" sz="1200" i="1" dirty="0" err="1"/>
                  <a:t>height</a:t>
                </a:r>
                <a:r>
                  <a:rPr lang="fi-FI" sz="1200" i="1" dirty="0"/>
                  <a:t> (</a:t>
                </a:r>
                <a:r>
                  <a:rPr lang="fi-FI" sz="1200" i="1" dirty="0" err="1"/>
                  <a:t>pixels</a:t>
                </a:r>
                <a:r>
                  <a:rPr lang="fi-FI" sz="1200" i="1" dirty="0"/>
                  <a:t>)</a:t>
                </a:r>
              </a:p>
              <a:p>
                <a:r>
                  <a:rPr lang="fi-FI" sz="1200" i="1" dirty="0"/>
                  <a:t>h</a:t>
                </a:r>
                <a:r>
                  <a:rPr lang="fi-FI" sz="1200" i="1" baseline="-25000" dirty="0"/>
                  <a:t>i</a:t>
                </a:r>
                <a:r>
                  <a:rPr lang="fi-FI" sz="1200" i="1" dirty="0"/>
                  <a:t> = </a:t>
                </a:r>
                <a:r>
                  <a:rPr lang="fi-FI" sz="1200" i="1" dirty="0" err="1"/>
                  <a:t>object</a:t>
                </a:r>
                <a:r>
                  <a:rPr lang="fi-FI" sz="1200" i="1" dirty="0"/>
                  <a:t> </a:t>
                </a:r>
                <a:r>
                  <a:rPr lang="fi-FI" sz="1200" i="1" dirty="0" err="1"/>
                  <a:t>height</a:t>
                </a:r>
                <a:r>
                  <a:rPr lang="fi-FI" sz="1200" i="1" dirty="0"/>
                  <a:t> (</a:t>
                </a:r>
                <a:r>
                  <a:rPr lang="fi-FI" sz="1200" i="1" dirty="0" err="1"/>
                  <a:t>pixels</a:t>
                </a:r>
                <a:r>
                  <a:rPr lang="fi-FI" sz="1200" i="1" dirty="0"/>
                  <a:t>)</a:t>
                </a:r>
              </a:p>
              <a:p>
                <a:r>
                  <a:rPr lang="fi-FI" sz="1200" i="1" dirty="0"/>
                  <a:t>h = </a:t>
                </a:r>
                <a:r>
                  <a:rPr lang="fi-FI" sz="1200" i="1" dirty="0" err="1"/>
                  <a:t>object</a:t>
                </a:r>
                <a:r>
                  <a:rPr lang="fi-FI" sz="1200" i="1" dirty="0"/>
                  <a:t> </a:t>
                </a:r>
                <a:r>
                  <a:rPr lang="fi-FI" sz="1200" i="1" dirty="0" err="1"/>
                  <a:t>height</a:t>
                </a:r>
                <a:r>
                  <a:rPr lang="fi-FI" sz="1200" i="1" dirty="0"/>
                  <a:t> (m)</a:t>
                </a:r>
              </a:p>
              <a:p>
                <a:r>
                  <a:rPr lang="fi-FI" sz="1200" i="1" dirty="0"/>
                  <a:t>f = </a:t>
                </a:r>
                <a:r>
                  <a:rPr lang="fi-FI" sz="1200" i="1" dirty="0" err="1"/>
                  <a:t>focal</a:t>
                </a:r>
                <a:r>
                  <a:rPr lang="fi-FI" sz="1200" i="1" dirty="0"/>
                  <a:t> </a:t>
                </a:r>
                <a:r>
                  <a:rPr lang="fi-FI" sz="1200" i="1" dirty="0" err="1"/>
                  <a:t>length</a:t>
                </a:r>
                <a:r>
                  <a:rPr lang="fi-FI" sz="1200" i="1" dirty="0"/>
                  <a:t> (m)</a:t>
                </a:r>
              </a:p>
              <a:p>
                <a14:m>
                  <m:oMath xmlns:m="http://schemas.openxmlformats.org/officeDocument/2006/math">
                    <m:r>
                      <m:rPr>
                        <m:sty m:val="p"/>
                      </m:rPr>
                      <a:rPr lang="el-GR" sz="1200" i="1">
                        <a:latin typeface="Cambria Math" panose="02040503050406030204" pitchFamily="18" charset="0"/>
                      </a:rPr>
                      <m:t>α</m:t>
                    </m:r>
                  </m:oMath>
                </a14:m>
                <a:r>
                  <a:rPr lang="fi-FI" sz="1200" i="1" dirty="0"/>
                  <a:t> = </a:t>
                </a:r>
                <a:r>
                  <a:rPr lang="fi-FI" sz="1200" i="1" dirty="0" err="1"/>
                  <a:t>altitude</a:t>
                </a:r>
                <a:r>
                  <a:rPr lang="fi-FI" sz="1200" i="1" dirty="0"/>
                  <a:t> (</a:t>
                </a:r>
                <a:r>
                  <a:rPr lang="fi-FI" sz="1200" i="1" dirty="0" err="1"/>
                  <a:t>rad</a:t>
                </a:r>
                <a:r>
                  <a:rPr lang="fi-FI" sz="1200" i="1" dirty="0"/>
                  <a:t>)</a:t>
                </a:r>
              </a:p>
              <a:p>
                <a:r>
                  <a:rPr lang="el-GR" sz="1200" dirty="0"/>
                  <a:t>β</a:t>
                </a:r>
                <a:r>
                  <a:rPr lang="fi-FI" sz="1200" dirty="0"/>
                  <a:t> </a:t>
                </a:r>
                <a:r>
                  <a:rPr lang="fi-FI" sz="1200" i="1" dirty="0"/>
                  <a:t>= </a:t>
                </a:r>
                <a:r>
                  <a:rPr lang="fi-FI" sz="1200" i="1" dirty="0" err="1"/>
                  <a:t>azimuth</a:t>
                </a:r>
                <a:r>
                  <a:rPr lang="fi-FI" sz="1200" i="1" dirty="0"/>
                  <a:t> (</a:t>
                </a:r>
                <a:r>
                  <a:rPr lang="fi-FI" sz="1200" i="1" dirty="0" err="1"/>
                  <a:t>rad</a:t>
                </a:r>
                <a:r>
                  <a:rPr lang="fi-FI" sz="1200" i="1" dirty="0"/>
                  <a:t>)</a:t>
                </a:r>
              </a:p>
            </p:txBody>
          </p:sp>
        </mc:Choice>
        <mc:Fallback xmlns="">
          <p:sp>
            <p:nvSpPr>
              <p:cNvPr id="30" name="Tekstiruutu 29">
                <a:extLst>
                  <a:ext uri="{FF2B5EF4-FFF2-40B4-BE49-F238E27FC236}">
                    <a16:creationId xmlns:a16="http://schemas.microsoft.com/office/drawing/2014/main" id="{35B14211-C44D-4452-BFE3-559FB45A771B}"/>
                  </a:ext>
                </a:extLst>
              </p:cNvPr>
              <p:cNvSpPr txBox="1">
                <a:spLocks noRot="1" noChangeAspect="1" noMove="1" noResize="1" noEditPoints="1" noAdjustHandles="1" noChangeArrowheads="1" noChangeShapeType="1" noTextEdit="1"/>
              </p:cNvSpPr>
              <p:nvPr/>
            </p:nvSpPr>
            <p:spPr>
              <a:xfrm>
                <a:off x="8429232" y="1420592"/>
                <a:ext cx="1535870" cy="1723549"/>
              </a:xfrm>
              <a:prstGeom prst="rect">
                <a:avLst/>
              </a:prstGeom>
              <a:blipFill>
                <a:blip r:embed="rId3"/>
                <a:stretch>
                  <a:fillRect l="-6349" t="-2827" r="-5556" b="-1060"/>
                </a:stretch>
              </a:blipFill>
              <a:ln>
                <a:no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1" name="Tekstiruutu 30">
                <a:extLst>
                  <a:ext uri="{FF2B5EF4-FFF2-40B4-BE49-F238E27FC236}">
                    <a16:creationId xmlns:a16="http://schemas.microsoft.com/office/drawing/2014/main" id="{41EA5462-243B-45D4-84D0-115306DD3FF4}"/>
                  </a:ext>
                </a:extLst>
              </p:cNvPr>
              <p:cNvSpPr txBox="1"/>
              <p:nvPr/>
            </p:nvSpPr>
            <p:spPr>
              <a:xfrm>
                <a:off x="5169667" y="3775128"/>
                <a:ext cx="2759089" cy="509627"/>
              </a:xfrm>
              <a:prstGeom prst="rect">
                <a:avLst/>
              </a:prstGeom>
              <a:noFill/>
              <a:ln>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fi-FI" sz="1600" i="1" smtClean="0">
                          <a:latin typeface="Cambria Math" panose="02040503050406030204" pitchFamily="18" charset="0"/>
                        </a:rPr>
                        <m:t>𝑑</m:t>
                      </m:r>
                      <m:r>
                        <a:rPr lang="fi-FI" sz="1600" b="0" i="1" smtClean="0">
                          <a:latin typeface="Cambria Math" panose="02040503050406030204" pitchFamily="18" charset="0"/>
                        </a:rPr>
                        <m:t>=</m:t>
                      </m:r>
                      <m:f>
                        <m:fPr>
                          <m:ctrlPr>
                            <a:rPr lang="en-GB" sz="1600" i="1">
                              <a:latin typeface="Cambria Math" panose="02040503050406030204" pitchFamily="18" charset="0"/>
                            </a:rPr>
                          </m:ctrlPr>
                        </m:fPr>
                        <m:num>
                          <m:r>
                            <a:rPr lang="fi-FI" sz="1600" b="0" i="1" smtClean="0">
                              <a:latin typeface="Cambria Math" panose="02040503050406030204" pitchFamily="18" charset="0"/>
                            </a:rPr>
                            <m:t>𝑓</m:t>
                          </m:r>
                          <m:r>
                            <a:rPr lang="fi-FI" sz="1600" b="0" i="1" smtClean="0">
                              <a:latin typeface="Cambria Math" panose="02040503050406030204" pitchFamily="18" charset="0"/>
                            </a:rPr>
                            <m:t>∗</m:t>
                          </m:r>
                          <m:r>
                            <a:rPr lang="fi-FI" sz="1600" b="0" i="1" smtClean="0">
                              <a:latin typeface="Cambria Math" panose="02040503050406030204" pitchFamily="18" charset="0"/>
                            </a:rPr>
                            <m:t>𝑟</m:t>
                          </m:r>
                        </m:num>
                        <m:den>
                          <m:func>
                            <m:funcPr>
                              <m:ctrlPr>
                                <a:rPr lang="fi-FI" sz="1600" i="1">
                                  <a:latin typeface="Cambria Math" panose="02040503050406030204" pitchFamily="18" charset="0"/>
                                </a:rPr>
                              </m:ctrlPr>
                            </m:funcPr>
                            <m:fName>
                              <m:r>
                                <m:rPr>
                                  <m:sty m:val="p"/>
                                </m:rPr>
                                <a:rPr lang="fi-FI" sz="1600">
                                  <a:latin typeface="Cambria Math" panose="02040503050406030204" pitchFamily="18" charset="0"/>
                                </a:rPr>
                                <m:t>cos</m:t>
                              </m:r>
                            </m:fName>
                            <m:e>
                              <m:d>
                                <m:dPr>
                                  <m:ctrlPr>
                                    <a:rPr lang="fi-FI" sz="1600" i="1">
                                      <a:latin typeface="Cambria Math" panose="02040503050406030204" pitchFamily="18" charset="0"/>
                                    </a:rPr>
                                  </m:ctrlPr>
                                </m:dPr>
                                <m:e>
                                  <m:r>
                                    <m:rPr>
                                      <m:sty m:val="p"/>
                                    </m:rPr>
                                    <a:rPr lang="el-GR" sz="1600" i="1">
                                      <a:latin typeface="Cambria Math" panose="02040503050406030204" pitchFamily="18" charset="0"/>
                                    </a:rPr>
                                    <m:t>α</m:t>
                                  </m:r>
                                </m:e>
                              </m:d>
                              <m:r>
                                <a:rPr lang="fi-FI" sz="1600" b="0" i="1" smtClean="0">
                                  <a:latin typeface="Cambria Math" panose="02040503050406030204" pitchFamily="18" charset="0"/>
                                </a:rPr>
                                <m:t>∗</m:t>
                              </m:r>
                              <m:func>
                                <m:funcPr>
                                  <m:ctrlPr>
                                    <a:rPr lang="fi-FI" sz="1600" i="1">
                                      <a:latin typeface="Cambria Math" panose="02040503050406030204" pitchFamily="18" charset="0"/>
                                    </a:rPr>
                                  </m:ctrlPr>
                                </m:funcPr>
                                <m:fName>
                                  <m:r>
                                    <m:rPr>
                                      <m:sty m:val="p"/>
                                    </m:rPr>
                                    <a:rPr lang="fi-FI" sz="1600">
                                      <a:latin typeface="Cambria Math" panose="02040503050406030204" pitchFamily="18" charset="0"/>
                                    </a:rPr>
                                    <m:t>cos</m:t>
                                  </m:r>
                                </m:fName>
                                <m:e>
                                  <m:d>
                                    <m:dPr>
                                      <m:ctrlPr>
                                        <a:rPr lang="fi-FI" sz="1600" i="1">
                                          <a:latin typeface="Cambria Math" panose="02040503050406030204" pitchFamily="18" charset="0"/>
                                        </a:rPr>
                                      </m:ctrlPr>
                                    </m:dPr>
                                    <m:e>
                                      <m:r>
                                        <m:rPr>
                                          <m:nor/>
                                        </m:rPr>
                                        <a:rPr lang="el-GR" sz="1600" dirty="0"/>
                                        <m:t>β</m:t>
                                      </m:r>
                                    </m:e>
                                  </m:d>
                                </m:e>
                              </m:func>
                              <m:r>
                                <a:rPr lang="fi-FI" sz="1600" b="0" i="1" dirty="0" smtClean="0">
                                  <a:latin typeface="Cambria Math" panose="02040503050406030204" pitchFamily="18" charset="0"/>
                                </a:rPr>
                                <m:t>∗</m:t>
                              </m:r>
                            </m:e>
                          </m:func>
                          <m:r>
                            <a:rPr lang="fi-FI" sz="1600" b="0" i="1" dirty="0" smtClean="0">
                              <a:latin typeface="Cambria Math" panose="02040503050406030204" pitchFamily="18" charset="0"/>
                            </a:rPr>
                            <m:t>𝑟</m:t>
                          </m:r>
                          <m:r>
                            <m:rPr>
                              <m:nor/>
                            </m:rPr>
                            <a:rPr lang="fi-FI" sz="1600" b="0" i="1" baseline="-25000" smtClean="0">
                              <a:latin typeface="Cambria Math" panose="02040503050406030204" pitchFamily="18" charset="0"/>
                            </a:rPr>
                            <m:t>i</m:t>
                          </m:r>
                          <m:r>
                            <a:rPr lang="fi-FI" sz="1600" b="0" i="1" dirty="0" smtClean="0">
                              <a:latin typeface="Cambria Math" panose="02040503050406030204" pitchFamily="18" charset="0"/>
                            </a:rPr>
                            <m:t>∗</m:t>
                          </m:r>
                          <m:r>
                            <m:rPr>
                              <m:nor/>
                            </m:rPr>
                            <a:rPr lang="en-GB" sz="1600" i="1" dirty="0"/>
                            <m:t>s</m:t>
                          </m:r>
                          <m:r>
                            <m:rPr>
                              <m:nor/>
                            </m:rPr>
                            <a:rPr lang="en-GB" sz="1600" i="1" baseline="-25000" dirty="0"/>
                            <m:t>h</m:t>
                          </m:r>
                          <m:r>
                            <m:rPr>
                              <m:nor/>
                            </m:rPr>
                            <a:rPr lang="fi-FI" sz="1600" b="0" i="1" dirty="0" smtClean="0">
                              <a:latin typeface="Cambria Math" panose="02040503050406030204" pitchFamily="18" charset="0"/>
                            </a:rPr>
                            <m:t>/</m:t>
                          </m:r>
                          <m:r>
                            <m:rPr>
                              <m:nor/>
                            </m:rPr>
                            <a:rPr lang="fi-FI" sz="1600" b="0" i="1" dirty="0" smtClean="0">
                              <a:latin typeface="Cambria Math" panose="02040503050406030204" pitchFamily="18" charset="0"/>
                            </a:rPr>
                            <m:t>p</m:t>
                          </m:r>
                          <m:r>
                            <m:rPr>
                              <m:nor/>
                            </m:rPr>
                            <a:rPr lang="en-GB" sz="1600" i="1" baseline="-25000" dirty="0"/>
                            <m:t>h</m:t>
                          </m:r>
                        </m:den>
                      </m:f>
                      <m:r>
                        <a:rPr lang="fi-FI" sz="1600" b="0" i="1" smtClean="0">
                          <a:latin typeface="Cambria Math" panose="02040503050406030204" pitchFamily="18" charset="0"/>
                        </a:rPr>
                        <m:t> </m:t>
                      </m:r>
                    </m:oMath>
                  </m:oMathPara>
                </a14:m>
                <a:endParaRPr lang="en-GB" sz="1600" dirty="0"/>
              </a:p>
            </p:txBody>
          </p:sp>
        </mc:Choice>
        <mc:Fallback xmlns="">
          <p:sp>
            <p:nvSpPr>
              <p:cNvPr id="31" name="Tekstiruutu 30">
                <a:extLst>
                  <a:ext uri="{FF2B5EF4-FFF2-40B4-BE49-F238E27FC236}">
                    <a16:creationId xmlns:a16="http://schemas.microsoft.com/office/drawing/2014/main" id="{41EA5462-243B-45D4-84D0-115306DD3FF4}"/>
                  </a:ext>
                </a:extLst>
              </p:cNvPr>
              <p:cNvSpPr txBox="1">
                <a:spLocks noRot="1" noChangeAspect="1" noMove="1" noResize="1" noEditPoints="1" noAdjustHandles="1" noChangeArrowheads="1" noChangeShapeType="1" noTextEdit="1"/>
              </p:cNvSpPr>
              <p:nvPr/>
            </p:nvSpPr>
            <p:spPr>
              <a:xfrm>
                <a:off x="5169667" y="3775128"/>
                <a:ext cx="2759089" cy="509627"/>
              </a:xfrm>
              <a:prstGeom prst="rect">
                <a:avLst/>
              </a:prstGeom>
              <a:blipFill>
                <a:blip r:embed="rId4"/>
                <a:stretch>
                  <a:fillRect/>
                </a:stretch>
              </a:blipFill>
              <a:ln>
                <a:no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2" name="Tekstiruutu 31">
                <a:extLst>
                  <a:ext uri="{FF2B5EF4-FFF2-40B4-BE49-F238E27FC236}">
                    <a16:creationId xmlns:a16="http://schemas.microsoft.com/office/drawing/2014/main" id="{5EEAF144-7F15-43EF-BBBF-239DF0985B56}"/>
                  </a:ext>
                </a:extLst>
              </p:cNvPr>
              <p:cNvSpPr txBox="1"/>
              <p:nvPr/>
            </p:nvSpPr>
            <p:spPr>
              <a:xfrm>
                <a:off x="8429232" y="3775128"/>
                <a:ext cx="1579022" cy="1661993"/>
              </a:xfrm>
              <a:prstGeom prst="rect">
                <a:avLst/>
              </a:prstGeom>
              <a:noFill/>
              <a:ln>
                <a:noFill/>
              </a:ln>
            </p:spPr>
            <p:txBody>
              <a:bodyPr wrap="none" lIns="0" tIns="0" rIns="0" bIns="0" rtlCol="0">
                <a:spAutoFit/>
              </a:bodyPr>
              <a:lstStyle/>
              <a:p>
                <a:r>
                  <a:rPr lang="en-GB" sz="1200" i="1" dirty="0"/>
                  <a:t>s</a:t>
                </a:r>
                <a:r>
                  <a:rPr lang="en-GB" sz="1200" i="1" baseline="-25000" dirty="0" err="1"/>
                  <a:t>w</a:t>
                </a:r>
                <a14:m>
                  <m:oMath xmlns:m="http://schemas.openxmlformats.org/officeDocument/2006/math">
                    <m:r>
                      <a:rPr lang="en-GB" sz="1200" i="1" smtClean="0">
                        <a:latin typeface="Cambria Math" panose="02040503050406030204" pitchFamily="18" charset="0"/>
                      </a:rPr>
                      <m:t>=</m:t>
                    </m:r>
                    <m:r>
                      <a:rPr lang="fi-FI" sz="1200" b="0" i="1" smtClean="0">
                        <a:latin typeface="Cambria Math" panose="02040503050406030204" pitchFamily="18" charset="0"/>
                      </a:rPr>
                      <m:t>𝑠𝑒𝑛𝑠𝑜𝑟</m:t>
                    </m:r>
                    <m:r>
                      <a:rPr lang="fi-FI" sz="1200" b="0" i="1" smtClean="0">
                        <a:latin typeface="Cambria Math" panose="02040503050406030204" pitchFamily="18" charset="0"/>
                      </a:rPr>
                      <m:t> </m:t>
                    </m:r>
                    <m:r>
                      <a:rPr lang="fi-FI" sz="1200" b="0" i="1" smtClean="0">
                        <a:latin typeface="Cambria Math" panose="02040503050406030204" pitchFamily="18" charset="0"/>
                      </a:rPr>
                      <m:t>𝑤𝑖𝑑𝑡h</m:t>
                    </m:r>
                    <m:r>
                      <a:rPr lang="fi-FI" sz="1200" b="0" i="1" smtClean="0">
                        <a:latin typeface="Cambria Math" panose="02040503050406030204" pitchFamily="18" charset="0"/>
                      </a:rPr>
                      <m:t> </m:t>
                    </m:r>
                    <m:d>
                      <m:dPr>
                        <m:ctrlPr>
                          <a:rPr lang="fi-FI" sz="1200" b="0" i="1" smtClean="0">
                            <a:latin typeface="Cambria Math" panose="02040503050406030204" pitchFamily="18" charset="0"/>
                          </a:rPr>
                        </m:ctrlPr>
                      </m:dPr>
                      <m:e>
                        <m:r>
                          <a:rPr lang="fi-FI" sz="1200" b="0" i="1" smtClean="0">
                            <a:latin typeface="Cambria Math" panose="02040503050406030204" pitchFamily="18" charset="0"/>
                          </a:rPr>
                          <m:t>𝑚</m:t>
                        </m:r>
                      </m:e>
                    </m:d>
                  </m:oMath>
                </a14:m>
                <a:endParaRPr lang="fi-FI" sz="1200" b="0" i="1" dirty="0"/>
              </a:p>
              <a:p>
                <a:r>
                  <a:rPr lang="en-GB" sz="1200" i="1" dirty="0"/>
                  <a:t>s</a:t>
                </a:r>
                <a:r>
                  <a:rPr lang="en-GB" sz="1200" i="1" baseline="-25000" dirty="0"/>
                  <a:t>h</a:t>
                </a:r>
                <a14:m>
                  <m:oMath xmlns:m="http://schemas.openxmlformats.org/officeDocument/2006/math">
                    <m:r>
                      <a:rPr lang="en-GB" sz="1200" i="1">
                        <a:latin typeface="Cambria Math" panose="02040503050406030204" pitchFamily="18" charset="0"/>
                      </a:rPr>
                      <m:t>=</m:t>
                    </m:r>
                    <m:r>
                      <a:rPr lang="fi-FI" sz="1200" i="1">
                        <a:latin typeface="Cambria Math" panose="02040503050406030204" pitchFamily="18" charset="0"/>
                      </a:rPr>
                      <m:t>𝑠𝑒𝑛𝑠𝑜𝑟</m:t>
                    </m:r>
                    <m:r>
                      <a:rPr lang="fi-FI" sz="1200" i="1">
                        <a:latin typeface="Cambria Math" panose="02040503050406030204" pitchFamily="18" charset="0"/>
                      </a:rPr>
                      <m:t> </m:t>
                    </m:r>
                    <m:r>
                      <a:rPr lang="fi-FI" sz="1200" b="0" i="1" smtClean="0">
                        <a:latin typeface="Cambria Math" panose="02040503050406030204" pitchFamily="18" charset="0"/>
                      </a:rPr>
                      <m:t>h𝑒𝑖𝑔h𝑡</m:t>
                    </m:r>
                    <m:r>
                      <a:rPr lang="fi-FI" sz="1200" i="1">
                        <a:latin typeface="Cambria Math" panose="02040503050406030204" pitchFamily="18" charset="0"/>
                      </a:rPr>
                      <m:t> </m:t>
                    </m:r>
                    <m:d>
                      <m:dPr>
                        <m:ctrlPr>
                          <a:rPr lang="fi-FI" sz="1200" i="1">
                            <a:latin typeface="Cambria Math" panose="02040503050406030204" pitchFamily="18" charset="0"/>
                          </a:rPr>
                        </m:ctrlPr>
                      </m:dPr>
                      <m:e>
                        <m:r>
                          <a:rPr lang="fi-FI" sz="1200" i="1">
                            <a:latin typeface="Cambria Math" panose="02040503050406030204" pitchFamily="18" charset="0"/>
                          </a:rPr>
                          <m:t>𝑚</m:t>
                        </m:r>
                      </m:e>
                    </m:d>
                  </m:oMath>
                </a14:m>
                <a:endParaRPr lang="fi-FI" sz="1200" i="1" dirty="0"/>
              </a:p>
              <a:p>
                <a:r>
                  <a:rPr lang="fi-FI" sz="1200" i="1" dirty="0" err="1"/>
                  <a:t>p</a:t>
                </a:r>
                <a:r>
                  <a:rPr lang="fi-FI" sz="1200" i="1" baseline="-25000" dirty="0" err="1"/>
                  <a:t>w</a:t>
                </a:r>
                <a:r>
                  <a:rPr lang="fi-FI" sz="1200" i="1" dirty="0"/>
                  <a:t>= image </a:t>
                </a:r>
                <a:r>
                  <a:rPr lang="fi-FI" sz="1200" i="1" dirty="0" err="1"/>
                  <a:t>width</a:t>
                </a:r>
                <a:r>
                  <a:rPr lang="fi-FI" sz="1200" i="1" dirty="0"/>
                  <a:t> (</a:t>
                </a:r>
                <a:r>
                  <a:rPr lang="fi-FI" sz="1200" i="1" dirty="0" err="1"/>
                  <a:t>pixels</a:t>
                </a:r>
                <a:r>
                  <a:rPr lang="fi-FI" sz="1200" i="1" dirty="0"/>
                  <a:t>)</a:t>
                </a:r>
              </a:p>
              <a:p>
                <a:r>
                  <a:rPr lang="fi-FI" sz="1200" i="1" dirty="0" err="1"/>
                  <a:t>p</a:t>
                </a:r>
                <a:r>
                  <a:rPr lang="fi-FI" sz="1200" i="1" baseline="-25000" dirty="0" err="1"/>
                  <a:t>h</a:t>
                </a:r>
                <a:r>
                  <a:rPr lang="fi-FI" sz="1200" i="1" dirty="0"/>
                  <a:t>= image </a:t>
                </a:r>
                <a:r>
                  <a:rPr lang="fi-FI" sz="1200" i="1" dirty="0" err="1"/>
                  <a:t>height</a:t>
                </a:r>
                <a:r>
                  <a:rPr lang="fi-FI" sz="1200" i="1" dirty="0"/>
                  <a:t> (</a:t>
                </a:r>
                <a:r>
                  <a:rPr lang="fi-FI" sz="1200" i="1" dirty="0" err="1"/>
                  <a:t>pixels</a:t>
                </a:r>
                <a:r>
                  <a:rPr lang="fi-FI" sz="1200" i="1" dirty="0"/>
                  <a:t>)</a:t>
                </a:r>
              </a:p>
              <a:p>
                <a:r>
                  <a:rPr lang="fi-FI" sz="1200" i="1" dirty="0" err="1"/>
                  <a:t>r</a:t>
                </a:r>
                <a:r>
                  <a:rPr lang="fi-FI" sz="1200" i="1" baseline="-25000" dirty="0" err="1"/>
                  <a:t>i</a:t>
                </a:r>
                <a:r>
                  <a:rPr lang="fi-FI" sz="1200" i="1" dirty="0"/>
                  <a:t> = </a:t>
                </a:r>
                <a:r>
                  <a:rPr lang="fi-FI" sz="1200" i="1" dirty="0" err="1"/>
                  <a:t>object</a:t>
                </a:r>
                <a:r>
                  <a:rPr lang="fi-FI" sz="1200" i="1" dirty="0"/>
                  <a:t> radius (</a:t>
                </a:r>
                <a:r>
                  <a:rPr lang="fi-FI" sz="1200" i="1" dirty="0" err="1"/>
                  <a:t>pixels</a:t>
                </a:r>
                <a:r>
                  <a:rPr lang="fi-FI" sz="1200" i="1" dirty="0"/>
                  <a:t>)</a:t>
                </a:r>
              </a:p>
              <a:p>
                <a:r>
                  <a:rPr lang="fi-FI" sz="1200" i="1" dirty="0"/>
                  <a:t>r = </a:t>
                </a:r>
                <a:r>
                  <a:rPr lang="fi-FI" sz="1200" i="1" dirty="0" err="1"/>
                  <a:t>object</a:t>
                </a:r>
                <a:r>
                  <a:rPr lang="fi-FI" sz="1200" i="1" dirty="0"/>
                  <a:t> radius (m)</a:t>
                </a:r>
              </a:p>
              <a:p>
                <a:r>
                  <a:rPr lang="fi-FI" sz="1200" i="1" dirty="0"/>
                  <a:t>f = </a:t>
                </a:r>
                <a:r>
                  <a:rPr lang="fi-FI" sz="1200" i="1" dirty="0" err="1"/>
                  <a:t>focal</a:t>
                </a:r>
                <a:r>
                  <a:rPr lang="fi-FI" sz="1200" i="1" dirty="0"/>
                  <a:t> </a:t>
                </a:r>
                <a:r>
                  <a:rPr lang="fi-FI" sz="1200" i="1" dirty="0" err="1"/>
                  <a:t>length</a:t>
                </a:r>
                <a:r>
                  <a:rPr lang="fi-FI" sz="1200" i="1" dirty="0"/>
                  <a:t> (m)</a:t>
                </a:r>
              </a:p>
              <a:p>
                <a14:m>
                  <m:oMath xmlns:m="http://schemas.openxmlformats.org/officeDocument/2006/math">
                    <m:r>
                      <m:rPr>
                        <m:sty m:val="p"/>
                      </m:rPr>
                      <a:rPr lang="el-GR" sz="1200" i="1">
                        <a:latin typeface="Cambria Math" panose="02040503050406030204" pitchFamily="18" charset="0"/>
                      </a:rPr>
                      <m:t>α</m:t>
                    </m:r>
                  </m:oMath>
                </a14:m>
                <a:r>
                  <a:rPr lang="fi-FI" sz="1200" i="1" dirty="0"/>
                  <a:t> = </a:t>
                </a:r>
                <a:r>
                  <a:rPr lang="fi-FI" sz="1200" i="1" dirty="0" err="1"/>
                  <a:t>altitude</a:t>
                </a:r>
                <a:r>
                  <a:rPr lang="fi-FI" sz="1200" i="1" dirty="0"/>
                  <a:t> (</a:t>
                </a:r>
                <a:r>
                  <a:rPr lang="fi-FI" sz="1200" i="1" dirty="0" err="1"/>
                  <a:t>rad</a:t>
                </a:r>
                <a:r>
                  <a:rPr lang="fi-FI" sz="1200" i="1" dirty="0"/>
                  <a:t>)</a:t>
                </a:r>
              </a:p>
              <a:p>
                <a:r>
                  <a:rPr lang="el-GR" sz="1200" dirty="0"/>
                  <a:t>β</a:t>
                </a:r>
                <a:r>
                  <a:rPr lang="fi-FI" sz="1200" dirty="0"/>
                  <a:t> </a:t>
                </a:r>
                <a:r>
                  <a:rPr lang="fi-FI" sz="1200" i="1" dirty="0"/>
                  <a:t>= </a:t>
                </a:r>
                <a:r>
                  <a:rPr lang="fi-FI" sz="1200" i="1" dirty="0" err="1"/>
                  <a:t>azimuth</a:t>
                </a:r>
                <a:r>
                  <a:rPr lang="fi-FI" sz="1200" i="1" dirty="0"/>
                  <a:t> (</a:t>
                </a:r>
                <a:r>
                  <a:rPr lang="fi-FI" sz="1200" i="1" dirty="0" err="1"/>
                  <a:t>rad</a:t>
                </a:r>
                <a:r>
                  <a:rPr lang="fi-FI" sz="1200" i="1" dirty="0"/>
                  <a:t>)</a:t>
                </a:r>
              </a:p>
            </p:txBody>
          </p:sp>
        </mc:Choice>
        <mc:Fallback xmlns="">
          <p:sp>
            <p:nvSpPr>
              <p:cNvPr id="32" name="Tekstiruutu 31">
                <a:extLst>
                  <a:ext uri="{FF2B5EF4-FFF2-40B4-BE49-F238E27FC236}">
                    <a16:creationId xmlns:a16="http://schemas.microsoft.com/office/drawing/2014/main" id="{5EEAF144-7F15-43EF-BBBF-239DF0985B56}"/>
                  </a:ext>
                </a:extLst>
              </p:cNvPr>
              <p:cNvSpPr txBox="1">
                <a:spLocks noRot="1" noChangeAspect="1" noMove="1" noResize="1" noEditPoints="1" noAdjustHandles="1" noChangeArrowheads="1" noChangeShapeType="1" noTextEdit="1"/>
              </p:cNvSpPr>
              <p:nvPr/>
            </p:nvSpPr>
            <p:spPr>
              <a:xfrm>
                <a:off x="8429232" y="3775128"/>
                <a:ext cx="1579022" cy="1661993"/>
              </a:xfrm>
              <a:prstGeom prst="rect">
                <a:avLst/>
              </a:prstGeom>
              <a:blipFill>
                <a:blip r:embed="rId5"/>
                <a:stretch>
                  <a:fillRect l="-6178" t="-2930" r="-2703" b="-4762"/>
                </a:stretch>
              </a:blipFill>
              <a:ln>
                <a:noFill/>
              </a:ln>
            </p:spPr>
            <p:txBody>
              <a:bodyPr/>
              <a:lstStyle/>
              <a:p>
                <a:r>
                  <a:rPr lang="en-GB">
                    <a:noFill/>
                  </a:rPr>
                  <a:t> </a:t>
                </a:r>
              </a:p>
            </p:txBody>
          </p:sp>
        </mc:Fallback>
      </mc:AlternateContent>
      <p:sp>
        <p:nvSpPr>
          <p:cNvPr id="3" name="Tekstiruutu 2">
            <a:extLst>
              <a:ext uri="{FF2B5EF4-FFF2-40B4-BE49-F238E27FC236}">
                <a16:creationId xmlns:a16="http://schemas.microsoft.com/office/drawing/2014/main" id="{0F86DBCB-750E-4D93-8D11-67BB2EA83433}"/>
              </a:ext>
            </a:extLst>
          </p:cNvPr>
          <p:cNvSpPr txBox="1"/>
          <p:nvPr/>
        </p:nvSpPr>
        <p:spPr>
          <a:xfrm>
            <a:off x="10679502" y="2097700"/>
            <a:ext cx="803105" cy="369332"/>
          </a:xfrm>
          <a:prstGeom prst="rect">
            <a:avLst/>
          </a:prstGeom>
          <a:noFill/>
        </p:spPr>
        <p:txBody>
          <a:bodyPr wrap="none" rtlCol="0">
            <a:spAutoFit/>
          </a:bodyPr>
          <a:lstStyle/>
          <a:p>
            <a:r>
              <a:rPr lang="fi-FI" dirty="0" err="1"/>
              <a:t>Before</a:t>
            </a:r>
            <a:endParaRPr lang="en-GB" dirty="0"/>
          </a:p>
        </p:txBody>
      </p:sp>
      <p:sp>
        <p:nvSpPr>
          <p:cNvPr id="33" name="Tekstiruutu 32">
            <a:extLst>
              <a:ext uri="{FF2B5EF4-FFF2-40B4-BE49-F238E27FC236}">
                <a16:creationId xmlns:a16="http://schemas.microsoft.com/office/drawing/2014/main" id="{2ED46F7F-C51C-4942-973B-4B2DAF8A1FCB}"/>
              </a:ext>
            </a:extLst>
          </p:cNvPr>
          <p:cNvSpPr txBox="1"/>
          <p:nvPr/>
        </p:nvSpPr>
        <p:spPr>
          <a:xfrm>
            <a:off x="10685257" y="4285930"/>
            <a:ext cx="619785" cy="369332"/>
          </a:xfrm>
          <a:prstGeom prst="rect">
            <a:avLst/>
          </a:prstGeom>
          <a:noFill/>
        </p:spPr>
        <p:txBody>
          <a:bodyPr wrap="none" rtlCol="0">
            <a:spAutoFit/>
          </a:bodyPr>
          <a:lstStyle/>
          <a:p>
            <a:r>
              <a:rPr lang="fi-FI" dirty="0" err="1"/>
              <a:t>Now</a:t>
            </a:r>
            <a:endParaRPr lang="en-GB" dirty="0"/>
          </a:p>
        </p:txBody>
      </p:sp>
    </p:spTree>
    <p:extLst>
      <p:ext uri="{BB962C8B-B14F-4D97-AF65-F5344CB8AC3E}">
        <p14:creationId xmlns:p14="http://schemas.microsoft.com/office/powerpoint/2010/main" val="101894795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400" dirty="0">
                <a:solidFill>
                  <a:schemeClr val="bg1"/>
                </a:solidFill>
                <a:latin typeface="+mj-lt"/>
                <a:ea typeface="+mj-ea"/>
                <a:cs typeface="+mj-cs"/>
              </a:rPr>
              <a:t>Collision Detection</a:t>
            </a:r>
            <a:endParaRPr lang="en-US" sz="4400" kern="1200" dirty="0">
              <a:solidFill>
                <a:schemeClr val="bg1"/>
              </a:solidFill>
              <a:latin typeface="+mj-lt"/>
              <a:ea typeface="+mj-ea"/>
              <a:cs typeface="+mj-cs"/>
            </a:endParaRPr>
          </a:p>
        </p:txBody>
      </p:sp>
      <p:sp>
        <p:nvSpPr>
          <p:cNvPr id="18" name="Tekstiruutu 17">
            <a:extLst>
              <a:ext uri="{FF2B5EF4-FFF2-40B4-BE49-F238E27FC236}">
                <a16:creationId xmlns:a16="http://schemas.microsoft.com/office/drawing/2014/main" id="{A486DC10-0323-4D5E-B68D-AEFEE587386F}"/>
              </a:ext>
            </a:extLst>
          </p:cNvPr>
          <p:cNvSpPr txBox="1"/>
          <p:nvPr/>
        </p:nvSpPr>
        <p:spPr>
          <a:xfrm>
            <a:off x="5169667" y="314550"/>
            <a:ext cx="3916072" cy="369332"/>
          </a:xfrm>
          <a:prstGeom prst="rect">
            <a:avLst/>
          </a:prstGeom>
          <a:noFill/>
        </p:spPr>
        <p:txBody>
          <a:bodyPr wrap="none" rtlCol="0">
            <a:spAutoFit/>
          </a:bodyPr>
          <a:lstStyle/>
          <a:p>
            <a:r>
              <a:rPr lang="fi-FI" dirty="0" err="1"/>
              <a:t>Distance</a:t>
            </a:r>
            <a:r>
              <a:rPr lang="fi-FI" dirty="0"/>
              <a:t> </a:t>
            </a:r>
            <a:r>
              <a:rPr lang="fi-FI" dirty="0" err="1"/>
              <a:t>estimation</a:t>
            </a:r>
            <a:r>
              <a:rPr lang="fi-FI" dirty="0"/>
              <a:t> </a:t>
            </a:r>
            <a:r>
              <a:rPr lang="fi-FI" dirty="0" err="1"/>
              <a:t>using</a:t>
            </a:r>
            <a:r>
              <a:rPr lang="fi-FI" dirty="0"/>
              <a:t> </a:t>
            </a:r>
            <a:r>
              <a:rPr lang="fi-FI" dirty="0" err="1"/>
              <a:t>object</a:t>
            </a:r>
            <a:r>
              <a:rPr lang="fi-FI" dirty="0"/>
              <a:t> radius:</a:t>
            </a:r>
            <a:endParaRPr lang="en-GB" dirty="0"/>
          </a:p>
        </p:txBody>
      </p:sp>
      <mc:AlternateContent xmlns:mc="http://schemas.openxmlformats.org/markup-compatibility/2006" xmlns:a14="http://schemas.microsoft.com/office/drawing/2010/main">
        <mc:Choice Requires="a14">
          <p:sp>
            <p:nvSpPr>
              <p:cNvPr id="10" name="Tekstiruutu 9">
                <a:extLst>
                  <a:ext uri="{FF2B5EF4-FFF2-40B4-BE49-F238E27FC236}">
                    <a16:creationId xmlns:a16="http://schemas.microsoft.com/office/drawing/2014/main" id="{25FC54C7-E917-47D3-B968-603B41E3185C}"/>
                  </a:ext>
                </a:extLst>
              </p:cNvPr>
              <p:cNvSpPr txBox="1"/>
              <p:nvPr/>
            </p:nvSpPr>
            <p:spPr>
              <a:xfrm>
                <a:off x="5169667" y="1372258"/>
                <a:ext cx="2030428" cy="64222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fi-FI" b="0" i="1" smtClean="0">
                          <a:latin typeface="Cambria Math" panose="02040503050406030204" pitchFamily="18" charset="0"/>
                        </a:rPr>
                        <m:t>𝑡</m:t>
                      </m:r>
                      <m:r>
                        <a:rPr lang="en-GB" i="1" smtClean="0">
                          <a:latin typeface="Cambria Math" panose="02040503050406030204" pitchFamily="18" charset="0"/>
                        </a:rPr>
                        <m:t>=</m:t>
                      </m:r>
                      <m:f>
                        <m:fPr>
                          <m:ctrlPr>
                            <a:rPr lang="en-GB" i="1" smtClean="0">
                              <a:latin typeface="Cambria Math" panose="02040503050406030204" pitchFamily="18" charset="0"/>
                            </a:rPr>
                          </m:ctrlPr>
                        </m:fPr>
                        <m:num>
                          <m:r>
                            <a:rPr lang="fi-FI" b="0" i="1" smtClean="0">
                              <a:latin typeface="Cambria Math" panose="02040503050406030204" pitchFamily="18" charset="0"/>
                            </a:rPr>
                            <m:t>𝑑</m:t>
                          </m:r>
                        </m:num>
                        <m:den>
                          <m:rad>
                            <m:radPr>
                              <m:degHide m:val="on"/>
                              <m:ctrlPr>
                                <a:rPr lang="en-GB" i="1" smtClean="0">
                                  <a:latin typeface="Cambria Math" panose="02040503050406030204" pitchFamily="18" charset="0"/>
                                </a:rPr>
                              </m:ctrlPr>
                            </m:radPr>
                            <m:deg/>
                            <m:e>
                              <m:sSup>
                                <m:sSupPr>
                                  <m:ctrlPr>
                                    <a:rPr lang="fi-FI" i="1">
                                      <a:latin typeface="Cambria Math" panose="02040503050406030204" pitchFamily="18" charset="0"/>
                                    </a:rPr>
                                  </m:ctrlPr>
                                </m:sSupPr>
                                <m:e>
                                  <m:sSub>
                                    <m:sSubPr>
                                      <m:ctrlPr>
                                        <a:rPr lang="fi-FI" i="1">
                                          <a:latin typeface="Cambria Math" panose="02040503050406030204" pitchFamily="18" charset="0"/>
                                        </a:rPr>
                                      </m:ctrlPr>
                                    </m:sSubPr>
                                    <m:e>
                                      <m:r>
                                        <a:rPr lang="fi-FI" i="1">
                                          <a:latin typeface="Cambria Math" panose="02040503050406030204" pitchFamily="18" charset="0"/>
                                        </a:rPr>
                                        <m:t>𝑥</m:t>
                                      </m:r>
                                    </m:e>
                                    <m:sub>
                                      <m:r>
                                        <a:rPr lang="fi-FI" i="1">
                                          <a:latin typeface="Cambria Math" panose="02040503050406030204" pitchFamily="18" charset="0"/>
                                        </a:rPr>
                                        <m:t>𝑐</m:t>
                                      </m:r>
                                    </m:sub>
                                  </m:sSub>
                                </m:e>
                                <m:sup>
                                  <m:r>
                                    <a:rPr lang="fi-FI" i="1">
                                      <a:latin typeface="Cambria Math" panose="02040503050406030204" pitchFamily="18" charset="0"/>
                                    </a:rPr>
                                    <m:t>2</m:t>
                                  </m:r>
                                </m:sup>
                              </m:sSup>
                              <m:r>
                                <a:rPr lang="fi-FI" i="1">
                                  <a:latin typeface="Cambria Math" panose="02040503050406030204" pitchFamily="18" charset="0"/>
                                </a:rPr>
                                <m:t>+</m:t>
                              </m:r>
                              <m:sSup>
                                <m:sSupPr>
                                  <m:ctrlPr>
                                    <a:rPr lang="fi-FI" i="1">
                                      <a:latin typeface="Cambria Math" panose="02040503050406030204" pitchFamily="18" charset="0"/>
                                    </a:rPr>
                                  </m:ctrlPr>
                                </m:sSupPr>
                                <m:e>
                                  <m:sSub>
                                    <m:sSubPr>
                                      <m:ctrlPr>
                                        <a:rPr lang="fi-FI" i="1">
                                          <a:latin typeface="Cambria Math" panose="02040503050406030204" pitchFamily="18" charset="0"/>
                                        </a:rPr>
                                      </m:ctrlPr>
                                    </m:sSubPr>
                                    <m:e>
                                      <m:r>
                                        <a:rPr lang="fi-FI" i="1">
                                          <a:latin typeface="Cambria Math" panose="02040503050406030204" pitchFamily="18" charset="0"/>
                                        </a:rPr>
                                        <m:t>𝑦</m:t>
                                      </m:r>
                                    </m:e>
                                    <m:sub>
                                      <m:r>
                                        <a:rPr lang="fi-FI" i="1">
                                          <a:latin typeface="Cambria Math" panose="02040503050406030204" pitchFamily="18" charset="0"/>
                                        </a:rPr>
                                        <m:t>𝑐</m:t>
                                      </m:r>
                                    </m:sub>
                                  </m:sSub>
                                </m:e>
                                <m:sup>
                                  <m:r>
                                    <a:rPr lang="fi-FI" i="1">
                                      <a:latin typeface="Cambria Math" panose="02040503050406030204" pitchFamily="18" charset="0"/>
                                    </a:rPr>
                                    <m:t>2</m:t>
                                  </m:r>
                                </m:sup>
                              </m:sSup>
                              <m:sSup>
                                <m:sSupPr>
                                  <m:ctrlPr>
                                    <a:rPr lang="fi-FI" i="1">
                                      <a:latin typeface="Cambria Math" panose="02040503050406030204" pitchFamily="18" charset="0"/>
                                    </a:rPr>
                                  </m:ctrlPr>
                                </m:sSupPr>
                                <m:e>
                                  <m:sSub>
                                    <m:sSubPr>
                                      <m:ctrlPr>
                                        <a:rPr lang="fi-FI" i="1">
                                          <a:latin typeface="Cambria Math" panose="02040503050406030204" pitchFamily="18" charset="0"/>
                                        </a:rPr>
                                      </m:ctrlPr>
                                    </m:sSubPr>
                                    <m:e>
                                      <m:r>
                                        <a:rPr lang="fi-FI" i="1">
                                          <a:latin typeface="Cambria Math" panose="02040503050406030204" pitchFamily="18" charset="0"/>
                                        </a:rPr>
                                        <m:t>+</m:t>
                                      </m:r>
                                      <m:r>
                                        <a:rPr lang="fi-FI" i="1">
                                          <a:latin typeface="Cambria Math" panose="02040503050406030204" pitchFamily="18" charset="0"/>
                                        </a:rPr>
                                        <m:t>𝑧</m:t>
                                      </m:r>
                                    </m:e>
                                    <m:sub>
                                      <m:r>
                                        <a:rPr lang="fi-FI" i="1">
                                          <a:latin typeface="Cambria Math" panose="02040503050406030204" pitchFamily="18" charset="0"/>
                                        </a:rPr>
                                        <m:t>𝑐</m:t>
                                      </m:r>
                                    </m:sub>
                                  </m:sSub>
                                </m:e>
                                <m:sup>
                                  <m:r>
                                    <a:rPr lang="fi-FI" i="1">
                                      <a:latin typeface="Cambria Math" panose="02040503050406030204" pitchFamily="18" charset="0"/>
                                    </a:rPr>
                                    <m:t>2</m:t>
                                  </m:r>
                                </m:sup>
                              </m:sSup>
                            </m:e>
                          </m:rad>
                        </m:den>
                      </m:f>
                    </m:oMath>
                  </m:oMathPara>
                </a14:m>
                <a:endParaRPr lang="en-GB" dirty="0"/>
              </a:p>
            </p:txBody>
          </p:sp>
        </mc:Choice>
        <mc:Fallback xmlns="">
          <p:sp>
            <p:nvSpPr>
              <p:cNvPr id="10" name="Tekstiruutu 9">
                <a:extLst>
                  <a:ext uri="{FF2B5EF4-FFF2-40B4-BE49-F238E27FC236}">
                    <a16:creationId xmlns:a16="http://schemas.microsoft.com/office/drawing/2014/main" id="{25FC54C7-E917-47D3-B968-603B41E3185C}"/>
                  </a:ext>
                </a:extLst>
              </p:cNvPr>
              <p:cNvSpPr txBox="1">
                <a:spLocks noRot="1" noChangeAspect="1" noMove="1" noResize="1" noEditPoints="1" noAdjustHandles="1" noChangeArrowheads="1" noChangeShapeType="1" noTextEdit="1"/>
              </p:cNvSpPr>
              <p:nvPr/>
            </p:nvSpPr>
            <p:spPr>
              <a:xfrm>
                <a:off x="5169667" y="1372258"/>
                <a:ext cx="2030428" cy="642227"/>
              </a:xfrm>
              <a:prstGeom prst="rect">
                <a:avLst/>
              </a:prstGeom>
              <a:blipFill>
                <a:blip r:embed="rId2"/>
                <a:stretch>
                  <a:fillRect b="-952"/>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1" name="Tekstiruutu 10">
                <a:extLst>
                  <a:ext uri="{FF2B5EF4-FFF2-40B4-BE49-F238E27FC236}">
                    <a16:creationId xmlns:a16="http://schemas.microsoft.com/office/drawing/2014/main" id="{0A1F66AD-2570-412C-9938-E2412CF9804F}"/>
                  </a:ext>
                </a:extLst>
              </p:cNvPr>
              <p:cNvSpPr txBox="1"/>
              <p:nvPr/>
            </p:nvSpPr>
            <p:spPr>
              <a:xfrm>
                <a:off x="5169667" y="2545131"/>
                <a:ext cx="4170757" cy="493405"/>
              </a:xfrm>
              <a:prstGeom prst="rect">
                <a:avLst/>
              </a:prstGeom>
              <a:noFill/>
            </p:spPr>
            <p:txBody>
              <a:bodyPr wrap="none" rtlCol="0">
                <a:spAutoFit/>
              </a:bodyPr>
              <a:lstStyle/>
              <a:p>
                <a:r>
                  <a:rPr lang="fi-FI" dirty="0"/>
                  <a:t>(x</a:t>
                </a:r>
                <a:r>
                  <a:rPr lang="fi-FI" baseline="-25000" dirty="0"/>
                  <a:t>c</a:t>
                </a:r>
                <a:r>
                  <a:rPr lang="fi-FI" dirty="0"/>
                  <a:t>, </a:t>
                </a:r>
                <a:r>
                  <a:rPr lang="fi-FI" dirty="0" err="1"/>
                  <a:t>y</a:t>
                </a:r>
                <a:r>
                  <a:rPr lang="fi-FI" baseline="-25000" dirty="0" err="1"/>
                  <a:t>c</a:t>
                </a:r>
                <a:r>
                  <a:rPr lang="fi-FI" dirty="0"/>
                  <a:t>, </a:t>
                </a:r>
                <a:r>
                  <a:rPr lang="fi-FI" dirty="0" err="1"/>
                  <a:t>z</a:t>
                </a:r>
                <a:r>
                  <a:rPr lang="fi-FI" baseline="-25000" dirty="0" err="1"/>
                  <a:t>c</a:t>
                </a:r>
                <a:r>
                  <a:rPr lang="fi-FI" dirty="0"/>
                  <a:t>) = (-</a:t>
                </a:r>
                <a:r>
                  <a:rPr lang="en-GB" dirty="0"/>
                  <a:t> </a:t>
                </a:r>
                <a14:m>
                  <m:oMath xmlns:m="http://schemas.openxmlformats.org/officeDocument/2006/math">
                    <m:f>
                      <m:fPr>
                        <m:ctrlPr>
                          <a:rPr lang="en-GB" i="1">
                            <a:latin typeface="Cambria Math" panose="02040503050406030204" pitchFamily="18" charset="0"/>
                          </a:rPr>
                        </m:ctrlPr>
                      </m:fPr>
                      <m:num>
                        <m:sSub>
                          <m:sSubPr>
                            <m:ctrlPr>
                              <a:rPr lang="en-GB" i="1">
                                <a:latin typeface="Cambria Math" panose="02040503050406030204" pitchFamily="18" charset="0"/>
                              </a:rPr>
                            </m:ctrlPr>
                          </m:sSubPr>
                          <m:e>
                            <m:r>
                              <a:rPr lang="fi-FI" b="0" i="1" smtClean="0">
                                <a:latin typeface="Cambria Math" panose="02040503050406030204" pitchFamily="18" charset="0"/>
                              </a:rPr>
                              <m:t>𝑠</m:t>
                            </m:r>
                          </m:e>
                          <m:sub>
                            <m:r>
                              <a:rPr lang="fi-FI" b="0" i="1" smtClean="0">
                                <a:latin typeface="Cambria Math" panose="02040503050406030204" pitchFamily="18" charset="0"/>
                              </a:rPr>
                              <m:t>𝑤</m:t>
                            </m:r>
                          </m:sub>
                        </m:sSub>
                      </m:num>
                      <m:den>
                        <m:r>
                          <a:rPr lang="fi-FI" b="0" i="1" smtClean="0">
                            <a:latin typeface="Cambria Math" panose="02040503050406030204" pitchFamily="18" charset="0"/>
                          </a:rPr>
                          <m:t>2</m:t>
                        </m:r>
                      </m:den>
                    </m:f>
                    <m:r>
                      <a:rPr lang="fi-FI" b="0" i="1" smtClean="0">
                        <a:latin typeface="Cambria Math" panose="02040503050406030204" pitchFamily="18" charset="0"/>
                      </a:rPr>
                      <m:t>+</m:t>
                    </m:r>
                    <m:r>
                      <a:rPr lang="fi-FI" b="0" i="1" smtClean="0">
                        <a:latin typeface="Cambria Math" panose="02040503050406030204" pitchFamily="18" charset="0"/>
                      </a:rPr>
                      <m:t>𝑥𝑝</m:t>
                    </m:r>
                  </m:oMath>
                </a14:m>
                <a:r>
                  <a:rPr lang="fi-FI" dirty="0"/>
                  <a:t>*</a:t>
                </a:r>
                <a:r>
                  <a:rPr lang="en-GB" dirty="0"/>
                  <a:t> </a:t>
                </a:r>
                <a14:m>
                  <m:oMath xmlns:m="http://schemas.openxmlformats.org/officeDocument/2006/math">
                    <m:f>
                      <m:fPr>
                        <m:ctrlPr>
                          <a:rPr lang="en-GB" i="1">
                            <a:latin typeface="Cambria Math" panose="02040503050406030204" pitchFamily="18" charset="0"/>
                          </a:rPr>
                        </m:ctrlPr>
                      </m:fPr>
                      <m:num>
                        <m:sSub>
                          <m:sSubPr>
                            <m:ctrlPr>
                              <a:rPr lang="en-GB" i="1">
                                <a:latin typeface="Cambria Math" panose="02040503050406030204" pitchFamily="18" charset="0"/>
                              </a:rPr>
                            </m:ctrlPr>
                          </m:sSubPr>
                          <m:e>
                            <m:r>
                              <a:rPr lang="fi-FI" i="1">
                                <a:latin typeface="Cambria Math" panose="02040503050406030204" pitchFamily="18" charset="0"/>
                              </a:rPr>
                              <m:t>𝑠</m:t>
                            </m:r>
                          </m:e>
                          <m:sub>
                            <m:r>
                              <a:rPr lang="fi-FI" i="1">
                                <a:latin typeface="Cambria Math" panose="02040503050406030204" pitchFamily="18" charset="0"/>
                              </a:rPr>
                              <m:t>𝑤</m:t>
                            </m:r>
                          </m:sub>
                        </m:sSub>
                      </m:num>
                      <m:den>
                        <m:r>
                          <a:rPr lang="fi-FI" b="0" i="1" smtClean="0">
                            <a:latin typeface="Cambria Math" panose="02040503050406030204" pitchFamily="18" charset="0"/>
                          </a:rPr>
                          <m:t>𝑝</m:t>
                        </m:r>
                        <m:r>
                          <a:rPr lang="fi-FI" b="0" i="1" baseline="-25000" smtClean="0">
                            <a:latin typeface="Cambria Math" panose="02040503050406030204" pitchFamily="18" charset="0"/>
                          </a:rPr>
                          <m:t>𝑤</m:t>
                        </m:r>
                      </m:den>
                    </m:f>
                  </m:oMath>
                </a14:m>
                <a:r>
                  <a:rPr lang="fi-FI" dirty="0"/>
                  <a:t>,   </a:t>
                </a:r>
                <a14:m>
                  <m:oMath xmlns:m="http://schemas.openxmlformats.org/officeDocument/2006/math">
                    <m:f>
                      <m:fPr>
                        <m:ctrlPr>
                          <a:rPr lang="en-GB" i="1">
                            <a:latin typeface="Cambria Math" panose="02040503050406030204" pitchFamily="18" charset="0"/>
                          </a:rPr>
                        </m:ctrlPr>
                      </m:fPr>
                      <m:num>
                        <m:sSub>
                          <m:sSubPr>
                            <m:ctrlPr>
                              <a:rPr lang="en-GB" i="1">
                                <a:latin typeface="Cambria Math" panose="02040503050406030204" pitchFamily="18" charset="0"/>
                              </a:rPr>
                            </m:ctrlPr>
                          </m:sSubPr>
                          <m:e>
                            <m:r>
                              <a:rPr lang="fi-FI" i="1">
                                <a:latin typeface="Cambria Math" panose="02040503050406030204" pitchFamily="18" charset="0"/>
                              </a:rPr>
                              <m:t>𝑠</m:t>
                            </m:r>
                          </m:e>
                          <m:sub>
                            <m:r>
                              <a:rPr lang="fi-FI" b="0" i="1" smtClean="0">
                                <a:latin typeface="Cambria Math" panose="02040503050406030204" pitchFamily="18" charset="0"/>
                              </a:rPr>
                              <m:t>h</m:t>
                            </m:r>
                          </m:sub>
                        </m:sSub>
                      </m:num>
                      <m:den>
                        <m:r>
                          <a:rPr lang="fi-FI" i="1">
                            <a:latin typeface="Cambria Math" panose="02040503050406030204" pitchFamily="18" charset="0"/>
                          </a:rPr>
                          <m:t>2</m:t>
                        </m:r>
                      </m:den>
                    </m:f>
                    <m:r>
                      <a:rPr lang="fi-FI" b="0" i="1" smtClean="0">
                        <a:latin typeface="Cambria Math" panose="02040503050406030204" pitchFamily="18" charset="0"/>
                      </a:rPr>
                      <m:t>−</m:t>
                    </m:r>
                    <m:r>
                      <a:rPr lang="fi-FI" b="0" i="1" smtClean="0">
                        <a:latin typeface="Cambria Math" panose="02040503050406030204" pitchFamily="18" charset="0"/>
                      </a:rPr>
                      <m:t>𝑦𝑝</m:t>
                    </m:r>
                  </m:oMath>
                </a14:m>
                <a:r>
                  <a:rPr lang="fi-FI" dirty="0"/>
                  <a:t>*</a:t>
                </a:r>
                <a:r>
                  <a:rPr lang="en-GB" dirty="0"/>
                  <a:t> </a:t>
                </a:r>
                <a14:m>
                  <m:oMath xmlns:m="http://schemas.openxmlformats.org/officeDocument/2006/math">
                    <m:f>
                      <m:fPr>
                        <m:ctrlPr>
                          <a:rPr lang="en-GB" i="1">
                            <a:latin typeface="Cambria Math" panose="02040503050406030204" pitchFamily="18" charset="0"/>
                          </a:rPr>
                        </m:ctrlPr>
                      </m:fPr>
                      <m:num>
                        <m:sSub>
                          <m:sSubPr>
                            <m:ctrlPr>
                              <a:rPr lang="en-GB" i="1">
                                <a:latin typeface="Cambria Math" panose="02040503050406030204" pitchFamily="18" charset="0"/>
                              </a:rPr>
                            </m:ctrlPr>
                          </m:sSubPr>
                          <m:e>
                            <m:r>
                              <a:rPr lang="fi-FI" i="1">
                                <a:latin typeface="Cambria Math" panose="02040503050406030204" pitchFamily="18" charset="0"/>
                              </a:rPr>
                              <m:t>𝑠</m:t>
                            </m:r>
                          </m:e>
                          <m:sub>
                            <m:r>
                              <a:rPr lang="fi-FI" b="0" i="1" smtClean="0">
                                <a:latin typeface="Cambria Math" panose="02040503050406030204" pitchFamily="18" charset="0"/>
                              </a:rPr>
                              <m:t>h</m:t>
                            </m:r>
                          </m:sub>
                        </m:sSub>
                      </m:num>
                      <m:den>
                        <m:r>
                          <a:rPr lang="fi-FI" i="1">
                            <a:latin typeface="Cambria Math" panose="02040503050406030204" pitchFamily="18" charset="0"/>
                          </a:rPr>
                          <m:t>𝑝</m:t>
                        </m:r>
                        <m:r>
                          <a:rPr lang="fi-FI" b="0" i="1" baseline="-25000" smtClean="0">
                            <a:latin typeface="Cambria Math" panose="02040503050406030204" pitchFamily="18" charset="0"/>
                          </a:rPr>
                          <m:t>h</m:t>
                        </m:r>
                      </m:den>
                    </m:f>
                  </m:oMath>
                </a14:m>
                <a:r>
                  <a:rPr lang="fi-FI" dirty="0"/>
                  <a:t>,  -f)</a:t>
                </a:r>
                <a:endParaRPr lang="en-GB" dirty="0"/>
              </a:p>
            </p:txBody>
          </p:sp>
        </mc:Choice>
        <mc:Fallback xmlns="">
          <p:sp>
            <p:nvSpPr>
              <p:cNvPr id="11" name="Tekstiruutu 10">
                <a:extLst>
                  <a:ext uri="{FF2B5EF4-FFF2-40B4-BE49-F238E27FC236}">
                    <a16:creationId xmlns:a16="http://schemas.microsoft.com/office/drawing/2014/main" id="{0A1F66AD-2570-412C-9938-E2412CF9804F}"/>
                  </a:ext>
                </a:extLst>
              </p:cNvPr>
              <p:cNvSpPr txBox="1">
                <a:spLocks noRot="1" noChangeAspect="1" noMove="1" noResize="1" noEditPoints="1" noAdjustHandles="1" noChangeArrowheads="1" noChangeShapeType="1" noTextEdit="1"/>
              </p:cNvSpPr>
              <p:nvPr/>
            </p:nvSpPr>
            <p:spPr>
              <a:xfrm>
                <a:off x="5169667" y="2545131"/>
                <a:ext cx="4170757" cy="493405"/>
              </a:xfrm>
              <a:prstGeom prst="rect">
                <a:avLst/>
              </a:prstGeom>
              <a:blipFill>
                <a:blip r:embed="rId3"/>
                <a:stretch>
                  <a:fillRect l="-1170" r="-1754" b="-2500"/>
                </a:stretch>
              </a:blipFill>
            </p:spPr>
            <p:txBody>
              <a:bodyPr/>
              <a:lstStyle/>
              <a:p>
                <a:r>
                  <a:rPr lang="en-GB">
                    <a:noFill/>
                  </a:rPr>
                  <a:t> </a:t>
                </a:r>
              </a:p>
            </p:txBody>
          </p:sp>
        </mc:Fallback>
      </mc:AlternateContent>
      <p:sp>
        <p:nvSpPr>
          <p:cNvPr id="12" name="Tekstiruutu 11">
            <a:extLst>
              <a:ext uri="{FF2B5EF4-FFF2-40B4-BE49-F238E27FC236}">
                <a16:creationId xmlns:a16="http://schemas.microsoft.com/office/drawing/2014/main" id="{B4C3D4CC-83FA-4BF7-813F-11B6DB28B159}"/>
              </a:ext>
            </a:extLst>
          </p:cNvPr>
          <p:cNvSpPr txBox="1"/>
          <p:nvPr/>
        </p:nvSpPr>
        <p:spPr>
          <a:xfrm>
            <a:off x="5169667" y="3778769"/>
            <a:ext cx="2359300" cy="369332"/>
          </a:xfrm>
          <a:prstGeom prst="rect">
            <a:avLst/>
          </a:prstGeom>
          <a:noFill/>
        </p:spPr>
        <p:txBody>
          <a:bodyPr wrap="none" rtlCol="0">
            <a:spAutoFit/>
          </a:bodyPr>
          <a:lstStyle/>
          <a:p>
            <a:r>
              <a:rPr lang="fi-FI" dirty="0"/>
              <a:t>(</a:t>
            </a:r>
            <a:r>
              <a:rPr lang="fi-FI" dirty="0" err="1"/>
              <a:t>x</a:t>
            </a:r>
            <a:r>
              <a:rPr lang="fi-FI" baseline="-25000" dirty="0" err="1"/>
              <a:t>o</a:t>
            </a:r>
            <a:r>
              <a:rPr lang="fi-FI" dirty="0"/>
              <a:t>, y</a:t>
            </a:r>
            <a:r>
              <a:rPr lang="fi-FI" baseline="-25000" dirty="0"/>
              <a:t>o</a:t>
            </a:r>
            <a:r>
              <a:rPr lang="fi-FI" dirty="0"/>
              <a:t>, </a:t>
            </a:r>
            <a:r>
              <a:rPr lang="fi-FI" dirty="0" err="1"/>
              <a:t>z</a:t>
            </a:r>
            <a:r>
              <a:rPr lang="fi-FI" baseline="-25000" dirty="0" err="1"/>
              <a:t>o</a:t>
            </a:r>
            <a:r>
              <a:rPr lang="fi-FI" dirty="0"/>
              <a:t>) = t* (x</a:t>
            </a:r>
            <a:r>
              <a:rPr lang="fi-FI" baseline="-25000" dirty="0"/>
              <a:t>c</a:t>
            </a:r>
            <a:r>
              <a:rPr lang="fi-FI" dirty="0"/>
              <a:t>, </a:t>
            </a:r>
            <a:r>
              <a:rPr lang="fi-FI" dirty="0" err="1"/>
              <a:t>y</a:t>
            </a:r>
            <a:r>
              <a:rPr lang="fi-FI" baseline="-25000" dirty="0" err="1"/>
              <a:t>c</a:t>
            </a:r>
            <a:r>
              <a:rPr lang="fi-FI" dirty="0"/>
              <a:t>, </a:t>
            </a:r>
            <a:r>
              <a:rPr lang="fi-FI" dirty="0" err="1"/>
              <a:t>z</a:t>
            </a:r>
            <a:r>
              <a:rPr lang="fi-FI" baseline="-25000" dirty="0" err="1"/>
              <a:t>c</a:t>
            </a:r>
            <a:r>
              <a:rPr lang="fi-FI" dirty="0"/>
              <a:t>)</a:t>
            </a:r>
            <a:endParaRPr lang="en-GB" dirty="0"/>
          </a:p>
        </p:txBody>
      </p:sp>
    </p:spTree>
    <p:extLst>
      <p:ext uri="{BB962C8B-B14F-4D97-AF65-F5344CB8AC3E}">
        <p14:creationId xmlns:p14="http://schemas.microsoft.com/office/powerpoint/2010/main" val="22372945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400" dirty="0">
                <a:solidFill>
                  <a:schemeClr val="bg1"/>
                </a:solidFill>
                <a:latin typeface="+mj-lt"/>
                <a:ea typeface="+mj-ea"/>
                <a:cs typeface="+mj-cs"/>
              </a:rPr>
              <a:t>Collision Detection</a:t>
            </a:r>
            <a:endParaRPr lang="en-US" sz="4400" kern="1200" dirty="0">
              <a:solidFill>
                <a:schemeClr val="bg1"/>
              </a:solidFill>
              <a:latin typeface="+mj-lt"/>
              <a:ea typeface="+mj-ea"/>
              <a:cs typeface="+mj-cs"/>
            </a:endParaRPr>
          </a:p>
        </p:txBody>
      </p:sp>
      <p:sp>
        <p:nvSpPr>
          <p:cNvPr id="2" name="Tekstiruutu 1">
            <a:extLst>
              <a:ext uri="{FF2B5EF4-FFF2-40B4-BE49-F238E27FC236}">
                <a16:creationId xmlns:a16="http://schemas.microsoft.com/office/drawing/2014/main" id="{189BA6EE-4910-4405-86E7-E0D16FA4BEA1}"/>
              </a:ext>
            </a:extLst>
          </p:cNvPr>
          <p:cNvSpPr txBox="1"/>
          <p:nvPr/>
        </p:nvSpPr>
        <p:spPr>
          <a:xfrm>
            <a:off x="4952171" y="321177"/>
            <a:ext cx="2424766" cy="369332"/>
          </a:xfrm>
          <a:prstGeom prst="rect">
            <a:avLst/>
          </a:prstGeom>
          <a:noFill/>
        </p:spPr>
        <p:txBody>
          <a:bodyPr wrap="none" rtlCol="0">
            <a:spAutoFit/>
          </a:bodyPr>
          <a:lstStyle/>
          <a:p>
            <a:r>
              <a:rPr lang="fi-FI" dirty="0" err="1"/>
              <a:t>Body</a:t>
            </a:r>
            <a:r>
              <a:rPr lang="fi-FI" dirty="0"/>
              <a:t> radius </a:t>
            </a:r>
            <a:r>
              <a:rPr lang="fi-FI" dirty="0" err="1"/>
              <a:t>distribution</a:t>
            </a:r>
            <a:endParaRPr lang="en-GB" dirty="0"/>
          </a:p>
        </p:txBody>
      </p:sp>
      <p:sp>
        <p:nvSpPr>
          <p:cNvPr id="13" name="Tekstiruutu 12">
            <a:extLst>
              <a:ext uri="{FF2B5EF4-FFF2-40B4-BE49-F238E27FC236}">
                <a16:creationId xmlns:a16="http://schemas.microsoft.com/office/drawing/2014/main" id="{EE2B989A-9A3B-4DED-8115-45A5B7E8E83E}"/>
              </a:ext>
            </a:extLst>
          </p:cNvPr>
          <p:cNvSpPr txBox="1"/>
          <p:nvPr/>
        </p:nvSpPr>
        <p:spPr>
          <a:xfrm>
            <a:off x="4952171" y="702532"/>
            <a:ext cx="2129365" cy="1015663"/>
          </a:xfrm>
          <a:prstGeom prst="rect">
            <a:avLst/>
          </a:prstGeom>
          <a:noFill/>
        </p:spPr>
        <p:txBody>
          <a:bodyPr wrap="none" rtlCol="0">
            <a:spAutoFit/>
          </a:bodyPr>
          <a:lstStyle/>
          <a:p>
            <a:r>
              <a:rPr lang="fi-FI" sz="1200" dirty="0" err="1"/>
              <a:t>Distibution</a:t>
            </a:r>
            <a:r>
              <a:rPr lang="fi-FI" sz="1200" dirty="0"/>
              <a:t> </a:t>
            </a:r>
            <a:r>
              <a:rPr lang="fi-FI" sz="1200" dirty="0" err="1"/>
              <a:t>should</a:t>
            </a:r>
            <a:r>
              <a:rPr lang="fi-FI" sz="1200" dirty="0"/>
              <a:t>:</a:t>
            </a:r>
          </a:p>
          <a:p>
            <a:pPr marL="742950" lvl="1" indent="-285750">
              <a:buFont typeface="Arial" panose="020B0604020202020204" pitchFamily="34" charset="0"/>
              <a:buChar char="•"/>
            </a:pPr>
            <a:r>
              <a:rPr lang="fi-FI" sz="1200" dirty="0" err="1"/>
              <a:t>be</a:t>
            </a:r>
            <a:r>
              <a:rPr lang="fi-FI" sz="1200" dirty="0"/>
              <a:t> </a:t>
            </a:r>
            <a:r>
              <a:rPr lang="fi-FI" sz="1200" dirty="0" err="1"/>
              <a:t>defined</a:t>
            </a:r>
            <a:r>
              <a:rPr lang="fi-FI" sz="1200" dirty="0"/>
              <a:t> in [0,∞]</a:t>
            </a:r>
          </a:p>
          <a:p>
            <a:pPr marL="742950" lvl="1" indent="-285750">
              <a:buFont typeface="Arial" panose="020B0604020202020204" pitchFamily="34" charset="0"/>
              <a:buChar char="•"/>
            </a:pPr>
            <a:r>
              <a:rPr lang="fi-FI" sz="1200" dirty="0" err="1"/>
              <a:t>mode</a:t>
            </a:r>
            <a:r>
              <a:rPr lang="fi-FI" sz="1200" dirty="0"/>
              <a:t> &gt; 0</a:t>
            </a:r>
          </a:p>
          <a:p>
            <a:pPr marL="742950" lvl="1" indent="-285750">
              <a:buFont typeface="Arial" panose="020B0604020202020204" pitchFamily="34" charset="0"/>
              <a:buChar char="•"/>
            </a:pPr>
            <a:r>
              <a:rPr lang="fi-FI" sz="1200" dirty="0" err="1"/>
              <a:t>simple</a:t>
            </a:r>
            <a:endParaRPr lang="fi-FI" sz="1200" dirty="0"/>
          </a:p>
          <a:p>
            <a:pPr marL="742950" lvl="1" indent="-285750">
              <a:buFont typeface="Arial" panose="020B0604020202020204" pitchFamily="34" charset="0"/>
              <a:buChar char="•"/>
            </a:pPr>
            <a:r>
              <a:rPr lang="fi-FI" sz="1200" dirty="0" err="1"/>
              <a:t>skew</a:t>
            </a:r>
            <a:r>
              <a:rPr lang="fi-FI" sz="1200" dirty="0"/>
              <a:t> </a:t>
            </a:r>
            <a:r>
              <a:rPr lang="fi-FI" sz="1200" dirty="0" err="1"/>
              <a:t>controllable</a:t>
            </a:r>
            <a:endParaRPr lang="en-GB" sz="1200" dirty="0"/>
          </a:p>
        </p:txBody>
      </p:sp>
      <p:pic>
        <p:nvPicPr>
          <p:cNvPr id="3" name="Kuva 2">
            <a:extLst>
              <a:ext uri="{FF2B5EF4-FFF2-40B4-BE49-F238E27FC236}">
                <a16:creationId xmlns:a16="http://schemas.microsoft.com/office/drawing/2014/main" id="{494FAEBC-93D6-4391-B185-9906F76171E6}"/>
              </a:ext>
            </a:extLst>
          </p:cNvPr>
          <p:cNvPicPr>
            <a:picLocks noChangeAspect="1"/>
          </p:cNvPicPr>
          <p:nvPr/>
        </p:nvPicPr>
        <p:blipFill>
          <a:blip r:embed="rId2"/>
          <a:stretch>
            <a:fillRect/>
          </a:stretch>
        </p:blipFill>
        <p:spPr>
          <a:xfrm>
            <a:off x="4952171" y="1895754"/>
            <a:ext cx="7104109" cy="4496337"/>
          </a:xfrm>
          <a:prstGeom prst="rect">
            <a:avLst/>
          </a:prstGeom>
        </p:spPr>
      </p:pic>
    </p:spTree>
    <p:extLst>
      <p:ext uri="{BB962C8B-B14F-4D97-AF65-F5344CB8AC3E}">
        <p14:creationId xmlns:p14="http://schemas.microsoft.com/office/powerpoint/2010/main" val="232316229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400" dirty="0">
                <a:solidFill>
                  <a:schemeClr val="bg1"/>
                </a:solidFill>
                <a:latin typeface="+mj-lt"/>
                <a:ea typeface="+mj-ea"/>
                <a:cs typeface="+mj-cs"/>
              </a:rPr>
              <a:t>Collision Detection</a:t>
            </a:r>
            <a:endParaRPr lang="en-US" sz="4400" kern="1200" dirty="0">
              <a:solidFill>
                <a:schemeClr val="bg1"/>
              </a:solidFill>
              <a:latin typeface="+mj-lt"/>
              <a:ea typeface="+mj-ea"/>
              <a:cs typeface="+mj-cs"/>
            </a:endParaRPr>
          </a:p>
        </p:txBody>
      </p:sp>
      <p:sp>
        <p:nvSpPr>
          <p:cNvPr id="4" name="Tekstiruutu 3">
            <a:extLst>
              <a:ext uri="{FF2B5EF4-FFF2-40B4-BE49-F238E27FC236}">
                <a16:creationId xmlns:a16="http://schemas.microsoft.com/office/drawing/2014/main" id="{BAAA4469-230E-4EC4-B5A4-7A2D69B79AB0}"/>
              </a:ext>
            </a:extLst>
          </p:cNvPr>
          <p:cNvSpPr txBox="1"/>
          <p:nvPr/>
        </p:nvSpPr>
        <p:spPr>
          <a:xfrm>
            <a:off x="5039256" y="321177"/>
            <a:ext cx="4050148" cy="369332"/>
          </a:xfrm>
          <a:prstGeom prst="rect">
            <a:avLst/>
          </a:prstGeom>
          <a:noFill/>
        </p:spPr>
        <p:txBody>
          <a:bodyPr wrap="none" rtlCol="0">
            <a:spAutoFit/>
          </a:bodyPr>
          <a:lstStyle/>
          <a:p>
            <a:r>
              <a:rPr lang="fi-FI" dirty="0" err="1"/>
              <a:t>Log-normal</a:t>
            </a:r>
            <a:r>
              <a:rPr lang="fi-FI" dirty="0"/>
              <a:t>  </a:t>
            </a:r>
            <a:r>
              <a:rPr lang="fi-FI" dirty="0" err="1"/>
              <a:t>distribution</a:t>
            </a:r>
            <a:r>
              <a:rPr lang="fi-FI" dirty="0"/>
              <a:t> for </a:t>
            </a:r>
            <a:r>
              <a:rPr lang="fi-FI" dirty="0" err="1"/>
              <a:t>body</a:t>
            </a:r>
            <a:r>
              <a:rPr lang="fi-FI" dirty="0"/>
              <a:t> radius:</a:t>
            </a:r>
          </a:p>
        </p:txBody>
      </p:sp>
      <p:sp>
        <p:nvSpPr>
          <p:cNvPr id="7" name="Tekstiruutu 6">
            <a:extLst>
              <a:ext uri="{FF2B5EF4-FFF2-40B4-BE49-F238E27FC236}">
                <a16:creationId xmlns:a16="http://schemas.microsoft.com/office/drawing/2014/main" id="{83277848-2B08-47D9-8900-CFF72F34423A}"/>
              </a:ext>
            </a:extLst>
          </p:cNvPr>
          <p:cNvSpPr txBox="1"/>
          <p:nvPr/>
        </p:nvSpPr>
        <p:spPr>
          <a:xfrm flipH="1">
            <a:off x="8075023" y="1070010"/>
            <a:ext cx="3063240" cy="461665"/>
          </a:xfrm>
          <a:prstGeom prst="rect">
            <a:avLst/>
          </a:prstGeom>
          <a:noFill/>
        </p:spPr>
        <p:txBody>
          <a:bodyPr wrap="square" rtlCol="0">
            <a:spAutoFit/>
          </a:bodyPr>
          <a:lstStyle/>
          <a:p>
            <a:r>
              <a:rPr lang="fi-FI" sz="1200" dirty="0" err="1"/>
              <a:t>Used</a:t>
            </a:r>
            <a:r>
              <a:rPr lang="fi-FI" sz="1200" dirty="0"/>
              <a:t> in </a:t>
            </a:r>
            <a:r>
              <a:rPr lang="fi-FI" sz="1200" dirty="0" err="1"/>
              <a:t>the</a:t>
            </a:r>
            <a:r>
              <a:rPr lang="fi-FI" sz="1200" dirty="0"/>
              <a:t> </a:t>
            </a:r>
            <a:r>
              <a:rPr lang="fi-FI" sz="1200" dirty="0" err="1"/>
              <a:t>context</a:t>
            </a:r>
            <a:r>
              <a:rPr lang="fi-FI" sz="1200" dirty="0"/>
              <a:t> of </a:t>
            </a:r>
            <a:r>
              <a:rPr lang="fi-FI" sz="1200" dirty="0" err="1"/>
              <a:t>describing</a:t>
            </a:r>
            <a:r>
              <a:rPr lang="fi-FI" sz="1200" dirty="0"/>
              <a:t> </a:t>
            </a:r>
            <a:r>
              <a:rPr lang="fi-FI" sz="1200" dirty="0" err="1"/>
              <a:t>human</a:t>
            </a:r>
            <a:r>
              <a:rPr lang="fi-FI" sz="1200" dirty="0"/>
              <a:t> </a:t>
            </a:r>
            <a:r>
              <a:rPr lang="fi-FI" sz="1200" dirty="0" err="1"/>
              <a:t>height</a:t>
            </a:r>
            <a:r>
              <a:rPr lang="fi-FI" sz="1200" dirty="0"/>
              <a:t> </a:t>
            </a:r>
            <a:r>
              <a:rPr lang="fi-FI" sz="1200" dirty="0" err="1"/>
              <a:t>distribution</a:t>
            </a:r>
            <a:endParaRPr lang="en-GB" sz="1200" dirty="0"/>
          </a:p>
        </p:txBody>
      </p:sp>
      <p:pic>
        <p:nvPicPr>
          <p:cNvPr id="9" name="Kuva 8">
            <a:extLst>
              <a:ext uri="{FF2B5EF4-FFF2-40B4-BE49-F238E27FC236}">
                <a16:creationId xmlns:a16="http://schemas.microsoft.com/office/drawing/2014/main" id="{965610FE-CC9D-4A33-8C87-5AE290F95EE0}"/>
              </a:ext>
            </a:extLst>
          </p:cNvPr>
          <p:cNvPicPr>
            <a:picLocks noChangeAspect="1"/>
          </p:cNvPicPr>
          <p:nvPr/>
        </p:nvPicPr>
        <p:blipFill>
          <a:blip r:embed="rId2"/>
          <a:stretch>
            <a:fillRect/>
          </a:stretch>
        </p:blipFill>
        <p:spPr>
          <a:xfrm>
            <a:off x="5039256" y="914400"/>
            <a:ext cx="2952887" cy="3063128"/>
          </a:xfrm>
          <a:prstGeom prst="rect">
            <a:avLst/>
          </a:prstGeom>
        </p:spPr>
      </p:pic>
      <p:pic>
        <p:nvPicPr>
          <p:cNvPr id="10" name="Kuva 9">
            <a:extLst>
              <a:ext uri="{FF2B5EF4-FFF2-40B4-BE49-F238E27FC236}">
                <a16:creationId xmlns:a16="http://schemas.microsoft.com/office/drawing/2014/main" id="{865F96E7-3BD2-4594-8984-9BCBC08F5F5D}"/>
              </a:ext>
            </a:extLst>
          </p:cNvPr>
          <p:cNvPicPr>
            <a:picLocks noChangeAspect="1"/>
          </p:cNvPicPr>
          <p:nvPr/>
        </p:nvPicPr>
        <p:blipFill>
          <a:blip r:embed="rId3"/>
          <a:stretch>
            <a:fillRect/>
          </a:stretch>
        </p:blipFill>
        <p:spPr>
          <a:xfrm>
            <a:off x="8158893" y="1805421"/>
            <a:ext cx="2841981" cy="4749612"/>
          </a:xfrm>
          <a:prstGeom prst="rect">
            <a:avLst/>
          </a:prstGeom>
        </p:spPr>
      </p:pic>
    </p:spTree>
    <p:extLst>
      <p:ext uri="{BB962C8B-B14F-4D97-AF65-F5344CB8AC3E}">
        <p14:creationId xmlns:p14="http://schemas.microsoft.com/office/powerpoint/2010/main" val="420091867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400" dirty="0">
                <a:solidFill>
                  <a:schemeClr val="bg1"/>
                </a:solidFill>
                <a:latin typeface="+mj-lt"/>
                <a:ea typeface="+mj-ea"/>
                <a:cs typeface="+mj-cs"/>
              </a:rPr>
              <a:t>Collision Detection</a:t>
            </a:r>
            <a:endParaRPr lang="en-US" sz="4400" kern="1200" dirty="0">
              <a:solidFill>
                <a:schemeClr val="bg1"/>
              </a:solidFill>
              <a:latin typeface="+mj-lt"/>
              <a:ea typeface="+mj-ea"/>
              <a:cs typeface="+mj-cs"/>
            </a:endParaRPr>
          </a:p>
        </p:txBody>
      </p:sp>
      <p:sp>
        <p:nvSpPr>
          <p:cNvPr id="4" name="Tekstiruutu 3">
            <a:extLst>
              <a:ext uri="{FF2B5EF4-FFF2-40B4-BE49-F238E27FC236}">
                <a16:creationId xmlns:a16="http://schemas.microsoft.com/office/drawing/2014/main" id="{BAAA4469-230E-4EC4-B5A4-7A2D69B79AB0}"/>
              </a:ext>
            </a:extLst>
          </p:cNvPr>
          <p:cNvSpPr txBox="1"/>
          <p:nvPr/>
        </p:nvSpPr>
        <p:spPr>
          <a:xfrm>
            <a:off x="5039256" y="321177"/>
            <a:ext cx="1731628" cy="369332"/>
          </a:xfrm>
          <a:prstGeom prst="rect">
            <a:avLst/>
          </a:prstGeom>
          <a:noFill/>
        </p:spPr>
        <p:txBody>
          <a:bodyPr wrap="none" rtlCol="0">
            <a:spAutoFit/>
          </a:bodyPr>
          <a:lstStyle/>
          <a:p>
            <a:r>
              <a:rPr lang="fi-FI" dirty="0" err="1"/>
              <a:t>Example</a:t>
            </a:r>
            <a:r>
              <a:rPr lang="fi-FI" dirty="0"/>
              <a:t>: Person</a:t>
            </a:r>
          </a:p>
        </p:txBody>
      </p:sp>
      <p:pic>
        <p:nvPicPr>
          <p:cNvPr id="2" name="Kuva 1">
            <a:extLst>
              <a:ext uri="{FF2B5EF4-FFF2-40B4-BE49-F238E27FC236}">
                <a16:creationId xmlns:a16="http://schemas.microsoft.com/office/drawing/2014/main" id="{2CC10EB9-449D-41D5-9248-6E4AC264A317}"/>
              </a:ext>
            </a:extLst>
          </p:cNvPr>
          <p:cNvPicPr>
            <a:picLocks noChangeAspect="1"/>
          </p:cNvPicPr>
          <p:nvPr/>
        </p:nvPicPr>
        <p:blipFill>
          <a:blip r:embed="rId2"/>
          <a:stretch>
            <a:fillRect/>
          </a:stretch>
        </p:blipFill>
        <p:spPr>
          <a:xfrm>
            <a:off x="4963477" y="883851"/>
            <a:ext cx="4695585" cy="2979220"/>
          </a:xfrm>
          <a:prstGeom prst="rect">
            <a:avLst/>
          </a:prstGeom>
        </p:spPr>
      </p:pic>
      <p:pic>
        <p:nvPicPr>
          <p:cNvPr id="7" name="Kuva 6">
            <a:extLst>
              <a:ext uri="{FF2B5EF4-FFF2-40B4-BE49-F238E27FC236}">
                <a16:creationId xmlns:a16="http://schemas.microsoft.com/office/drawing/2014/main" id="{738549F2-D41C-43F9-A0B1-A1EA6467CE15}"/>
              </a:ext>
            </a:extLst>
          </p:cNvPr>
          <p:cNvPicPr>
            <a:picLocks noChangeAspect="1"/>
          </p:cNvPicPr>
          <p:nvPr/>
        </p:nvPicPr>
        <p:blipFill>
          <a:blip r:embed="rId3"/>
          <a:stretch>
            <a:fillRect/>
          </a:stretch>
        </p:blipFill>
        <p:spPr>
          <a:xfrm>
            <a:off x="5039255" y="4041756"/>
            <a:ext cx="3638019" cy="2495068"/>
          </a:xfrm>
          <a:prstGeom prst="rect">
            <a:avLst/>
          </a:prstGeom>
        </p:spPr>
      </p:pic>
    </p:spTree>
    <p:extLst>
      <p:ext uri="{BB962C8B-B14F-4D97-AF65-F5344CB8AC3E}">
        <p14:creationId xmlns:p14="http://schemas.microsoft.com/office/powerpoint/2010/main" val="201761219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400" dirty="0">
                <a:solidFill>
                  <a:schemeClr val="bg1"/>
                </a:solidFill>
                <a:latin typeface="+mj-lt"/>
                <a:ea typeface="+mj-ea"/>
                <a:cs typeface="+mj-cs"/>
              </a:rPr>
              <a:t>Collision Detection</a:t>
            </a:r>
            <a:endParaRPr lang="en-US" sz="4400" kern="1200" dirty="0">
              <a:solidFill>
                <a:schemeClr val="bg1"/>
              </a:solidFill>
              <a:latin typeface="+mj-lt"/>
              <a:ea typeface="+mj-ea"/>
              <a:cs typeface="+mj-cs"/>
            </a:endParaRPr>
          </a:p>
        </p:txBody>
      </p:sp>
      <p:sp>
        <p:nvSpPr>
          <p:cNvPr id="2" name="Tekstiruutu 1">
            <a:extLst>
              <a:ext uri="{FF2B5EF4-FFF2-40B4-BE49-F238E27FC236}">
                <a16:creationId xmlns:a16="http://schemas.microsoft.com/office/drawing/2014/main" id="{C38AB697-48A9-416F-A4EF-695C00B59274}"/>
              </a:ext>
            </a:extLst>
          </p:cNvPr>
          <p:cNvSpPr txBox="1"/>
          <p:nvPr/>
        </p:nvSpPr>
        <p:spPr>
          <a:xfrm>
            <a:off x="4931418" y="209224"/>
            <a:ext cx="2834815" cy="369332"/>
          </a:xfrm>
          <a:prstGeom prst="rect">
            <a:avLst/>
          </a:prstGeom>
          <a:noFill/>
        </p:spPr>
        <p:txBody>
          <a:bodyPr wrap="none" rtlCol="0">
            <a:spAutoFit/>
          </a:bodyPr>
          <a:lstStyle/>
          <a:p>
            <a:r>
              <a:rPr lang="en-GB" dirty="0"/>
              <a:t>Bubble diameters </a:t>
            </a:r>
            <a:r>
              <a:rPr lang="fi-FI" dirty="0"/>
              <a:t>(2*radius)</a:t>
            </a:r>
            <a:endParaRPr lang="en-GB" dirty="0"/>
          </a:p>
        </p:txBody>
      </p:sp>
      <p:pic>
        <p:nvPicPr>
          <p:cNvPr id="4" name="Kuva 3">
            <a:extLst>
              <a:ext uri="{FF2B5EF4-FFF2-40B4-BE49-F238E27FC236}">
                <a16:creationId xmlns:a16="http://schemas.microsoft.com/office/drawing/2014/main" id="{2AD7C2BE-7518-43C1-BB0E-CBABE5F2B751}"/>
              </a:ext>
            </a:extLst>
          </p:cNvPr>
          <p:cNvPicPr>
            <a:picLocks noChangeAspect="1"/>
          </p:cNvPicPr>
          <p:nvPr/>
        </p:nvPicPr>
        <p:blipFill>
          <a:blip r:embed="rId2"/>
          <a:stretch>
            <a:fillRect/>
          </a:stretch>
        </p:blipFill>
        <p:spPr>
          <a:xfrm>
            <a:off x="6215363" y="719538"/>
            <a:ext cx="4213024" cy="5614585"/>
          </a:xfrm>
          <a:prstGeom prst="rect">
            <a:avLst/>
          </a:prstGeom>
        </p:spPr>
      </p:pic>
    </p:spTree>
    <p:extLst>
      <p:ext uri="{BB962C8B-B14F-4D97-AF65-F5344CB8AC3E}">
        <p14:creationId xmlns:p14="http://schemas.microsoft.com/office/powerpoint/2010/main" val="126213377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400" dirty="0">
                <a:solidFill>
                  <a:schemeClr val="bg1"/>
                </a:solidFill>
                <a:latin typeface="+mj-lt"/>
                <a:ea typeface="+mj-ea"/>
                <a:cs typeface="+mj-cs"/>
              </a:rPr>
              <a:t>Collision Detection</a:t>
            </a:r>
            <a:endParaRPr lang="en-US" sz="4400" kern="1200" dirty="0">
              <a:solidFill>
                <a:schemeClr val="bg1"/>
              </a:solidFill>
              <a:latin typeface="+mj-lt"/>
              <a:ea typeface="+mj-ea"/>
              <a:cs typeface="+mj-cs"/>
            </a:endParaRPr>
          </a:p>
        </p:txBody>
      </p:sp>
      <p:sp>
        <p:nvSpPr>
          <p:cNvPr id="19" name="Tekstiruutu 18">
            <a:extLst>
              <a:ext uri="{FF2B5EF4-FFF2-40B4-BE49-F238E27FC236}">
                <a16:creationId xmlns:a16="http://schemas.microsoft.com/office/drawing/2014/main" id="{215CDCF8-6814-4516-914E-4E4A2D7EF941}"/>
              </a:ext>
            </a:extLst>
          </p:cNvPr>
          <p:cNvSpPr txBox="1"/>
          <p:nvPr/>
        </p:nvSpPr>
        <p:spPr>
          <a:xfrm>
            <a:off x="4931418" y="209224"/>
            <a:ext cx="2834815" cy="369332"/>
          </a:xfrm>
          <a:prstGeom prst="rect">
            <a:avLst/>
          </a:prstGeom>
          <a:noFill/>
        </p:spPr>
        <p:txBody>
          <a:bodyPr wrap="none" rtlCol="0">
            <a:spAutoFit/>
          </a:bodyPr>
          <a:lstStyle/>
          <a:p>
            <a:r>
              <a:rPr lang="en-GB" dirty="0"/>
              <a:t>Bubble diameters </a:t>
            </a:r>
            <a:r>
              <a:rPr lang="fi-FI" dirty="0"/>
              <a:t>(2*radius)</a:t>
            </a:r>
            <a:endParaRPr lang="en-GB" dirty="0"/>
          </a:p>
        </p:txBody>
      </p:sp>
      <p:pic>
        <p:nvPicPr>
          <p:cNvPr id="7" name="Kuva 6">
            <a:extLst>
              <a:ext uri="{FF2B5EF4-FFF2-40B4-BE49-F238E27FC236}">
                <a16:creationId xmlns:a16="http://schemas.microsoft.com/office/drawing/2014/main" id="{A098D3E2-93EC-4FB7-B96F-FF420F1E94EC}"/>
              </a:ext>
            </a:extLst>
          </p:cNvPr>
          <p:cNvPicPr>
            <a:picLocks noChangeAspect="1"/>
          </p:cNvPicPr>
          <p:nvPr/>
        </p:nvPicPr>
        <p:blipFill>
          <a:blip r:embed="rId2"/>
          <a:stretch>
            <a:fillRect/>
          </a:stretch>
        </p:blipFill>
        <p:spPr>
          <a:xfrm>
            <a:off x="6096000" y="821732"/>
            <a:ext cx="4114900" cy="5483818"/>
          </a:xfrm>
          <a:prstGeom prst="rect">
            <a:avLst/>
          </a:prstGeom>
        </p:spPr>
      </p:pic>
    </p:spTree>
    <p:extLst>
      <p:ext uri="{BB962C8B-B14F-4D97-AF65-F5344CB8AC3E}">
        <p14:creationId xmlns:p14="http://schemas.microsoft.com/office/powerpoint/2010/main" val="208478549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400" dirty="0">
                <a:solidFill>
                  <a:schemeClr val="bg1"/>
                </a:solidFill>
                <a:latin typeface="+mj-lt"/>
                <a:ea typeface="+mj-ea"/>
                <a:cs typeface="+mj-cs"/>
              </a:rPr>
              <a:t>Collision Detection</a:t>
            </a:r>
            <a:endParaRPr lang="en-US" sz="4400" kern="1200" dirty="0">
              <a:solidFill>
                <a:schemeClr val="bg1"/>
              </a:solidFill>
              <a:latin typeface="+mj-lt"/>
              <a:ea typeface="+mj-ea"/>
              <a:cs typeface="+mj-cs"/>
            </a:endParaRPr>
          </a:p>
        </p:txBody>
      </p:sp>
      <p:sp>
        <p:nvSpPr>
          <p:cNvPr id="19" name="Tekstiruutu 18">
            <a:extLst>
              <a:ext uri="{FF2B5EF4-FFF2-40B4-BE49-F238E27FC236}">
                <a16:creationId xmlns:a16="http://schemas.microsoft.com/office/drawing/2014/main" id="{215CDCF8-6814-4516-914E-4E4A2D7EF941}"/>
              </a:ext>
            </a:extLst>
          </p:cNvPr>
          <p:cNvSpPr txBox="1"/>
          <p:nvPr/>
        </p:nvSpPr>
        <p:spPr>
          <a:xfrm>
            <a:off x="4931418" y="209224"/>
            <a:ext cx="2834815" cy="369332"/>
          </a:xfrm>
          <a:prstGeom prst="rect">
            <a:avLst/>
          </a:prstGeom>
          <a:noFill/>
        </p:spPr>
        <p:txBody>
          <a:bodyPr wrap="none" rtlCol="0">
            <a:spAutoFit/>
          </a:bodyPr>
          <a:lstStyle/>
          <a:p>
            <a:r>
              <a:rPr lang="en-GB" dirty="0"/>
              <a:t>Bubble diameters </a:t>
            </a:r>
            <a:r>
              <a:rPr lang="fi-FI" dirty="0"/>
              <a:t>(2*radius)</a:t>
            </a:r>
            <a:endParaRPr lang="en-GB" dirty="0"/>
          </a:p>
        </p:txBody>
      </p:sp>
      <p:pic>
        <p:nvPicPr>
          <p:cNvPr id="2" name="Kuva 1">
            <a:extLst>
              <a:ext uri="{FF2B5EF4-FFF2-40B4-BE49-F238E27FC236}">
                <a16:creationId xmlns:a16="http://schemas.microsoft.com/office/drawing/2014/main" id="{3CB60522-FB58-4ABB-9003-AF0575CFDF7A}"/>
              </a:ext>
            </a:extLst>
          </p:cNvPr>
          <p:cNvPicPr>
            <a:picLocks noChangeAspect="1"/>
          </p:cNvPicPr>
          <p:nvPr/>
        </p:nvPicPr>
        <p:blipFill>
          <a:blip r:embed="rId2"/>
          <a:stretch>
            <a:fillRect/>
          </a:stretch>
        </p:blipFill>
        <p:spPr>
          <a:xfrm>
            <a:off x="5991522" y="810028"/>
            <a:ext cx="4048476" cy="5495522"/>
          </a:xfrm>
          <a:prstGeom prst="rect">
            <a:avLst/>
          </a:prstGeom>
        </p:spPr>
      </p:pic>
    </p:spTree>
    <p:extLst>
      <p:ext uri="{BB962C8B-B14F-4D97-AF65-F5344CB8AC3E}">
        <p14:creationId xmlns:p14="http://schemas.microsoft.com/office/powerpoint/2010/main" val="240774491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400" dirty="0">
                <a:solidFill>
                  <a:schemeClr val="bg1"/>
                </a:solidFill>
                <a:latin typeface="+mj-lt"/>
                <a:ea typeface="+mj-ea"/>
                <a:cs typeface="+mj-cs"/>
              </a:rPr>
              <a:t>Collision Detection</a:t>
            </a:r>
            <a:endParaRPr lang="en-US" sz="4400" kern="1200" dirty="0">
              <a:solidFill>
                <a:schemeClr val="bg1"/>
              </a:solidFill>
              <a:latin typeface="+mj-lt"/>
              <a:ea typeface="+mj-ea"/>
              <a:cs typeface="+mj-cs"/>
            </a:endParaRPr>
          </a:p>
        </p:txBody>
      </p:sp>
      <p:sp>
        <p:nvSpPr>
          <p:cNvPr id="19" name="Tekstiruutu 18">
            <a:extLst>
              <a:ext uri="{FF2B5EF4-FFF2-40B4-BE49-F238E27FC236}">
                <a16:creationId xmlns:a16="http://schemas.microsoft.com/office/drawing/2014/main" id="{215CDCF8-6814-4516-914E-4E4A2D7EF941}"/>
              </a:ext>
            </a:extLst>
          </p:cNvPr>
          <p:cNvSpPr txBox="1"/>
          <p:nvPr/>
        </p:nvSpPr>
        <p:spPr>
          <a:xfrm>
            <a:off x="4931418" y="209224"/>
            <a:ext cx="2834815" cy="369332"/>
          </a:xfrm>
          <a:prstGeom prst="rect">
            <a:avLst/>
          </a:prstGeom>
          <a:noFill/>
        </p:spPr>
        <p:txBody>
          <a:bodyPr wrap="none" rtlCol="0">
            <a:spAutoFit/>
          </a:bodyPr>
          <a:lstStyle/>
          <a:p>
            <a:r>
              <a:rPr lang="en-GB" dirty="0"/>
              <a:t>Bubble diameters </a:t>
            </a:r>
            <a:r>
              <a:rPr lang="fi-FI" dirty="0"/>
              <a:t>(2*radius)</a:t>
            </a:r>
            <a:endParaRPr lang="en-GB" dirty="0"/>
          </a:p>
        </p:txBody>
      </p:sp>
      <p:pic>
        <p:nvPicPr>
          <p:cNvPr id="2" name="Kuva 1">
            <a:extLst>
              <a:ext uri="{FF2B5EF4-FFF2-40B4-BE49-F238E27FC236}">
                <a16:creationId xmlns:a16="http://schemas.microsoft.com/office/drawing/2014/main" id="{27E0FB2B-A951-400E-99DC-B47DAEE8A330}"/>
              </a:ext>
            </a:extLst>
          </p:cNvPr>
          <p:cNvPicPr>
            <a:picLocks noChangeAspect="1"/>
          </p:cNvPicPr>
          <p:nvPr/>
        </p:nvPicPr>
        <p:blipFill>
          <a:blip r:embed="rId2"/>
          <a:stretch>
            <a:fillRect/>
          </a:stretch>
        </p:blipFill>
        <p:spPr>
          <a:xfrm>
            <a:off x="6348825" y="879773"/>
            <a:ext cx="4178858" cy="5723405"/>
          </a:xfrm>
          <a:prstGeom prst="rect">
            <a:avLst/>
          </a:prstGeom>
        </p:spPr>
      </p:pic>
    </p:spTree>
    <p:extLst>
      <p:ext uri="{BB962C8B-B14F-4D97-AF65-F5344CB8AC3E}">
        <p14:creationId xmlns:p14="http://schemas.microsoft.com/office/powerpoint/2010/main" val="259162295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400" dirty="0">
                <a:solidFill>
                  <a:schemeClr val="bg1"/>
                </a:solidFill>
                <a:latin typeface="+mj-lt"/>
                <a:ea typeface="+mj-ea"/>
                <a:cs typeface="+mj-cs"/>
              </a:rPr>
              <a:t>Collision Detection</a:t>
            </a:r>
            <a:endParaRPr lang="en-US" sz="4400" kern="1200" dirty="0">
              <a:solidFill>
                <a:schemeClr val="bg1"/>
              </a:solidFill>
              <a:latin typeface="+mj-lt"/>
              <a:ea typeface="+mj-ea"/>
              <a:cs typeface="+mj-cs"/>
            </a:endParaRPr>
          </a:p>
        </p:txBody>
      </p:sp>
      <p:sp>
        <p:nvSpPr>
          <p:cNvPr id="19" name="Tekstiruutu 18">
            <a:extLst>
              <a:ext uri="{FF2B5EF4-FFF2-40B4-BE49-F238E27FC236}">
                <a16:creationId xmlns:a16="http://schemas.microsoft.com/office/drawing/2014/main" id="{215CDCF8-6814-4516-914E-4E4A2D7EF941}"/>
              </a:ext>
            </a:extLst>
          </p:cNvPr>
          <p:cNvSpPr txBox="1"/>
          <p:nvPr/>
        </p:nvSpPr>
        <p:spPr>
          <a:xfrm>
            <a:off x="4931418" y="209224"/>
            <a:ext cx="2834815" cy="369332"/>
          </a:xfrm>
          <a:prstGeom prst="rect">
            <a:avLst/>
          </a:prstGeom>
          <a:noFill/>
        </p:spPr>
        <p:txBody>
          <a:bodyPr wrap="none" rtlCol="0">
            <a:spAutoFit/>
          </a:bodyPr>
          <a:lstStyle/>
          <a:p>
            <a:r>
              <a:rPr lang="en-GB" dirty="0"/>
              <a:t>Bubble diameters </a:t>
            </a:r>
            <a:r>
              <a:rPr lang="fi-FI" dirty="0"/>
              <a:t>(2*radius)</a:t>
            </a:r>
            <a:endParaRPr lang="en-GB" dirty="0"/>
          </a:p>
        </p:txBody>
      </p:sp>
      <p:pic>
        <p:nvPicPr>
          <p:cNvPr id="2" name="Kuva 1">
            <a:extLst>
              <a:ext uri="{FF2B5EF4-FFF2-40B4-BE49-F238E27FC236}">
                <a16:creationId xmlns:a16="http://schemas.microsoft.com/office/drawing/2014/main" id="{A05322B3-0AA4-4CB8-8F55-1C3DACD2BC71}"/>
              </a:ext>
            </a:extLst>
          </p:cNvPr>
          <p:cNvPicPr>
            <a:picLocks noChangeAspect="1"/>
          </p:cNvPicPr>
          <p:nvPr/>
        </p:nvPicPr>
        <p:blipFill>
          <a:blip r:embed="rId2"/>
          <a:stretch>
            <a:fillRect/>
          </a:stretch>
        </p:blipFill>
        <p:spPr>
          <a:xfrm>
            <a:off x="6348825" y="771524"/>
            <a:ext cx="4118062" cy="5619351"/>
          </a:xfrm>
          <a:prstGeom prst="rect">
            <a:avLst/>
          </a:prstGeom>
        </p:spPr>
      </p:pic>
    </p:spTree>
    <p:extLst>
      <p:ext uri="{BB962C8B-B14F-4D97-AF65-F5344CB8AC3E}">
        <p14:creationId xmlns:p14="http://schemas.microsoft.com/office/powerpoint/2010/main" val="4029604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Image Object Velocity Estimation</a:t>
            </a:r>
            <a:endParaRPr lang="en-US" sz="4800" kern="1200" dirty="0">
              <a:solidFill>
                <a:schemeClr val="bg1"/>
              </a:solidFill>
              <a:latin typeface="+mj-lt"/>
              <a:ea typeface="+mj-ea"/>
              <a:cs typeface="+mj-cs"/>
            </a:endParaRPr>
          </a:p>
        </p:txBody>
      </p:sp>
      <p:sp>
        <p:nvSpPr>
          <p:cNvPr id="8" name="Tekstiruutu 7">
            <a:extLst>
              <a:ext uri="{FF2B5EF4-FFF2-40B4-BE49-F238E27FC236}">
                <a16:creationId xmlns:a16="http://schemas.microsoft.com/office/drawing/2014/main" id="{9B206AA3-16A3-48F3-A1A4-0A4F62824601}"/>
              </a:ext>
            </a:extLst>
          </p:cNvPr>
          <p:cNvSpPr txBox="1"/>
          <p:nvPr/>
        </p:nvSpPr>
        <p:spPr>
          <a:xfrm>
            <a:off x="5210629" y="277635"/>
            <a:ext cx="3753463" cy="369332"/>
          </a:xfrm>
          <a:prstGeom prst="rect">
            <a:avLst/>
          </a:prstGeom>
          <a:noFill/>
        </p:spPr>
        <p:txBody>
          <a:bodyPr wrap="none" rtlCol="0">
            <a:spAutoFit/>
          </a:bodyPr>
          <a:lstStyle/>
          <a:p>
            <a:r>
              <a:rPr lang="fi-FI" dirty="0"/>
              <a:t>Image </a:t>
            </a:r>
            <a:r>
              <a:rPr lang="fi-FI" dirty="0" err="1"/>
              <a:t>object</a:t>
            </a:r>
            <a:r>
              <a:rPr lang="fi-FI" dirty="0"/>
              <a:t> </a:t>
            </a:r>
            <a:r>
              <a:rPr lang="fi-FI" dirty="0" err="1"/>
              <a:t>velocity</a:t>
            </a:r>
            <a:r>
              <a:rPr lang="fi-FI" dirty="0"/>
              <a:t> is </a:t>
            </a:r>
            <a:r>
              <a:rPr lang="fi-FI" dirty="0" err="1"/>
              <a:t>necessary</a:t>
            </a:r>
            <a:r>
              <a:rPr lang="fi-FI" dirty="0"/>
              <a:t> for:</a:t>
            </a:r>
            <a:endParaRPr lang="en-GB" dirty="0"/>
          </a:p>
        </p:txBody>
      </p:sp>
      <p:sp>
        <p:nvSpPr>
          <p:cNvPr id="4" name="Tekstiruutu 3">
            <a:extLst>
              <a:ext uri="{FF2B5EF4-FFF2-40B4-BE49-F238E27FC236}">
                <a16:creationId xmlns:a16="http://schemas.microsoft.com/office/drawing/2014/main" id="{970F89D4-A2DF-4165-A957-7BF55DA0DB29}"/>
              </a:ext>
            </a:extLst>
          </p:cNvPr>
          <p:cNvSpPr txBox="1"/>
          <p:nvPr/>
        </p:nvSpPr>
        <p:spPr>
          <a:xfrm>
            <a:off x="5298115" y="745022"/>
            <a:ext cx="4088507" cy="1015663"/>
          </a:xfrm>
          <a:prstGeom prst="rect">
            <a:avLst/>
          </a:prstGeom>
          <a:noFill/>
        </p:spPr>
        <p:txBody>
          <a:bodyPr wrap="square" rtlCol="0">
            <a:spAutoFit/>
          </a:bodyPr>
          <a:lstStyle/>
          <a:p>
            <a:pPr marL="285750" indent="-285750">
              <a:buFont typeface="Arial" panose="020B0604020202020204" pitchFamily="34" charset="0"/>
              <a:buChar char="•"/>
            </a:pPr>
            <a:r>
              <a:rPr lang="fi-FI" sz="1200" dirty="0" err="1"/>
              <a:t>predicting</a:t>
            </a:r>
            <a:r>
              <a:rPr lang="fi-FI" sz="1200" dirty="0"/>
              <a:t> image </a:t>
            </a:r>
            <a:r>
              <a:rPr lang="fi-FI" sz="1200" dirty="0" err="1"/>
              <a:t>object</a:t>
            </a:r>
            <a:r>
              <a:rPr lang="fi-FI" sz="1200" dirty="0"/>
              <a:t> </a:t>
            </a:r>
            <a:r>
              <a:rPr lang="fi-FI" sz="1200" dirty="0" err="1"/>
              <a:t>locations</a:t>
            </a:r>
            <a:r>
              <a:rPr lang="fi-FI" sz="1200" dirty="0"/>
              <a:t> </a:t>
            </a:r>
            <a:r>
              <a:rPr lang="fi-FI" sz="1200" dirty="0" err="1"/>
              <a:t>when</a:t>
            </a:r>
            <a:r>
              <a:rPr lang="fi-FI" sz="1200" dirty="0"/>
              <a:t> </a:t>
            </a:r>
            <a:r>
              <a:rPr lang="fi-FI" sz="1200" dirty="0" err="1"/>
              <a:t>matching</a:t>
            </a:r>
            <a:r>
              <a:rPr lang="fi-FI" sz="1200" dirty="0"/>
              <a:t> </a:t>
            </a:r>
            <a:r>
              <a:rPr lang="fi-FI" sz="1200" dirty="0" err="1"/>
              <a:t>new</a:t>
            </a:r>
            <a:r>
              <a:rPr lang="fi-FI" sz="1200" dirty="0"/>
              <a:t> </a:t>
            </a:r>
            <a:r>
              <a:rPr lang="fi-FI" sz="1200" dirty="0" err="1"/>
              <a:t>measurements</a:t>
            </a:r>
            <a:endParaRPr lang="fi-FI" sz="1200" dirty="0"/>
          </a:p>
          <a:p>
            <a:pPr marL="285750" indent="-285750">
              <a:buFont typeface="Arial" panose="020B0604020202020204" pitchFamily="34" charset="0"/>
              <a:buChar char="•"/>
            </a:pPr>
            <a:r>
              <a:rPr lang="fi-FI" sz="1200" dirty="0" err="1"/>
              <a:t>identifying</a:t>
            </a:r>
            <a:r>
              <a:rPr lang="fi-FI" sz="1200" dirty="0"/>
              <a:t> image </a:t>
            </a:r>
            <a:r>
              <a:rPr lang="fi-FI" sz="1200" dirty="0" err="1"/>
              <a:t>objects</a:t>
            </a:r>
            <a:endParaRPr lang="fi-FI" sz="1200" dirty="0"/>
          </a:p>
          <a:p>
            <a:pPr marL="285750" indent="-285750">
              <a:buFont typeface="Arial" panose="020B0604020202020204" pitchFamily="34" charset="0"/>
              <a:buChar char="•"/>
            </a:pPr>
            <a:r>
              <a:rPr lang="fi-FI" sz="1200" dirty="0" err="1"/>
              <a:t>predicting</a:t>
            </a:r>
            <a:r>
              <a:rPr lang="fi-FI" sz="1200" dirty="0"/>
              <a:t> image </a:t>
            </a:r>
            <a:r>
              <a:rPr lang="fi-FI" sz="1200" dirty="0" err="1"/>
              <a:t>object</a:t>
            </a:r>
            <a:r>
              <a:rPr lang="fi-FI" sz="1200" dirty="0"/>
              <a:t> </a:t>
            </a:r>
            <a:r>
              <a:rPr lang="fi-FI" sz="1200" dirty="0" err="1"/>
              <a:t>locations</a:t>
            </a:r>
            <a:r>
              <a:rPr lang="fi-FI" sz="1200" dirty="0"/>
              <a:t> for </a:t>
            </a:r>
            <a:r>
              <a:rPr lang="fi-FI" sz="1200" dirty="0" err="1"/>
              <a:t>hidden</a:t>
            </a:r>
            <a:r>
              <a:rPr lang="fi-FI" sz="1200" dirty="0"/>
              <a:t> </a:t>
            </a:r>
            <a:r>
              <a:rPr lang="fi-FI" sz="1200" dirty="0" err="1"/>
              <a:t>objects</a:t>
            </a:r>
            <a:endParaRPr lang="fi-FI" sz="1200" dirty="0"/>
          </a:p>
          <a:p>
            <a:pPr marL="285750" indent="-285750">
              <a:buFont typeface="Arial" panose="020B0604020202020204" pitchFamily="34" charset="0"/>
              <a:buChar char="•"/>
            </a:pPr>
            <a:endParaRPr lang="en-GB" sz="1200" dirty="0"/>
          </a:p>
        </p:txBody>
      </p:sp>
      <p:sp>
        <p:nvSpPr>
          <p:cNvPr id="11" name="Tekstiruutu 10">
            <a:extLst>
              <a:ext uri="{FF2B5EF4-FFF2-40B4-BE49-F238E27FC236}">
                <a16:creationId xmlns:a16="http://schemas.microsoft.com/office/drawing/2014/main" id="{D1C0B85C-DDEF-4CCB-B745-B773EA571FE9}"/>
              </a:ext>
            </a:extLst>
          </p:cNvPr>
          <p:cNvSpPr txBox="1"/>
          <p:nvPr/>
        </p:nvSpPr>
        <p:spPr>
          <a:xfrm>
            <a:off x="9660557" y="646967"/>
            <a:ext cx="2194559" cy="2031325"/>
          </a:xfrm>
          <a:prstGeom prst="rect">
            <a:avLst/>
          </a:prstGeom>
          <a:noFill/>
        </p:spPr>
        <p:txBody>
          <a:bodyPr wrap="square" rtlCol="0">
            <a:spAutoFit/>
          </a:bodyPr>
          <a:lstStyle/>
          <a:p>
            <a:r>
              <a:rPr lang="fi-FI" sz="900" b="1" dirty="0"/>
              <a:t>Image </a:t>
            </a:r>
            <a:r>
              <a:rPr lang="fi-FI" sz="900" b="1" dirty="0" err="1"/>
              <a:t>object</a:t>
            </a:r>
            <a:endParaRPr lang="fi-FI" sz="900" b="1" dirty="0"/>
          </a:p>
          <a:p>
            <a:pPr marL="742950" lvl="1" indent="-285750">
              <a:buFont typeface="Arial" panose="020B0604020202020204" pitchFamily="34" charset="0"/>
              <a:buChar char="•"/>
            </a:pPr>
            <a:r>
              <a:rPr lang="fi-FI" sz="900" dirty="0"/>
              <a:t>id</a:t>
            </a:r>
          </a:p>
          <a:p>
            <a:pPr marL="742950" lvl="1" indent="-285750">
              <a:buFont typeface="Arial" panose="020B0604020202020204" pitchFamily="34" charset="0"/>
              <a:buChar char="•"/>
            </a:pPr>
            <a:r>
              <a:rPr lang="fi-FI" sz="900" dirty="0"/>
              <a:t>status</a:t>
            </a:r>
          </a:p>
          <a:p>
            <a:pPr marL="742950" lvl="1" indent="-285750">
              <a:buFont typeface="Arial" panose="020B0604020202020204" pitchFamily="34" charset="0"/>
              <a:buChar char="•"/>
            </a:pPr>
            <a:r>
              <a:rPr lang="fi-FI" sz="900" dirty="0" err="1"/>
              <a:t>x_min</a:t>
            </a:r>
            <a:endParaRPr lang="fi-FI" sz="900" dirty="0"/>
          </a:p>
          <a:p>
            <a:pPr marL="742950" lvl="1" indent="-285750">
              <a:buFont typeface="Arial" panose="020B0604020202020204" pitchFamily="34" charset="0"/>
              <a:buChar char="•"/>
            </a:pPr>
            <a:r>
              <a:rPr lang="fi-FI" sz="900" dirty="0" err="1"/>
              <a:t>x_max</a:t>
            </a:r>
            <a:endParaRPr lang="fi-FI" sz="900" dirty="0"/>
          </a:p>
          <a:p>
            <a:pPr marL="742950" lvl="1" indent="-285750">
              <a:buFont typeface="Arial" panose="020B0604020202020204" pitchFamily="34" charset="0"/>
              <a:buChar char="•"/>
            </a:pPr>
            <a:r>
              <a:rPr lang="fi-FI" sz="900" dirty="0" err="1"/>
              <a:t>y_min</a:t>
            </a:r>
            <a:endParaRPr lang="fi-FI" sz="900" dirty="0"/>
          </a:p>
          <a:p>
            <a:pPr marL="742950" lvl="1" indent="-285750">
              <a:buFont typeface="Arial" panose="020B0604020202020204" pitchFamily="34" charset="0"/>
              <a:buChar char="•"/>
            </a:pPr>
            <a:r>
              <a:rPr lang="fi-FI" sz="900" dirty="0" err="1"/>
              <a:t>y_max</a:t>
            </a:r>
            <a:endParaRPr lang="fi-FI" sz="900" dirty="0"/>
          </a:p>
          <a:p>
            <a:pPr marL="742950" lvl="1" indent="-285750">
              <a:buFont typeface="Arial" panose="020B0604020202020204" pitchFamily="34" charset="0"/>
              <a:buChar char="•"/>
            </a:pPr>
            <a:r>
              <a:rPr lang="fi-FI" sz="900" dirty="0" err="1"/>
              <a:t>vx_min</a:t>
            </a:r>
            <a:endParaRPr lang="fi-FI" sz="900" dirty="0"/>
          </a:p>
          <a:p>
            <a:pPr marL="742950" lvl="1" indent="-285750">
              <a:buFont typeface="Arial" panose="020B0604020202020204" pitchFamily="34" charset="0"/>
              <a:buChar char="•"/>
            </a:pPr>
            <a:r>
              <a:rPr lang="fi-FI" sz="900" dirty="0" err="1"/>
              <a:t>vx_max</a:t>
            </a:r>
            <a:endParaRPr lang="fi-FI" sz="900" dirty="0"/>
          </a:p>
          <a:p>
            <a:pPr marL="742950" lvl="1" indent="-285750">
              <a:buFont typeface="Arial" panose="020B0604020202020204" pitchFamily="34" charset="0"/>
              <a:buChar char="•"/>
            </a:pPr>
            <a:r>
              <a:rPr lang="fi-FI" sz="900" dirty="0" err="1"/>
              <a:t>vy_min</a:t>
            </a:r>
            <a:endParaRPr lang="fi-FI" sz="900" dirty="0"/>
          </a:p>
          <a:p>
            <a:pPr marL="742950" lvl="1" indent="-285750">
              <a:buFont typeface="Arial" panose="020B0604020202020204" pitchFamily="34" charset="0"/>
              <a:buChar char="•"/>
            </a:pPr>
            <a:r>
              <a:rPr lang="fi-FI" sz="900" dirty="0" err="1"/>
              <a:t>vy_max</a:t>
            </a:r>
            <a:endParaRPr lang="fi-FI" sz="900" dirty="0"/>
          </a:p>
          <a:p>
            <a:pPr marL="742950" lvl="1" indent="-285750">
              <a:buFont typeface="Arial" panose="020B0604020202020204" pitchFamily="34" charset="0"/>
              <a:buChar char="•"/>
            </a:pPr>
            <a:r>
              <a:rPr lang="fi-FI" sz="900" dirty="0" err="1"/>
              <a:t>class</a:t>
            </a:r>
            <a:endParaRPr lang="fi-FI" sz="900" dirty="0"/>
          </a:p>
          <a:p>
            <a:pPr marL="742950" lvl="1" indent="-285750">
              <a:buFont typeface="Arial" panose="020B0604020202020204" pitchFamily="34" charset="0"/>
              <a:buChar char="•"/>
            </a:pPr>
            <a:r>
              <a:rPr lang="fi-FI" sz="900" dirty="0" err="1"/>
              <a:t>confidence</a:t>
            </a:r>
            <a:endParaRPr lang="fi-FI" sz="900" dirty="0"/>
          </a:p>
          <a:p>
            <a:pPr marL="742950" lvl="1" indent="-285750">
              <a:buFont typeface="Arial" panose="020B0604020202020204" pitchFamily="34" charset="0"/>
              <a:buChar char="•"/>
            </a:pPr>
            <a:r>
              <a:rPr lang="fi-FI" sz="900" dirty="0" err="1"/>
              <a:t>appearance</a:t>
            </a:r>
            <a:endParaRPr lang="en-GB" sz="900" dirty="0"/>
          </a:p>
        </p:txBody>
      </p:sp>
      <p:sp>
        <p:nvSpPr>
          <p:cNvPr id="12" name="Tekstiruutu 11">
            <a:extLst>
              <a:ext uri="{FF2B5EF4-FFF2-40B4-BE49-F238E27FC236}">
                <a16:creationId xmlns:a16="http://schemas.microsoft.com/office/drawing/2014/main" id="{0055E88A-FB29-4B73-9AC1-DA797C904430}"/>
              </a:ext>
            </a:extLst>
          </p:cNvPr>
          <p:cNvSpPr txBox="1"/>
          <p:nvPr/>
        </p:nvSpPr>
        <p:spPr>
          <a:xfrm>
            <a:off x="5210629" y="2108122"/>
            <a:ext cx="2142061" cy="369332"/>
          </a:xfrm>
          <a:prstGeom prst="rect">
            <a:avLst/>
          </a:prstGeom>
          <a:noFill/>
        </p:spPr>
        <p:txBody>
          <a:bodyPr wrap="none" rtlCol="0">
            <a:spAutoFit/>
          </a:bodyPr>
          <a:lstStyle/>
          <a:p>
            <a:r>
              <a:rPr lang="fi-FI" dirty="0" err="1"/>
              <a:t>Estimation</a:t>
            </a:r>
            <a:r>
              <a:rPr lang="fi-FI" dirty="0"/>
              <a:t> </a:t>
            </a:r>
            <a:r>
              <a:rPr lang="fi-FI" dirty="0" err="1"/>
              <a:t>algorithm</a:t>
            </a:r>
            <a:endParaRPr lang="en-GB" dirty="0"/>
          </a:p>
        </p:txBody>
      </p:sp>
      <p:pic>
        <p:nvPicPr>
          <p:cNvPr id="7" name="Kuva 6">
            <a:extLst>
              <a:ext uri="{FF2B5EF4-FFF2-40B4-BE49-F238E27FC236}">
                <a16:creationId xmlns:a16="http://schemas.microsoft.com/office/drawing/2014/main" id="{136E1E2E-2147-4AF4-A2E5-97606A9C6109}"/>
              </a:ext>
            </a:extLst>
          </p:cNvPr>
          <p:cNvPicPr>
            <a:picLocks noChangeAspect="1"/>
          </p:cNvPicPr>
          <p:nvPr/>
        </p:nvPicPr>
        <p:blipFill>
          <a:blip r:embed="rId2"/>
          <a:stretch>
            <a:fillRect/>
          </a:stretch>
        </p:blipFill>
        <p:spPr>
          <a:xfrm>
            <a:off x="5327391" y="2477454"/>
            <a:ext cx="4029953" cy="3922267"/>
          </a:xfrm>
          <a:prstGeom prst="rect">
            <a:avLst/>
          </a:prstGeom>
        </p:spPr>
      </p:pic>
      <p:sp>
        <p:nvSpPr>
          <p:cNvPr id="9" name="Tekstiruutu 8">
            <a:extLst>
              <a:ext uri="{FF2B5EF4-FFF2-40B4-BE49-F238E27FC236}">
                <a16:creationId xmlns:a16="http://schemas.microsoft.com/office/drawing/2014/main" id="{F77F2547-D40C-4961-AC79-1DAF7909C200}"/>
              </a:ext>
            </a:extLst>
          </p:cNvPr>
          <p:cNvSpPr txBox="1"/>
          <p:nvPr/>
        </p:nvSpPr>
        <p:spPr>
          <a:xfrm>
            <a:off x="7410339" y="5097316"/>
            <a:ext cx="3903633" cy="400110"/>
          </a:xfrm>
          <a:prstGeom prst="rect">
            <a:avLst/>
          </a:prstGeom>
          <a:noFill/>
        </p:spPr>
        <p:txBody>
          <a:bodyPr wrap="none" rtlCol="0">
            <a:spAutoFit/>
          </a:bodyPr>
          <a:lstStyle/>
          <a:p>
            <a:r>
              <a:rPr lang="fi-FI" sz="1000" dirty="0" err="1"/>
              <a:t>Numerical</a:t>
            </a:r>
            <a:r>
              <a:rPr lang="fi-FI" sz="1000" dirty="0"/>
              <a:t> </a:t>
            </a:r>
            <a:r>
              <a:rPr lang="fi-FI" sz="1000" dirty="0" err="1"/>
              <a:t>values</a:t>
            </a:r>
            <a:r>
              <a:rPr lang="fi-FI" sz="1000" dirty="0"/>
              <a:t> </a:t>
            </a:r>
            <a:r>
              <a:rPr lang="fi-FI" sz="1000" dirty="0" err="1"/>
              <a:t>are</a:t>
            </a:r>
            <a:r>
              <a:rPr lang="fi-FI" sz="1000" dirty="0"/>
              <a:t> </a:t>
            </a:r>
            <a:r>
              <a:rPr lang="fi-FI" sz="1000" dirty="0" err="1"/>
              <a:t>estimated</a:t>
            </a:r>
            <a:r>
              <a:rPr lang="fi-FI" sz="1000" dirty="0"/>
              <a:t> </a:t>
            </a:r>
            <a:r>
              <a:rPr lang="fi-FI" sz="1000" dirty="0" err="1"/>
              <a:t>using</a:t>
            </a:r>
            <a:r>
              <a:rPr lang="fi-FI" sz="1000" dirty="0"/>
              <a:t> </a:t>
            </a:r>
            <a:r>
              <a:rPr lang="fi-FI" sz="1000" dirty="0" err="1"/>
              <a:t>grid</a:t>
            </a:r>
            <a:r>
              <a:rPr lang="fi-FI" sz="1000" dirty="0"/>
              <a:t> </a:t>
            </a:r>
            <a:r>
              <a:rPr lang="fi-FI" sz="1000" dirty="0" err="1"/>
              <a:t>search</a:t>
            </a:r>
            <a:r>
              <a:rPr lang="fi-FI" sz="1000" dirty="0"/>
              <a:t> and 10 </a:t>
            </a:r>
            <a:r>
              <a:rPr lang="fi-FI" sz="1000" dirty="0" err="1"/>
              <a:t>step</a:t>
            </a:r>
            <a:r>
              <a:rPr lang="fi-FI" sz="1000" dirty="0"/>
              <a:t> </a:t>
            </a:r>
            <a:r>
              <a:rPr lang="fi-FI" sz="1000" dirty="0" err="1"/>
              <a:t>ahead</a:t>
            </a:r>
            <a:endParaRPr lang="fi-FI" sz="1000" dirty="0"/>
          </a:p>
          <a:p>
            <a:r>
              <a:rPr lang="fi-FI" sz="1000" dirty="0" err="1"/>
              <a:t>mean</a:t>
            </a:r>
            <a:r>
              <a:rPr lang="fi-FI" sz="1000" dirty="0"/>
              <a:t> </a:t>
            </a:r>
            <a:r>
              <a:rPr lang="fi-FI" sz="1000" dirty="0" err="1"/>
              <a:t>prediction</a:t>
            </a:r>
            <a:r>
              <a:rPr lang="fi-FI" sz="1000" dirty="0"/>
              <a:t> </a:t>
            </a:r>
            <a:r>
              <a:rPr lang="fi-FI" sz="1000" dirty="0" err="1"/>
              <a:t>error</a:t>
            </a:r>
            <a:r>
              <a:rPr lang="fi-FI" sz="1000" dirty="0"/>
              <a:t>. </a:t>
            </a:r>
            <a:r>
              <a:rPr lang="fi-FI" sz="1000" dirty="0" err="1"/>
              <a:t>Values</a:t>
            </a:r>
            <a:r>
              <a:rPr lang="fi-FI" sz="1000" dirty="0"/>
              <a:t> </a:t>
            </a:r>
            <a:r>
              <a:rPr lang="fi-FI" sz="1000" dirty="0" err="1"/>
              <a:t>rounded</a:t>
            </a:r>
            <a:r>
              <a:rPr lang="fi-FI" sz="1000" dirty="0"/>
              <a:t>. </a:t>
            </a:r>
            <a:r>
              <a:rPr lang="fi-FI" sz="1000" dirty="0" err="1"/>
              <a:t>Later</a:t>
            </a:r>
            <a:r>
              <a:rPr lang="fi-FI" sz="1000" dirty="0"/>
              <a:t> </a:t>
            </a:r>
            <a:r>
              <a:rPr lang="fi-FI" sz="1000" dirty="0" err="1"/>
              <a:t>adjusted</a:t>
            </a:r>
            <a:r>
              <a:rPr lang="fi-FI" sz="1000" dirty="0"/>
              <a:t> </a:t>
            </a:r>
            <a:r>
              <a:rPr lang="fi-FI" sz="1000" dirty="0" err="1"/>
              <a:t>by</a:t>
            </a:r>
            <a:r>
              <a:rPr lang="fi-FI" sz="1000" dirty="0"/>
              <a:t> </a:t>
            </a:r>
            <a:r>
              <a:rPr lang="fi-FI" sz="1000" dirty="0" err="1"/>
              <a:t>experiments</a:t>
            </a:r>
            <a:r>
              <a:rPr lang="fi-FI" sz="1000" dirty="0"/>
              <a:t>.</a:t>
            </a:r>
            <a:endParaRPr lang="en-GB" sz="1000" dirty="0"/>
          </a:p>
        </p:txBody>
      </p:sp>
    </p:spTree>
    <p:extLst>
      <p:ext uri="{BB962C8B-B14F-4D97-AF65-F5344CB8AC3E}">
        <p14:creationId xmlns:p14="http://schemas.microsoft.com/office/powerpoint/2010/main" val="166570896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400" dirty="0">
                <a:solidFill>
                  <a:schemeClr val="bg1"/>
                </a:solidFill>
                <a:latin typeface="+mj-lt"/>
                <a:ea typeface="+mj-ea"/>
                <a:cs typeface="+mj-cs"/>
              </a:rPr>
              <a:t>Collision Detection</a:t>
            </a:r>
            <a:endParaRPr lang="en-US" sz="4400" kern="1200" dirty="0">
              <a:solidFill>
                <a:schemeClr val="bg1"/>
              </a:solidFill>
              <a:latin typeface="+mj-lt"/>
              <a:ea typeface="+mj-ea"/>
              <a:cs typeface="+mj-cs"/>
            </a:endParaRPr>
          </a:p>
        </p:txBody>
      </p:sp>
      <p:sp>
        <p:nvSpPr>
          <p:cNvPr id="19" name="Tekstiruutu 18">
            <a:extLst>
              <a:ext uri="{FF2B5EF4-FFF2-40B4-BE49-F238E27FC236}">
                <a16:creationId xmlns:a16="http://schemas.microsoft.com/office/drawing/2014/main" id="{215CDCF8-6814-4516-914E-4E4A2D7EF941}"/>
              </a:ext>
            </a:extLst>
          </p:cNvPr>
          <p:cNvSpPr txBox="1"/>
          <p:nvPr/>
        </p:nvSpPr>
        <p:spPr>
          <a:xfrm>
            <a:off x="4931418" y="209224"/>
            <a:ext cx="2834815" cy="369332"/>
          </a:xfrm>
          <a:prstGeom prst="rect">
            <a:avLst/>
          </a:prstGeom>
          <a:noFill/>
        </p:spPr>
        <p:txBody>
          <a:bodyPr wrap="none" rtlCol="0">
            <a:spAutoFit/>
          </a:bodyPr>
          <a:lstStyle/>
          <a:p>
            <a:r>
              <a:rPr lang="en-GB" dirty="0"/>
              <a:t>Bubble diameters </a:t>
            </a:r>
            <a:r>
              <a:rPr lang="fi-FI" dirty="0"/>
              <a:t>(2*radius)</a:t>
            </a:r>
            <a:endParaRPr lang="en-GB" dirty="0"/>
          </a:p>
        </p:txBody>
      </p:sp>
      <p:pic>
        <p:nvPicPr>
          <p:cNvPr id="2" name="Kuva 1">
            <a:extLst>
              <a:ext uri="{FF2B5EF4-FFF2-40B4-BE49-F238E27FC236}">
                <a16:creationId xmlns:a16="http://schemas.microsoft.com/office/drawing/2014/main" id="{E6E46602-DF23-4607-9420-39661EF91959}"/>
              </a:ext>
            </a:extLst>
          </p:cNvPr>
          <p:cNvPicPr>
            <a:picLocks noChangeAspect="1"/>
          </p:cNvPicPr>
          <p:nvPr/>
        </p:nvPicPr>
        <p:blipFill>
          <a:blip r:embed="rId2"/>
          <a:stretch>
            <a:fillRect/>
          </a:stretch>
        </p:blipFill>
        <p:spPr>
          <a:xfrm>
            <a:off x="6677025" y="914400"/>
            <a:ext cx="4103583" cy="5624667"/>
          </a:xfrm>
          <a:prstGeom prst="rect">
            <a:avLst/>
          </a:prstGeom>
        </p:spPr>
      </p:pic>
    </p:spTree>
    <p:extLst>
      <p:ext uri="{BB962C8B-B14F-4D97-AF65-F5344CB8AC3E}">
        <p14:creationId xmlns:p14="http://schemas.microsoft.com/office/powerpoint/2010/main" val="364961296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400" dirty="0">
                <a:solidFill>
                  <a:schemeClr val="bg1"/>
                </a:solidFill>
                <a:latin typeface="+mj-lt"/>
                <a:ea typeface="+mj-ea"/>
                <a:cs typeface="+mj-cs"/>
              </a:rPr>
              <a:t>Collision Detection</a:t>
            </a:r>
            <a:endParaRPr lang="en-US" sz="4400" kern="1200" dirty="0">
              <a:solidFill>
                <a:schemeClr val="bg1"/>
              </a:solidFill>
              <a:latin typeface="+mj-lt"/>
              <a:ea typeface="+mj-ea"/>
              <a:cs typeface="+mj-cs"/>
            </a:endParaRPr>
          </a:p>
        </p:txBody>
      </p:sp>
      <p:sp>
        <p:nvSpPr>
          <p:cNvPr id="19" name="Tekstiruutu 18">
            <a:extLst>
              <a:ext uri="{FF2B5EF4-FFF2-40B4-BE49-F238E27FC236}">
                <a16:creationId xmlns:a16="http://schemas.microsoft.com/office/drawing/2014/main" id="{215CDCF8-6814-4516-914E-4E4A2D7EF941}"/>
              </a:ext>
            </a:extLst>
          </p:cNvPr>
          <p:cNvSpPr txBox="1"/>
          <p:nvPr/>
        </p:nvSpPr>
        <p:spPr>
          <a:xfrm>
            <a:off x="4931418" y="209224"/>
            <a:ext cx="2834815" cy="369332"/>
          </a:xfrm>
          <a:prstGeom prst="rect">
            <a:avLst/>
          </a:prstGeom>
          <a:noFill/>
        </p:spPr>
        <p:txBody>
          <a:bodyPr wrap="none" rtlCol="0">
            <a:spAutoFit/>
          </a:bodyPr>
          <a:lstStyle/>
          <a:p>
            <a:r>
              <a:rPr lang="en-GB" dirty="0"/>
              <a:t>Bubble diameters </a:t>
            </a:r>
            <a:r>
              <a:rPr lang="fi-FI" dirty="0"/>
              <a:t>(2*radius)</a:t>
            </a:r>
            <a:endParaRPr lang="en-GB" dirty="0"/>
          </a:p>
        </p:txBody>
      </p:sp>
      <p:pic>
        <p:nvPicPr>
          <p:cNvPr id="2" name="Kuva 1">
            <a:extLst>
              <a:ext uri="{FF2B5EF4-FFF2-40B4-BE49-F238E27FC236}">
                <a16:creationId xmlns:a16="http://schemas.microsoft.com/office/drawing/2014/main" id="{5F567244-7DD3-44C4-9E6F-94FEECF07F5D}"/>
              </a:ext>
            </a:extLst>
          </p:cNvPr>
          <p:cNvPicPr>
            <a:picLocks noChangeAspect="1"/>
          </p:cNvPicPr>
          <p:nvPr/>
        </p:nvPicPr>
        <p:blipFill>
          <a:blip r:embed="rId2"/>
          <a:stretch>
            <a:fillRect/>
          </a:stretch>
        </p:blipFill>
        <p:spPr>
          <a:xfrm>
            <a:off x="6329775" y="727818"/>
            <a:ext cx="4103583" cy="5615429"/>
          </a:xfrm>
          <a:prstGeom prst="rect">
            <a:avLst/>
          </a:prstGeom>
        </p:spPr>
      </p:pic>
    </p:spTree>
    <p:extLst>
      <p:ext uri="{BB962C8B-B14F-4D97-AF65-F5344CB8AC3E}">
        <p14:creationId xmlns:p14="http://schemas.microsoft.com/office/powerpoint/2010/main" val="358697271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400" dirty="0">
                <a:solidFill>
                  <a:schemeClr val="bg1"/>
                </a:solidFill>
                <a:latin typeface="+mj-lt"/>
                <a:ea typeface="+mj-ea"/>
                <a:cs typeface="+mj-cs"/>
              </a:rPr>
              <a:t>Collision Detection</a:t>
            </a:r>
            <a:endParaRPr lang="en-US" sz="4400" kern="1200" dirty="0">
              <a:solidFill>
                <a:schemeClr val="bg1"/>
              </a:solidFill>
              <a:latin typeface="+mj-lt"/>
              <a:ea typeface="+mj-ea"/>
              <a:cs typeface="+mj-cs"/>
            </a:endParaRPr>
          </a:p>
        </p:txBody>
      </p:sp>
      <p:sp>
        <p:nvSpPr>
          <p:cNvPr id="19" name="Tekstiruutu 18">
            <a:extLst>
              <a:ext uri="{FF2B5EF4-FFF2-40B4-BE49-F238E27FC236}">
                <a16:creationId xmlns:a16="http://schemas.microsoft.com/office/drawing/2014/main" id="{215CDCF8-6814-4516-914E-4E4A2D7EF941}"/>
              </a:ext>
            </a:extLst>
          </p:cNvPr>
          <p:cNvSpPr txBox="1"/>
          <p:nvPr/>
        </p:nvSpPr>
        <p:spPr>
          <a:xfrm>
            <a:off x="4931418" y="209224"/>
            <a:ext cx="2834815" cy="369332"/>
          </a:xfrm>
          <a:prstGeom prst="rect">
            <a:avLst/>
          </a:prstGeom>
          <a:noFill/>
        </p:spPr>
        <p:txBody>
          <a:bodyPr wrap="none" rtlCol="0">
            <a:spAutoFit/>
          </a:bodyPr>
          <a:lstStyle/>
          <a:p>
            <a:r>
              <a:rPr lang="en-GB" dirty="0"/>
              <a:t>Bubble diameters </a:t>
            </a:r>
            <a:r>
              <a:rPr lang="fi-FI" dirty="0"/>
              <a:t>(2*radius)</a:t>
            </a:r>
            <a:endParaRPr lang="en-GB" dirty="0"/>
          </a:p>
        </p:txBody>
      </p:sp>
      <p:pic>
        <p:nvPicPr>
          <p:cNvPr id="2" name="Kuva 1">
            <a:extLst>
              <a:ext uri="{FF2B5EF4-FFF2-40B4-BE49-F238E27FC236}">
                <a16:creationId xmlns:a16="http://schemas.microsoft.com/office/drawing/2014/main" id="{831923B7-3B9F-42CA-A4FD-D5B3AFA9CB61}"/>
              </a:ext>
            </a:extLst>
          </p:cNvPr>
          <p:cNvPicPr>
            <a:picLocks noChangeAspect="1"/>
          </p:cNvPicPr>
          <p:nvPr/>
        </p:nvPicPr>
        <p:blipFill>
          <a:blip r:embed="rId2"/>
          <a:stretch>
            <a:fillRect/>
          </a:stretch>
        </p:blipFill>
        <p:spPr>
          <a:xfrm>
            <a:off x="6153150" y="748034"/>
            <a:ext cx="4094566" cy="5752695"/>
          </a:xfrm>
          <a:prstGeom prst="rect">
            <a:avLst/>
          </a:prstGeom>
        </p:spPr>
      </p:pic>
    </p:spTree>
    <p:extLst>
      <p:ext uri="{BB962C8B-B14F-4D97-AF65-F5344CB8AC3E}">
        <p14:creationId xmlns:p14="http://schemas.microsoft.com/office/powerpoint/2010/main" val="172201528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400" dirty="0">
                <a:solidFill>
                  <a:schemeClr val="bg1"/>
                </a:solidFill>
                <a:latin typeface="+mj-lt"/>
                <a:ea typeface="+mj-ea"/>
                <a:cs typeface="+mj-cs"/>
              </a:rPr>
              <a:t>Collision Detection</a:t>
            </a:r>
            <a:endParaRPr lang="en-US" sz="4400" kern="1200" dirty="0">
              <a:solidFill>
                <a:schemeClr val="bg1"/>
              </a:solidFill>
              <a:latin typeface="+mj-lt"/>
              <a:ea typeface="+mj-ea"/>
              <a:cs typeface="+mj-cs"/>
            </a:endParaRPr>
          </a:p>
        </p:txBody>
      </p:sp>
      <p:sp>
        <p:nvSpPr>
          <p:cNvPr id="19" name="Tekstiruutu 18">
            <a:extLst>
              <a:ext uri="{FF2B5EF4-FFF2-40B4-BE49-F238E27FC236}">
                <a16:creationId xmlns:a16="http://schemas.microsoft.com/office/drawing/2014/main" id="{215CDCF8-6814-4516-914E-4E4A2D7EF941}"/>
              </a:ext>
            </a:extLst>
          </p:cNvPr>
          <p:cNvSpPr txBox="1"/>
          <p:nvPr/>
        </p:nvSpPr>
        <p:spPr>
          <a:xfrm>
            <a:off x="4931418" y="209224"/>
            <a:ext cx="2834815" cy="369332"/>
          </a:xfrm>
          <a:prstGeom prst="rect">
            <a:avLst/>
          </a:prstGeom>
          <a:noFill/>
        </p:spPr>
        <p:txBody>
          <a:bodyPr wrap="none" rtlCol="0">
            <a:spAutoFit/>
          </a:bodyPr>
          <a:lstStyle/>
          <a:p>
            <a:r>
              <a:rPr lang="en-GB" dirty="0"/>
              <a:t>Bubble diameters </a:t>
            </a:r>
            <a:r>
              <a:rPr lang="fi-FI" dirty="0"/>
              <a:t>(2*radius)</a:t>
            </a:r>
            <a:endParaRPr lang="en-GB" dirty="0"/>
          </a:p>
        </p:txBody>
      </p:sp>
      <p:pic>
        <p:nvPicPr>
          <p:cNvPr id="2" name="Kuva 1">
            <a:extLst>
              <a:ext uri="{FF2B5EF4-FFF2-40B4-BE49-F238E27FC236}">
                <a16:creationId xmlns:a16="http://schemas.microsoft.com/office/drawing/2014/main" id="{18BBA399-433A-4C86-9DAC-41BBA5D39326}"/>
              </a:ext>
            </a:extLst>
          </p:cNvPr>
          <p:cNvPicPr>
            <a:picLocks noChangeAspect="1"/>
          </p:cNvPicPr>
          <p:nvPr/>
        </p:nvPicPr>
        <p:blipFill>
          <a:blip r:embed="rId2"/>
          <a:stretch>
            <a:fillRect/>
          </a:stretch>
        </p:blipFill>
        <p:spPr>
          <a:xfrm>
            <a:off x="6096000" y="914400"/>
            <a:ext cx="4114800" cy="5535975"/>
          </a:xfrm>
          <a:prstGeom prst="rect">
            <a:avLst/>
          </a:prstGeom>
        </p:spPr>
      </p:pic>
    </p:spTree>
    <p:extLst>
      <p:ext uri="{BB962C8B-B14F-4D97-AF65-F5344CB8AC3E}">
        <p14:creationId xmlns:p14="http://schemas.microsoft.com/office/powerpoint/2010/main" val="199870850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400" dirty="0">
                <a:solidFill>
                  <a:schemeClr val="bg1"/>
                </a:solidFill>
                <a:latin typeface="+mj-lt"/>
                <a:ea typeface="+mj-ea"/>
                <a:cs typeface="+mj-cs"/>
              </a:rPr>
              <a:t>Collision Detection</a:t>
            </a:r>
            <a:endParaRPr lang="en-US" sz="4400" kern="1200" dirty="0">
              <a:solidFill>
                <a:schemeClr val="bg1"/>
              </a:solidFill>
              <a:latin typeface="+mj-lt"/>
              <a:ea typeface="+mj-ea"/>
              <a:cs typeface="+mj-cs"/>
            </a:endParaRPr>
          </a:p>
        </p:txBody>
      </p:sp>
      <p:sp>
        <p:nvSpPr>
          <p:cNvPr id="19" name="Tekstiruutu 18">
            <a:extLst>
              <a:ext uri="{FF2B5EF4-FFF2-40B4-BE49-F238E27FC236}">
                <a16:creationId xmlns:a16="http://schemas.microsoft.com/office/drawing/2014/main" id="{215CDCF8-6814-4516-914E-4E4A2D7EF941}"/>
              </a:ext>
            </a:extLst>
          </p:cNvPr>
          <p:cNvSpPr txBox="1"/>
          <p:nvPr/>
        </p:nvSpPr>
        <p:spPr>
          <a:xfrm>
            <a:off x="4931418" y="209224"/>
            <a:ext cx="2834815" cy="369332"/>
          </a:xfrm>
          <a:prstGeom prst="rect">
            <a:avLst/>
          </a:prstGeom>
          <a:noFill/>
        </p:spPr>
        <p:txBody>
          <a:bodyPr wrap="none" rtlCol="0">
            <a:spAutoFit/>
          </a:bodyPr>
          <a:lstStyle/>
          <a:p>
            <a:r>
              <a:rPr lang="en-GB" dirty="0"/>
              <a:t>Bubble diameters </a:t>
            </a:r>
            <a:r>
              <a:rPr lang="fi-FI" dirty="0"/>
              <a:t>(2*radius)</a:t>
            </a:r>
            <a:endParaRPr lang="en-GB" dirty="0"/>
          </a:p>
        </p:txBody>
      </p:sp>
      <p:pic>
        <p:nvPicPr>
          <p:cNvPr id="2" name="Kuva 1">
            <a:extLst>
              <a:ext uri="{FF2B5EF4-FFF2-40B4-BE49-F238E27FC236}">
                <a16:creationId xmlns:a16="http://schemas.microsoft.com/office/drawing/2014/main" id="{DE7EB70C-8A28-44E3-8A4D-7F876F0902BF}"/>
              </a:ext>
            </a:extLst>
          </p:cNvPr>
          <p:cNvPicPr>
            <a:picLocks noChangeAspect="1"/>
          </p:cNvPicPr>
          <p:nvPr/>
        </p:nvPicPr>
        <p:blipFill>
          <a:blip r:embed="rId2"/>
          <a:stretch>
            <a:fillRect/>
          </a:stretch>
        </p:blipFill>
        <p:spPr>
          <a:xfrm>
            <a:off x="6096000" y="733425"/>
            <a:ext cx="4518035" cy="5815038"/>
          </a:xfrm>
          <a:prstGeom prst="rect">
            <a:avLst/>
          </a:prstGeom>
        </p:spPr>
      </p:pic>
    </p:spTree>
    <p:extLst>
      <p:ext uri="{BB962C8B-B14F-4D97-AF65-F5344CB8AC3E}">
        <p14:creationId xmlns:p14="http://schemas.microsoft.com/office/powerpoint/2010/main" val="62439120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400" kern="1200" dirty="0">
                <a:solidFill>
                  <a:schemeClr val="bg1"/>
                </a:solidFill>
                <a:latin typeface="+mj-lt"/>
                <a:ea typeface="+mj-ea"/>
                <a:cs typeface="+mj-cs"/>
              </a:rPr>
              <a:t>Prediction</a:t>
            </a:r>
          </a:p>
        </p:txBody>
      </p:sp>
      <p:sp>
        <p:nvSpPr>
          <p:cNvPr id="3" name="Tekstiruutu 2">
            <a:extLst>
              <a:ext uri="{FF2B5EF4-FFF2-40B4-BE49-F238E27FC236}">
                <a16:creationId xmlns:a16="http://schemas.microsoft.com/office/drawing/2014/main" id="{AC8CFAA3-3231-4335-A3E7-E50067FFABE4}"/>
              </a:ext>
            </a:extLst>
          </p:cNvPr>
          <p:cNvSpPr txBox="1"/>
          <p:nvPr/>
        </p:nvSpPr>
        <p:spPr>
          <a:xfrm>
            <a:off x="4966447" y="385483"/>
            <a:ext cx="6888669" cy="369332"/>
          </a:xfrm>
          <a:prstGeom prst="rect">
            <a:avLst/>
          </a:prstGeom>
          <a:noFill/>
        </p:spPr>
        <p:txBody>
          <a:bodyPr wrap="square" rtlCol="0">
            <a:spAutoFit/>
          </a:bodyPr>
          <a:lstStyle/>
          <a:p>
            <a:r>
              <a:rPr lang="fi-FI" dirty="0" err="1"/>
              <a:t>Path</a:t>
            </a:r>
            <a:r>
              <a:rPr lang="fi-FI" dirty="0"/>
              <a:t> </a:t>
            </a:r>
            <a:r>
              <a:rPr lang="fi-FI" dirty="0" err="1"/>
              <a:t>chosen</a:t>
            </a:r>
            <a:r>
              <a:rPr lang="fi-FI" dirty="0"/>
              <a:t> - a </a:t>
            </a:r>
            <a:r>
              <a:rPr lang="fi-FI" dirty="0" err="1"/>
              <a:t>simpler</a:t>
            </a:r>
            <a:r>
              <a:rPr lang="fi-FI" dirty="0"/>
              <a:t> </a:t>
            </a:r>
            <a:r>
              <a:rPr lang="fi-FI" dirty="0" err="1"/>
              <a:t>solution</a:t>
            </a:r>
            <a:r>
              <a:rPr lang="fi-FI" dirty="0"/>
              <a:t> </a:t>
            </a:r>
            <a:r>
              <a:rPr lang="fi-FI" dirty="0" err="1"/>
              <a:t>which</a:t>
            </a:r>
            <a:r>
              <a:rPr lang="fi-FI" dirty="0"/>
              <a:t> </a:t>
            </a:r>
            <a:r>
              <a:rPr lang="fi-FI" dirty="0" err="1"/>
              <a:t>provides</a:t>
            </a:r>
            <a:r>
              <a:rPr lang="fi-FI" dirty="0"/>
              <a:t> a </a:t>
            </a:r>
            <a:r>
              <a:rPr lang="fi-FI" dirty="0" err="1"/>
              <a:t>lot</a:t>
            </a:r>
            <a:r>
              <a:rPr lang="fi-FI" dirty="0"/>
              <a:t> </a:t>
            </a:r>
            <a:r>
              <a:rPr lang="fi-FI" dirty="0" err="1"/>
              <a:t>more</a:t>
            </a:r>
            <a:r>
              <a:rPr lang="fi-FI" dirty="0"/>
              <a:t> </a:t>
            </a:r>
            <a:r>
              <a:rPr lang="fi-FI" dirty="0" err="1"/>
              <a:t>information</a:t>
            </a:r>
            <a:endParaRPr lang="en-GB" dirty="0"/>
          </a:p>
        </p:txBody>
      </p:sp>
      <p:pic>
        <p:nvPicPr>
          <p:cNvPr id="8" name="Kuva 7">
            <a:extLst>
              <a:ext uri="{FF2B5EF4-FFF2-40B4-BE49-F238E27FC236}">
                <a16:creationId xmlns:a16="http://schemas.microsoft.com/office/drawing/2014/main" id="{B5868ACC-DAB6-4429-86F7-1B2A440A8924}"/>
              </a:ext>
            </a:extLst>
          </p:cNvPr>
          <p:cNvPicPr>
            <a:picLocks noChangeAspect="1"/>
          </p:cNvPicPr>
          <p:nvPr/>
        </p:nvPicPr>
        <p:blipFill>
          <a:blip r:embed="rId2"/>
          <a:stretch>
            <a:fillRect/>
          </a:stretch>
        </p:blipFill>
        <p:spPr>
          <a:xfrm>
            <a:off x="5051857" y="1168117"/>
            <a:ext cx="2712664" cy="3134049"/>
          </a:xfrm>
          <a:prstGeom prst="rect">
            <a:avLst/>
          </a:prstGeom>
        </p:spPr>
      </p:pic>
      <p:pic>
        <p:nvPicPr>
          <p:cNvPr id="4" name="Kuva 3">
            <a:extLst>
              <a:ext uri="{FF2B5EF4-FFF2-40B4-BE49-F238E27FC236}">
                <a16:creationId xmlns:a16="http://schemas.microsoft.com/office/drawing/2014/main" id="{E09454BC-684B-490A-B23C-53C69A6D1E18}"/>
              </a:ext>
            </a:extLst>
          </p:cNvPr>
          <p:cNvPicPr>
            <a:picLocks noChangeAspect="1"/>
          </p:cNvPicPr>
          <p:nvPr/>
        </p:nvPicPr>
        <p:blipFill>
          <a:blip r:embed="rId3"/>
          <a:stretch>
            <a:fillRect/>
          </a:stretch>
        </p:blipFill>
        <p:spPr>
          <a:xfrm>
            <a:off x="8339062" y="1263518"/>
            <a:ext cx="2447925" cy="1038225"/>
          </a:xfrm>
          <a:prstGeom prst="rect">
            <a:avLst/>
          </a:prstGeom>
        </p:spPr>
      </p:pic>
      <p:sp>
        <p:nvSpPr>
          <p:cNvPr id="6" name="Tekstiruutu 5">
            <a:extLst>
              <a:ext uri="{FF2B5EF4-FFF2-40B4-BE49-F238E27FC236}">
                <a16:creationId xmlns:a16="http://schemas.microsoft.com/office/drawing/2014/main" id="{5DDDEC0E-1B09-4229-93E7-CE24F2F98F56}"/>
              </a:ext>
            </a:extLst>
          </p:cNvPr>
          <p:cNvSpPr txBox="1"/>
          <p:nvPr/>
        </p:nvSpPr>
        <p:spPr>
          <a:xfrm>
            <a:off x="8339062" y="2425875"/>
            <a:ext cx="1627497" cy="276999"/>
          </a:xfrm>
          <a:prstGeom prst="rect">
            <a:avLst/>
          </a:prstGeom>
          <a:noFill/>
        </p:spPr>
        <p:txBody>
          <a:bodyPr wrap="none" rtlCol="0">
            <a:spAutoFit/>
          </a:bodyPr>
          <a:lstStyle/>
          <a:p>
            <a:r>
              <a:rPr lang="fi-FI" sz="1200" dirty="0"/>
              <a:t>Update is </a:t>
            </a:r>
            <a:r>
              <a:rPr lang="fi-FI" sz="1200" dirty="0" err="1"/>
              <a:t>done</a:t>
            </a:r>
            <a:r>
              <a:rPr lang="fi-FI" sz="1200" dirty="0"/>
              <a:t> n </a:t>
            </a:r>
            <a:r>
              <a:rPr lang="fi-FI" sz="1200" dirty="0" err="1"/>
              <a:t>times</a:t>
            </a:r>
            <a:endParaRPr lang="en-GB" sz="1200" dirty="0"/>
          </a:p>
        </p:txBody>
      </p:sp>
      <p:pic>
        <p:nvPicPr>
          <p:cNvPr id="7" name="Kuva 6">
            <a:extLst>
              <a:ext uri="{FF2B5EF4-FFF2-40B4-BE49-F238E27FC236}">
                <a16:creationId xmlns:a16="http://schemas.microsoft.com/office/drawing/2014/main" id="{334DA2E3-3D7D-4609-A30B-34F0A5A0F67F}"/>
              </a:ext>
            </a:extLst>
          </p:cNvPr>
          <p:cNvPicPr>
            <a:picLocks noChangeAspect="1"/>
          </p:cNvPicPr>
          <p:nvPr/>
        </p:nvPicPr>
        <p:blipFill>
          <a:blip r:embed="rId4"/>
          <a:stretch>
            <a:fillRect/>
          </a:stretch>
        </p:blipFill>
        <p:spPr>
          <a:xfrm>
            <a:off x="8791499" y="3013822"/>
            <a:ext cx="1543050" cy="1009650"/>
          </a:xfrm>
          <a:prstGeom prst="rect">
            <a:avLst/>
          </a:prstGeom>
        </p:spPr>
      </p:pic>
      <p:sp>
        <p:nvSpPr>
          <p:cNvPr id="9" name="Tekstiruutu 8">
            <a:extLst>
              <a:ext uri="{FF2B5EF4-FFF2-40B4-BE49-F238E27FC236}">
                <a16:creationId xmlns:a16="http://schemas.microsoft.com/office/drawing/2014/main" id="{897F4702-C25F-42EB-8BB0-19DC88D96471}"/>
              </a:ext>
            </a:extLst>
          </p:cNvPr>
          <p:cNvSpPr txBox="1"/>
          <p:nvPr/>
        </p:nvSpPr>
        <p:spPr>
          <a:xfrm>
            <a:off x="8671012" y="3351910"/>
            <a:ext cx="274434" cy="276999"/>
          </a:xfrm>
          <a:prstGeom prst="rect">
            <a:avLst/>
          </a:prstGeom>
          <a:noFill/>
        </p:spPr>
        <p:txBody>
          <a:bodyPr wrap="none" rtlCol="0">
            <a:spAutoFit/>
          </a:bodyPr>
          <a:lstStyle/>
          <a:p>
            <a:r>
              <a:rPr lang="fi-FI" sz="1200" dirty="0"/>
              <a:t>A</a:t>
            </a:r>
            <a:endParaRPr lang="en-GB" sz="1200" dirty="0"/>
          </a:p>
        </p:txBody>
      </p:sp>
      <p:pic>
        <p:nvPicPr>
          <p:cNvPr id="10" name="Kuva 9">
            <a:extLst>
              <a:ext uri="{FF2B5EF4-FFF2-40B4-BE49-F238E27FC236}">
                <a16:creationId xmlns:a16="http://schemas.microsoft.com/office/drawing/2014/main" id="{677BC35A-ADB7-4AAB-9B51-EDE93F05782F}"/>
              </a:ext>
            </a:extLst>
          </p:cNvPr>
          <p:cNvPicPr>
            <a:picLocks noChangeAspect="1"/>
          </p:cNvPicPr>
          <p:nvPr/>
        </p:nvPicPr>
        <p:blipFill>
          <a:blip r:embed="rId5"/>
          <a:stretch>
            <a:fillRect/>
          </a:stretch>
        </p:blipFill>
        <p:spPr>
          <a:xfrm>
            <a:off x="8943903" y="4216438"/>
            <a:ext cx="504825" cy="1038225"/>
          </a:xfrm>
          <a:prstGeom prst="rect">
            <a:avLst/>
          </a:prstGeom>
        </p:spPr>
      </p:pic>
      <p:sp>
        <p:nvSpPr>
          <p:cNvPr id="11" name="Tekstiruutu 10">
            <a:extLst>
              <a:ext uri="{FF2B5EF4-FFF2-40B4-BE49-F238E27FC236}">
                <a16:creationId xmlns:a16="http://schemas.microsoft.com/office/drawing/2014/main" id="{C30319E8-8B6E-49C2-B0AA-D90AFD93EACE}"/>
              </a:ext>
            </a:extLst>
          </p:cNvPr>
          <p:cNvSpPr txBox="1"/>
          <p:nvPr/>
        </p:nvSpPr>
        <p:spPr>
          <a:xfrm>
            <a:off x="8722659" y="4541632"/>
            <a:ext cx="269626" cy="276999"/>
          </a:xfrm>
          <a:prstGeom prst="rect">
            <a:avLst/>
          </a:prstGeom>
          <a:noFill/>
        </p:spPr>
        <p:txBody>
          <a:bodyPr wrap="none" rtlCol="0">
            <a:spAutoFit/>
          </a:bodyPr>
          <a:lstStyle/>
          <a:p>
            <a:r>
              <a:rPr lang="el-GR" sz="1200" dirty="0"/>
              <a:t>μ</a:t>
            </a:r>
            <a:endParaRPr lang="en-GB" sz="1200" dirty="0"/>
          </a:p>
        </p:txBody>
      </p:sp>
      <p:sp>
        <p:nvSpPr>
          <p:cNvPr id="12" name="Tekstiruutu 11">
            <a:extLst>
              <a:ext uri="{FF2B5EF4-FFF2-40B4-BE49-F238E27FC236}">
                <a16:creationId xmlns:a16="http://schemas.microsoft.com/office/drawing/2014/main" id="{8626E5BF-2D69-401F-8E4D-B6ECD172F65F}"/>
              </a:ext>
            </a:extLst>
          </p:cNvPr>
          <p:cNvSpPr txBox="1"/>
          <p:nvPr/>
        </p:nvSpPr>
        <p:spPr>
          <a:xfrm>
            <a:off x="5155241" y="5447629"/>
            <a:ext cx="6367641" cy="1200329"/>
          </a:xfrm>
          <a:prstGeom prst="rect">
            <a:avLst/>
          </a:prstGeom>
          <a:noFill/>
        </p:spPr>
        <p:txBody>
          <a:bodyPr wrap="none" rtlCol="0">
            <a:spAutoFit/>
          </a:bodyPr>
          <a:lstStyle/>
          <a:p>
            <a:r>
              <a:rPr lang="en-GB" sz="1200" dirty="0"/>
              <a:t>∆ has to be smaller than 1/fps. If fps=25, 1/fps = 0.04 sec. A car driving 120 km/h will proceed</a:t>
            </a:r>
          </a:p>
          <a:p>
            <a:r>
              <a:rPr lang="fi-FI" sz="1200" dirty="0"/>
              <a:t>1</a:t>
            </a:r>
            <a:r>
              <a:rPr lang="en-GB" sz="1200" dirty="0"/>
              <a:t>.33 meters and a collision with an observer might not be detected well enough. A value of</a:t>
            </a:r>
            <a:br>
              <a:rPr lang="en-GB" sz="1200" dirty="0"/>
            </a:br>
            <a:r>
              <a:rPr lang="en-GB" sz="1200" dirty="0"/>
              <a:t>∆ = 0.01 corresponds to the movement of 33 cm for an object moving at 120 km/h. This will</a:t>
            </a:r>
            <a:br>
              <a:rPr lang="en-GB" sz="1200" dirty="0"/>
            </a:br>
            <a:r>
              <a:rPr lang="en-GB" sz="1200" dirty="0"/>
              <a:t>generate 100 predictions per second. If we want the prediction </a:t>
            </a:r>
            <a:r>
              <a:rPr lang="en-GB" sz="1200"/>
              <a:t>horizon to be </a:t>
            </a:r>
            <a:r>
              <a:rPr lang="en-GB" sz="1200" dirty="0"/>
              <a:t>10 secs, we have</a:t>
            </a:r>
          </a:p>
          <a:p>
            <a:r>
              <a:rPr lang="fi-FI" sz="1200" dirty="0"/>
              <a:t>1</a:t>
            </a:r>
            <a:r>
              <a:rPr lang="en-GB" sz="1200" dirty="0"/>
              <a:t>000 predictions per object. Predicting for every frame will generate fps*1000 ≈ 25 000 predictions</a:t>
            </a:r>
            <a:br>
              <a:rPr lang="en-GB" sz="1200" dirty="0"/>
            </a:br>
            <a:r>
              <a:rPr lang="en-GB" sz="1200" dirty="0"/>
              <a:t>per second per object. This is too much, so only current prediction is saved.</a:t>
            </a:r>
          </a:p>
        </p:txBody>
      </p:sp>
    </p:spTree>
    <p:extLst>
      <p:ext uri="{BB962C8B-B14F-4D97-AF65-F5344CB8AC3E}">
        <p14:creationId xmlns:p14="http://schemas.microsoft.com/office/powerpoint/2010/main" val="392763279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400" kern="1200" dirty="0">
                <a:solidFill>
                  <a:schemeClr val="bg1"/>
                </a:solidFill>
                <a:latin typeface="+mj-lt"/>
                <a:ea typeface="+mj-ea"/>
                <a:cs typeface="+mj-cs"/>
              </a:rPr>
              <a:t>Prediction</a:t>
            </a:r>
          </a:p>
        </p:txBody>
      </p:sp>
      <p:pic>
        <p:nvPicPr>
          <p:cNvPr id="13" name="Kuva 12">
            <a:extLst>
              <a:ext uri="{FF2B5EF4-FFF2-40B4-BE49-F238E27FC236}">
                <a16:creationId xmlns:a16="http://schemas.microsoft.com/office/drawing/2014/main" id="{F7CDA2AE-349D-4BEA-AD43-712656699CB9}"/>
              </a:ext>
            </a:extLst>
          </p:cNvPr>
          <p:cNvPicPr>
            <a:picLocks noChangeAspect="1"/>
          </p:cNvPicPr>
          <p:nvPr/>
        </p:nvPicPr>
        <p:blipFill>
          <a:blip r:embed="rId2"/>
          <a:stretch>
            <a:fillRect/>
          </a:stretch>
        </p:blipFill>
        <p:spPr>
          <a:xfrm>
            <a:off x="5912089" y="1067803"/>
            <a:ext cx="4676775" cy="4686300"/>
          </a:xfrm>
          <a:prstGeom prst="rect">
            <a:avLst/>
          </a:prstGeom>
        </p:spPr>
      </p:pic>
    </p:spTree>
    <p:extLst>
      <p:ext uri="{BB962C8B-B14F-4D97-AF65-F5344CB8AC3E}">
        <p14:creationId xmlns:p14="http://schemas.microsoft.com/office/powerpoint/2010/main" val="198258785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400" dirty="0">
                <a:solidFill>
                  <a:schemeClr val="bg1"/>
                </a:solidFill>
                <a:latin typeface="+mj-lt"/>
                <a:ea typeface="+mj-ea"/>
                <a:cs typeface="+mj-cs"/>
              </a:rPr>
              <a:t>Collision Detection</a:t>
            </a:r>
            <a:endParaRPr lang="en-US" sz="4400" kern="1200" dirty="0">
              <a:solidFill>
                <a:schemeClr val="bg1"/>
              </a:solidFill>
              <a:latin typeface="+mj-lt"/>
              <a:ea typeface="+mj-ea"/>
              <a:cs typeface="+mj-cs"/>
            </a:endParaRPr>
          </a:p>
        </p:txBody>
      </p:sp>
      <p:sp>
        <p:nvSpPr>
          <p:cNvPr id="2" name="Tekstiruutu 1">
            <a:extLst>
              <a:ext uri="{FF2B5EF4-FFF2-40B4-BE49-F238E27FC236}">
                <a16:creationId xmlns:a16="http://schemas.microsoft.com/office/drawing/2014/main" id="{CA2807CE-A57D-4D66-88D1-23EA500E66FB}"/>
              </a:ext>
            </a:extLst>
          </p:cNvPr>
          <p:cNvSpPr txBox="1"/>
          <p:nvPr/>
        </p:nvSpPr>
        <p:spPr>
          <a:xfrm>
            <a:off x="5329084" y="540774"/>
            <a:ext cx="2692084" cy="369332"/>
          </a:xfrm>
          <a:prstGeom prst="rect">
            <a:avLst/>
          </a:prstGeom>
          <a:noFill/>
        </p:spPr>
        <p:txBody>
          <a:bodyPr wrap="none" rtlCol="0">
            <a:spAutoFit/>
          </a:bodyPr>
          <a:lstStyle/>
          <a:p>
            <a:r>
              <a:rPr lang="fi-FI" dirty="0" err="1"/>
              <a:t>Collision</a:t>
            </a:r>
            <a:r>
              <a:rPr lang="fi-FI" dirty="0"/>
              <a:t> </a:t>
            </a:r>
            <a:r>
              <a:rPr lang="fi-FI" dirty="0" err="1"/>
              <a:t>with</a:t>
            </a:r>
            <a:r>
              <a:rPr lang="fi-FI" dirty="0"/>
              <a:t> </a:t>
            </a:r>
            <a:r>
              <a:rPr lang="fi-FI" dirty="0" err="1"/>
              <a:t>the</a:t>
            </a:r>
            <a:r>
              <a:rPr lang="fi-FI" dirty="0"/>
              <a:t> </a:t>
            </a:r>
            <a:r>
              <a:rPr lang="fi-FI" dirty="0" err="1"/>
              <a:t>observer</a:t>
            </a:r>
            <a:endParaRPr lang="en-GB" dirty="0"/>
          </a:p>
        </p:txBody>
      </p:sp>
      <p:sp>
        <p:nvSpPr>
          <p:cNvPr id="19" name="Tekstiruutu 18">
            <a:extLst>
              <a:ext uri="{FF2B5EF4-FFF2-40B4-BE49-F238E27FC236}">
                <a16:creationId xmlns:a16="http://schemas.microsoft.com/office/drawing/2014/main" id="{15E66D05-135D-4F1E-AC33-F406FE978CBB}"/>
              </a:ext>
            </a:extLst>
          </p:cNvPr>
          <p:cNvSpPr txBox="1"/>
          <p:nvPr/>
        </p:nvSpPr>
        <p:spPr>
          <a:xfrm>
            <a:off x="6858913" y="1899048"/>
            <a:ext cx="2640466" cy="246221"/>
          </a:xfrm>
          <a:prstGeom prst="rect">
            <a:avLst/>
          </a:prstGeom>
          <a:noFill/>
        </p:spPr>
        <p:txBody>
          <a:bodyPr wrap="none" rtlCol="0">
            <a:spAutoFit/>
          </a:bodyPr>
          <a:lstStyle/>
          <a:p>
            <a:r>
              <a:rPr lang="fi-FI" sz="1000" dirty="0"/>
              <a:t>P(t’) = </a:t>
            </a:r>
            <a:r>
              <a:rPr lang="fi-FI" sz="1000" dirty="0" err="1"/>
              <a:t>nearest</a:t>
            </a:r>
            <a:r>
              <a:rPr lang="fi-FI" sz="1000" dirty="0"/>
              <a:t> </a:t>
            </a:r>
            <a:r>
              <a:rPr lang="fi-FI" sz="1000" dirty="0" err="1"/>
              <a:t>point</a:t>
            </a:r>
            <a:r>
              <a:rPr lang="fi-FI" sz="1000" dirty="0"/>
              <a:t> on </a:t>
            </a:r>
            <a:r>
              <a:rPr lang="fi-FI" sz="1000" dirty="0" err="1"/>
              <a:t>the</a:t>
            </a:r>
            <a:r>
              <a:rPr lang="fi-FI" sz="1000" dirty="0"/>
              <a:t> </a:t>
            </a:r>
            <a:r>
              <a:rPr lang="fi-FI" sz="1000" dirty="0" err="1"/>
              <a:t>predicted</a:t>
            </a:r>
            <a:r>
              <a:rPr lang="fi-FI" sz="1000" dirty="0"/>
              <a:t> </a:t>
            </a:r>
            <a:r>
              <a:rPr lang="fi-FI" sz="1000" dirty="0" err="1"/>
              <a:t>trajectory</a:t>
            </a:r>
            <a:endParaRPr lang="en-GB" sz="1000" dirty="0"/>
          </a:p>
        </p:txBody>
      </p:sp>
      <p:sp>
        <p:nvSpPr>
          <p:cNvPr id="20" name="Ellipsi 19">
            <a:extLst>
              <a:ext uri="{FF2B5EF4-FFF2-40B4-BE49-F238E27FC236}">
                <a16:creationId xmlns:a16="http://schemas.microsoft.com/office/drawing/2014/main" id="{8BC2C759-BC0E-4315-A7F3-2D163A284EBB}"/>
              </a:ext>
            </a:extLst>
          </p:cNvPr>
          <p:cNvSpPr/>
          <p:nvPr/>
        </p:nvSpPr>
        <p:spPr>
          <a:xfrm>
            <a:off x="6288587" y="1831971"/>
            <a:ext cx="584575" cy="58457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1" name="Suora nuoliyhdysviiva 20">
            <a:extLst>
              <a:ext uri="{FF2B5EF4-FFF2-40B4-BE49-F238E27FC236}">
                <a16:creationId xmlns:a16="http://schemas.microsoft.com/office/drawing/2014/main" id="{DF9D7120-B1BE-46F2-B108-AB82ABAF56A3}"/>
              </a:ext>
            </a:extLst>
          </p:cNvPr>
          <p:cNvCxnSpPr>
            <a:cxnSpLocks/>
            <a:stCxn id="30" idx="5"/>
          </p:cNvCxnSpPr>
          <p:nvPr/>
        </p:nvCxnSpPr>
        <p:spPr>
          <a:xfrm>
            <a:off x="5645930" y="1419427"/>
            <a:ext cx="1490114" cy="10879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Tekstiruutu 22">
            <a:extLst>
              <a:ext uri="{FF2B5EF4-FFF2-40B4-BE49-F238E27FC236}">
                <a16:creationId xmlns:a16="http://schemas.microsoft.com/office/drawing/2014/main" id="{F866AA47-F861-45B2-BAC5-D8299E067686}"/>
              </a:ext>
            </a:extLst>
          </p:cNvPr>
          <p:cNvSpPr txBox="1"/>
          <p:nvPr/>
        </p:nvSpPr>
        <p:spPr>
          <a:xfrm>
            <a:off x="6024091" y="2404416"/>
            <a:ext cx="264816" cy="276999"/>
          </a:xfrm>
          <a:prstGeom prst="rect">
            <a:avLst/>
          </a:prstGeom>
          <a:noFill/>
        </p:spPr>
        <p:txBody>
          <a:bodyPr wrap="none" rtlCol="0">
            <a:spAutoFit/>
          </a:bodyPr>
          <a:lstStyle/>
          <a:p>
            <a:r>
              <a:rPr lang="fi-FI" sz="1200" dirty="0"/>
              <a:t>d</a:t>
            </a:r>
            <a:endParaRPr lang="en-GB" sz="1200" dirty="0"/>
          </a:p>
        </p:txBody>
      </p:sp>
      <p:sp>
        <p:nvSpPr>
          <p:cNvPr id="24" name="Tekstiruutu 23">
            <a:extLst>
              <a:ext uri="{FF2B5EF4-FFF2-40B4-BE49-F238E27FC236}">
                <a16:creationId xmlns:a16="http://schemas.microsoft.com/office/drawing/2014/main" id="{30EC1C81-BF88-466B-AD9C-35C41164A5B0}"/>
              </a:ext>
            </a:extLst>
          </p:cNvPr>
          <p:cNvSpPr txBox="1"/>
          <p:nvPr/>
        </p:nvSpPr>
        <p:spPr>
          <a:xfrm>
            <a:off x="5688245" y="2820664"/>
            <a:ext cx="287258" cy="276999"/>
          </a:xfrm>
          <a:prstGeom prst="rect">
            <a:avLst/>
          </a:prstGeom>
          <a:noFill/>
        </p:spPr>
        <p:txBody>
          <a:bodyPr wrap="none" rtlCol="0">
            <a:spAutoFit/>
          </a:bodyPr>
          <a:lstStyle/>
          <a:p>
            <a:r>
              <a:rPr lang="fi-FI" sz="1200" dirty="0"/>
              <a:t>O</a:t>
            </a:r>
            <a:endParaRPr lang="en-GB" sz="1200" dirty="0"/>
          </a:p>
        </p:txBody>
      </p:sp>
      <p:sp>
        <p:nvSpPr>
          <p:cNvPr id="25" name="Ellipsi 24">
            <a:extLst>
              <a:ext uri="{FF2B5EF4-FFF2-40B4-BE49-F238E27FC236}">
                <a16:creationId xmlns:a16="http://schemas.microsoft.com/office/drawing/2014/main" id="{78B6D660-8829-438A-BFC4-3C77EAB7A547}"/>
              </a:ext>
            </a:extLst>
          </p:cNvPr>
          <p:cNvSpPr/>
          <p:nvPr/>
        </p:nvSpPr>
        <p:spPr>
          <a:xfrm>
            <a:off x="5668843" y="2710830"/>
            <a:ext cx="718170" cy="71817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Ellipsi 25">
            <a:extLst>
              <a:ext uri="{FF2B5EF4-FFF2-40B4-BE49-F238E27FC236}">
                <a16:creationId xmlns:a16="http://schemas.microsoft.com/office/drawing/2014/main" id="{96A4E4EC-93B1-4C9A-8B9D-5E18DC739125}"/>
              </a:ext>
            </a:extLst>
          </p:cNvPr>
          <p:cNvSpPr/>
          <p:nvPr/>
        </p:nvSpPr>
        <p:spPr>
          <a:xfrm>
            <a:off x="6530618" y="2071638"/>
            <a:ext cx="86264" cy="862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8" name="Suora nuoliyhdysviiva 27">
            <a:extLst>
              <a:ext uri="{FF2B5EF4-FFF2-40B4-BE49-F238E27FC236}">
                <a16:creationId xmlns:a16="http://schemas.microsoft.com/office/drawing/2014/main" id="{0443D844-61EE-49D0-9C52-35AC97132EC1}"/>
              </a:ext>
            </a:extLst>
          </p:cNvPr>
          <p:cNvCxnSpPr>
            <a:cxnSpLocks/>
            <a:endCxn id="52" idx="1"/>
          </p:cNvCxnSpPr>
          <p:nvPr/>
        </p:nvCxnSpPr>
        <p:spPr>
          <a:xfrm flipH="1">
            <a:off x="5998237" y="2118680"/>
            <a:ext cx="545014" cy="953201"/>
          </a:xfrm>
          <a:prstGeom prst="straightConnector1">
            <a:avLst/>
          </a:prstGeom>
          <a:ln>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30" name="Ellipsi 29">
            <a:extLst>
              <a:ext uri="{FF2B5EF4-FFF2-40B4-BE49-F238E27FC236}">
                <a16:creationId xmlns:a16="http://schemas.microsoft.com/office/drawing/2014/main" id="{0636A231-1D94-4C02-87CA-08BFF0AD60DC}"/>
              </a:ext>
            </a:extLst>
          </p:cNvPr>
          <p:cNvSpPr/>
          <p:nvPr/>
        </p:nvSpPr>
        <p:spPr>
          <a:xfrm>
            <a:off x="5572299" y="1345796"/>
            <a:ext cx="86264" cy="862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9" name="Suora nuoliyhdysviiva 38">
            <a:extLst>
              <a:ext uri="{FF2B5EF4-FFF2-40B4-BE49-F238E27FC236}">
                <a16:creationId xmlns:a16="http://schemas.microsoft.com/office/drawing/2014/main" id="{1E9E4D75-5CA1-4B98-BF17-04AECE9D5965}"/>
              </a:ext>
            </a:extLst>
          </p:cNvPr>
          <p:cNvCxnSpPr>
            <a:cxnSpLocks/>
            <a:stCxn id="25" idx="5"/>
            <a:endCxn id="52" idx="1"/>
          </p:cNvCxnSpPr>
          <p:nvPr/>
        </p:nvCxnSpPr>
        <p:spPr>
          <a:xfrm flipH="1" flipV="1">
            <a:off x="5998237" y="3071881"/>
            <a:ext cx="283602" cy="251945"/>
          </a:xfrm>
          <a:prstGeom prst="straightConnector1">
            <a:avLst/>
          </a:prstGeom>
          <a:ln>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2" name="Suora nuoliyhdysviiva 41">
            <a:extLst>
              <a:ext uri="{FF2B5EF4-FFF2-40B4-BE49-F238E27FC236}">
                <a16:creationId xmlns:a16="http://schemas.microsoft.com/office/drawing/2014/main" id="{FA83A91B-36A6-4BF9-BF7D-8D30E2BD1A6F}"/>
              </a:ext>
            </a:extLst>
          </p:cNvPr>
          <p:cNvCxnSpPr>
            <a:cxnSpLocks/>
            <a:stCxn id="26" idx="0"/>
            <a:endCxn id="20" idx="0"/>
          </p:cNvCxnSpPr>
          <p:nvPr/>
        </p:nvCxnSpPr>
        <p:spPr>
          <a:xfrm flipV="1">
            <a:off x="6573750" y="1831971"/>
            <a:ext cx="7125" cy="239667"/>
          </a:xfrm>
          <a:prstGeom prst="straightConnector1">
            <a:avLst/>
          </a:prstGeom>
          <a:ln>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46" name="Tekstiruutu 45">
            <a:extLst>
              <a:ext uri="{FF2B5EF4-FFF2-40B4-BE49-F238E27FC236}">
                <a16:creationId xmlns:a16="http://schemas.microsoft.com/office/drawing/2014/main" id="{E76FF765-FF5F-4690-B1E6-6DF7A9B65BF8}"/>
              </a:ext>
            </a:extLst>
          </p:cNvPr>
          <p:cNvSpPr txBox="1"/>
          <p:nvPr/>
        </p:nvSpPr>
        <p:spPr>
          <a:xfrm>
            <a:off x="6568842" y="1850201"/>
            <a:ext cx="316112" cy="276999"/>
          </a:xfrm>
          <a:prstGeom prst="rect">
            <a:avLst/>
          </a:prstGeom>
          <a:noFill/>
        </p:spPr>
        <p:txBody>
          <a:bodyPr wrap="none" rtlCol="0">
            <a:spAutoFit/>
          </a:bodyPr>
          <a:lstStyle/>
          <a:p>
            <a:r>
              <a:rPr lang="fi-FI" sz="1200" dirty="0"/>
              <a:t>d</a:t>
            </a:r>
            <a:r>
              <a:rPr lang="fi-FI" sz="1200" baseline="-25000" dirty="0"/>
              <a:t>1</a:t>
            </a:r>
            <a:endParaRPr lang="en-GB" sz="1200" baseline="-25000" dirty="0"/>
          </a:p>
        </p:txBody>
      </p:sp>
      <p:sp>
        <p:nvSpPr>
          <p:cNvPr id="52" name="Tekstiruutu 51">
            <a:extLst>
              <a:ext uri="{FF2B5EF4-FFF2-40B4-BE49-F238E27FC236}">
                <a16:creationId xmlns:a16="http://schemas.microsoft.com/office/drawing/2014/main" id="{EE1742E6-FD69-44D6-B9FF-9063A36FF9D6}"/>
              </a:ext>
            </a:extLst>
          </p:cNvPr>
          <p:cNvSpPr txBox="1"/>
          <p:nvPr/>
        </p:nvSpPr>
        <p:spPr>
          <a:xfrm>
            <a:off x="5998237" y="2933381"/>
            <a:ext cx="319318" cy="276999"/>
          </a:xfrm>
          <a:prstGeom prst="rect">
            <a:avLst/>
          </a:prstGeom>
          <a:noFill/>
        </p:spPr>
        <p:txBody>
          <a:bodyPr wrap="none" rtlCol="0">
            <a:spAutoFit/>
          </a:bodyPr>
          <a:lstStyle/>
          <a:p>
            <a:r>
              <a:rPr lang="fi-FI" sz="1200" dirty="0" err="1"/>
              <a:t>d</a:t>
            </a:r>
            <a:r>
              <a:rPr lang="fi-FI" sz="1200" baseline="-25000" dirty="0" err="1"/>
              <a:t>o</a:t>
            </a:r>
            <a:endParaRPr lang="en-GB" sz="1200" baseline="-25000" dirty="0"/>
          </a:p>
        </p:txBody>
      </p:sp>
      <mc:AlternateContent xmlns:mc="http://schemas.openxmlformats.org/markup-compatibility/2006" xmlns:a14="http://schemas.microsoft.com/office/drawing/2010/main">
        <mc:Choice Requires="a14">
          <p:sp>
            <p:nvSpPr>
              <p:cNvPr id="3" name="Tekstiruutu 2">
                <a:extLst>
                  <a:ext uri="{FF2B5EF4-FFF2-40B4-BE49-F238E27FC236}">
                    <a16:creationId xmlns:a16="http://schemas.microsoft.com/office/drawing/2014/main" id="{6D5C6244-975A-4E95-9734-6BC6882D17E7}"/>
                  </a:ext>
                </a:extLst>
              </p:cNvPr>
              <p:cNvSpPr txBox="1"/>
              <p:nvPr/>
            </p:nvSpPr>
            <p:spPr>
              <a:xfrm>
                <a:off x="7599421" y="2824515"/>
                <a:ext cx="1576970" cy="5686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fi-FI" sz="1200" b="0" i="1" smtClean="0">
                          <a:latin typeface="Cambria Math" panose="02040503050406030204" pitchFamily="18" charset="0"/>
                        </a:rPr>
                        <m:t>𝑥</m:t>
                      </m:r>
                      <m:d>
                        <m:dPr>
                          <m:ctrlPr>
                            <a:rPr lang="fi-FI" sz="1200" b="0" i="1" smtClean="0">
                              <a:latin typeface="Cambria Math" panose="02040503050406030204" pitchFamily="18" charset="0"/>
                            </a:rPr>
                          </m:ctrlPr>
                        </m:dPr>
                        <m:e>
                          <m:r>
                            <a:rPr lang="fi-FI" sz="1200" b="0" i="1" smtClean="0">
                              <a:latin typeface="Cambria Math" panose="02040503050406030204" pitchFamily="18" charset="0"/>
                            </a:rPr>
                            <m:t>𝑡</m:t>
                          </m:r>
                        </m:e>
                      </m:d>
                      <m:r>
                        <a:rPr lang="pt-BR" sz="1200" i="1" smtClean="0">
                          <a:latin typeface="Cambria Math" panose="02040503050406030204" pitchFamily="18" charset="0"/>
                        </a:rPr>
                        <m:t>=</m:t>
                      </m:r>
                      <m:r>
                        <a:rPr lang="fi-FI" sz="1200" b="0" i="1" smtClean="0">
                          <a:latin typeface="Cambria Math" panose="02040503050406030204" pitchFamily="18" charset="0"/>
                        </a:rPr>
                        <m:t>𝑥</m:t>
                      </m:r>
                      <m:d>
                        <m:dPr>
                          <m:ctrlPr>
                            <a:rPr lang="fi-FI" sz="1200" b="0" i="1" smtClean="0">
                              <a:latin typeface="Cambria Math" panose="02040503050406030204" pitchFamily="18" charset="0"/>
                            </a:rPr>
                          </m:ctrlPr>
                        </m:dPr>
                        <m:e>
                          <m:r>
                            <a:rPr lang="fi-FI" sz="1200" b="0" i="1" smtClean="0">
                              <a:latin typeface="Cambria Math" panose="02040503050406030204" pitchFamily="18" charset="0"/>
                            </a:rPr>
                            <m:t>0</m:t>
                          </m:r>
                        </m:e>
                      </m:d>
                      <m:r>
                        <a:rPr lang="pt-BR" sz="1200" i="1" smtClean="0">
                          <a:latin typeface="Cambria Math" panose="02040503050406030204" pitchFamily="18" charset="0"/>
                        </a:rPr>
                        <m:t>+</m:t>
                      </m:r>
                      <m:sSub>
                        <m:sSubPr>
                          <m:ctrlPr>
                            <a:rPr lang="pt-BR" sz="1200" i="1" smtClean="0">
                              <a:latin typeface="Cambria Math" panose="02040503050406030204" pitchFamily="18" charset="0"/>
                            </a:rPr>
                          </m:ctrlPr>
                        </m:sSubPr>
                        <m:e>
                          <m:r>
                            <a:rPr lang="fi-FI" sz="1200" b="0" i="1" smtClean="0">
                              <a:latin typeface="Cambria Math" panose="02040503050406030204" pitchFamily="18" charset="0"/>
                            </a:rPr>
                            <m:t>𝑣</m:t>
                          </m:r>
                        </m:e>
                        <m:sub>
                          <m:r>
                            <a:rPr lang="fi-FI" sz="1200" b="0" i="1" smtClean="0">
                              <a:latin typeface="Cambria Math" panose="02040503050406030204" pitchFamily="18" charset="0"/>
                            </a:rPr>
                            <m:t>𝑥</m:t>
                          </m:r>
                        </m:sub>
                      </m:sSub>
                      <m:d>
                        <m:dPr>
                          <m:ctrlPr>
                            <a:rPr lang="fi-FI" sz="1200" b="0" i="1" smtClean="0">
                              <a:latin typeface="Cambria Math" panose="02040503050406030204" pitchFamily="18" charset="0"/>
                            </a:rPr>
                          </m:ctrlPr>
                        </m:dPr>
                        <m:e>
                          <m:r>
                            <a:rPr lang="fi-FI" sz="1200" b="0" i="1" smtClean="0">
                              <a:latin typeface="Cambria Math" panose="02040503050406030204" pitchFamily="18" charset="0"/>
                            </a:rPr>
                            <m:t>0</m:t>
                          </m:r>
                        </m:e>
                      </m:d>
                      <m:r>
                        <a:rPr lang="fi-FI" sz="1200" b="0" i="1" smtClean="0">
                          <a:latin typeface="Cambria Math" panose="02040503050406030204" pitchFamily="18" charset="0"/>
                        </a:rPr>
                        <m:t>∗</m:t>
                      </m:r>
                      <m:r>
                        <a:rPr lang="fi-FI" sz="1200" b="0" i="1" smtClean="0">
                          <a:latin typeface="Cambria Math" panose="02040503050406030204" pitchFamily="18" charset="0"/>
                        </a:rPr>
                        <m:t>𝑡</m:t>
                      </m:r>
                    </m:oMath>
                  </m:oMathPara>
                </a14:m>
                <a:endParaRPr lang="fi-FI" sz="1200" b="0" dirty="0"/>
              </a:p>
              <a:p>
                <a:pPr/>
                <a14:m>
                  <m:oMathPara xmlns:m="http://schemas.openxmlformats.org/officeDocument/2006/math">
                    <m:oMathParaPr>
                      <m:jc m:val="centerGroup"/>
                    </m:oMathParaPr>
                    <m:oMath xmlns:m="http://schemas.openxmlformats.org/officeDocument/2006/math">
                      <m:r>
                        <a:rPr lang="fi-FI" sz="1200" b="0" i="1" smtClean="0">
                          <a:latin typeface="Cambria Math" panose="02040503050406030204" pitchFamily="18" charset="0"/>
                        </a:rPr>
                        <m:t>𝑦</m:t>
                      </m:r>
                      <m:d>
                        <m:dPr>
                          <m:ctrlPr>
                            <a:rPr lang="fi-FI" sz="1200" i="1">
                              <a:latin typeface="Cambria Math" panose="02040503050406030204" pitchFamily="18" charset="0"/>
                            </a:rPr>
                          </m:ctrlPr>
                        </m:dPr>
                        <m:e>
                          <m:r>
                            <a:rPr lang="fi-FI" sz="1200" i="1">
                              <a:latin typeface="Cambria Math" panose="02040503050406030204" pitchFamily="18" charset="0"/>
                            </a:rPr>
                            <m:t>𝑡</m:t>
                          </m:r>
                        </m:e>
                      </m:d>
                      <m:r>
                        <a:rPr lang="pt-BR" sz="1200" i="1">
                          <a:latin typeface="Cambria Math" panose="02040503050406030204" pitchFamily="18" charset="0"/>
                        </a:rPr>
                        <m:t>=</m:t>
                      </m:r>
                      <m:r>
                        <a:rPr lang="fi-FI" sz="1200" b="0" i="1" smtClean="0">
                          <a:latin typeface="Cambria Math" panose="02040503050406030204" pitchFamily="18" charset="0"/>
                        </a:rPr>
                        <m:t>𝑦</m:t>
                      </m:r>
                      <m:d>
                        <m:dPr>
                          <m:ctrlPr>
                            <a:rPr lang="fi-FI" sz="1200" i="1">
                              <a:latin typeface="Cambria Math" panose="02040503050406030204" pitchFamily="18" charset="0"/>
                            </a:rPr>
                          </m:ctrlPr>
                        </m:dPr>
                        <m:e>
                          <m:r>
                            <a:rPr lang="fi-FI" sz="1200" i="1">
                              <a:latin typeface="Cambria Math" panose="02040503050406030204" pitchFamily="18" charset="0"/>
                            </a:rPr>
                            <m:t>0</m:t>
                          </m:r>
                        </m:e>
                      </m:d>
                      <m:r>
                        <a:rPr lang="pt-BR" sz="1200" i="1">
                          <a:latin typeface="Cambria Math" panose="02040503050406030204" pitchFamily="18" charset="0"/>
                        </a:rPr>
                        <m:t>+</m:t>
                      </m:r>
                      <m:sSub>
                        <m:sSubPr>
                          <m:ctrlPr>
                            <a:rPr lang="pt-BR" sz="1200" i="1">
                              <a:latin typeface="Cambria Math" panose="02040503050406030204" pitchFamily="18" charset="0"/>
                            </a:rPr>
                          </m:ctrlPr>
                        </m:sSubPr>
                        <m:e>
                          <m:r>
                            <a:rPr lang="fi-FI" sz="1200" i="1">
                              <a:latin typeface="Cambria Math" panose="02040503050406030204" pitchFamily="18" charset="0"/>
                            </a:rPr>
                            <m:t>𝑣</m:t>
                          </m:r>
                        </m:e>
                        <m:sub>
                          <m:r>
                            <a:rPr lang="fi-FI" sz="1200" b="0" i="1" smtClean="0">
                              <a:latin typeface="Cambria Math" panose="02040503050406030204" pitchFamily="18" charset="0"/>
                            </a:rPr>
                            <m:t>𝑦</m:t>
                          </m:r>
                        </m:sub>
                      </m:sSub>
                      <m:d>
                        <m:dPr>
                          <m:ctrlPr>
                            <a:rPr lang="fi-FI" sz="1200" i="1">
                              <a:latin typeface="Cambria Math" panose="02040503050406030204" pitchFamily="18" charset="0"/>
                            </a:rPr>
                          </m:ctrlPr>
                        </m:dPr>
                        <m:e>
                          <m:r>
                            <a:rPr lang="fi-FI" sz="1200" i="1">
                              <a:latin typeface="Cambria Math" panose="02040503050406030204" pitchFamily="18" charset="0"/>
                            </a:rPr>
                            <m:t>0</m:t>
                          </m:r>
                        </m:e>
                      </m:d>
                      <m:r>
                        <a:rPr lang="fi-FI" sz="1200" i="1">
                          <a:latin typeface="Cambria Math" panose="02040503050406030204" pitchFamily="18" charset="0"/>
                        </a:rPr>
                        <m:t>∗</m:t>
                      </m:r>
                      <m:r>
                        <a:rPr lang="fi-FI" sz="1200" i="1">
                          <a:latin typeface="Cambria Math" panose="02040503050406030204" pitchFamily="18" charset="0"/>
                        </a:rPr>
                        <m:t>𝑡</m:t>
                      </m:r>
                    </m:oMath>
                  </m:oMathPara>
                </a14:m>
                <a:endParaRPr lang="fi-FI" sz="1200" dirty="0"/>
              </a:p>
              <a:p>
                <a:pPr/>
                <a14:m>
                  <m:oMathPara xmlns:m="http://schemas.openxmlformats.org/officeDocument/2006/math">
                    <m:oMathParaPr>
                      <m:jc m:val="centerGroup"/>
                    </m:oMathParaPr>
                    <m:oMath xmlns:m="http://schemas.openxmlformats.org/officeDocument/2006/math">
                      <m:r>
                        <a:rPr lang="fi-FI" sz="1200" b="0" i="1" smtClean="0">
                          <a:latin typeface="Cambria Math" panose="02040503050406030204" pitchFamily="18" charset="0"/>
                        </a:rPr>
                        <m:t>𝑧</m:t>
                      </m:r>
                      <m:d>
                        <m:dPr>
                          <m:ctrlPr>
                            <a:rPr lang="fi-FI" sz="1200" i="1">
                              <a:latin typeface="Cambria Math" panose="02040503050406030204" pitchFamily="18" charset="0"/>
                            </a:rPr>
                          </m:ctrlPr>
                        </m:dPr>
                        <m:e>
                          <m:r>
                            <a:rPr lang="fi-FI" sz="1200" i="1">
                              <a:latin typeface="Cambria Math" panose="02040503050406030204" pitchFamily="18" charset="0"/>
                            </a:rPr>
                            <m:t>𝑡</m:t>
                          </m:r>
                        </m:e>
                      </m:d>
                      <m:r>
                        <a:rPr lang="pt-BR" sz="1200" i="1">
                          <a:latin typeface="Cambria Math" panose="02040503050406030204" pitchFamily="18" charset="0"/>
                        </a:rPr>
                        <m:t>=</m:t>
                      </m:r>
                      <m:r>
                        <a:rPr lang="fi-FI" sz="1200" b="0" i="1" smtClean="0">
                          <a:latin typeface="Cambria Math" panose="02040503050406030204" pitchFamily="18" charset="0"/>
                        </a:rPr>
                        <m:t>𝑧</m:t>
                      </m:r>
                      <m:d>
                        <m:dPr>
                          <m:ctrlPr>
                            <a:rPr lang="fi-FI" sz="1200" i="1">
                              <a:latin typeface="Cambria Math" panose="02040503050406030204" pitchFamily="18" charset="0"/>
                            </a:rPr>
                          </m:ctrlPr>
                        </m:dPr>
                        <m:e>
                          <m:r>
                            <a:rPr lang="fi-FI" sz="1200" i="1">
                              <a:latin typeface="Cambria Math" panose="02040503050406030204" pitchFamily="18" charset="0"/>
                            </a:rPr>
                            <m:t>0</m:t>
                          </m:r>
                        </m:e>
                      </m:d>
                      <m:r>
                        <a:rPr lang="pt-BR" sz="1200" i="1">
                          <a:latin typeface="Cambria Math" panose="02040503050406030204" pitchFamily="18" charset="0"/>
                        </a:rPr>
                        <m:t>+</m:t>
                      </m:r>
                      <m:sSub>
                        <m:sSubPr>
                          <m:ctrlPr>
                            <a:rPr lang="pt-BR" sz="1200" i="1">
                              <a:latin typeface="Cambria Math" panose="02040503050406030204" pitchFamily="18" charset="0"/>
                            </a:rPr>
                          </m:ctrlPr>
                        </m:sSubPr>
                        <m:e>
                          <m:r>
                            <a:rPr lang="fi-FI" sz="1200" i="1">
                              <a:latin typeface="Cambria Math" panose="02040503050406030204" pitchFamily="18" charset="0"/>
                            </a:rPr>
                            <m:t>𝑣</m:t>
                          </m:r>
                        </m:e>
                        <m:sub>
                          <m:r>
                            <a:rPr lang="fi-FI" sz="1200" b="0" i="1" smtClean="0">
                              <a:latin typeface="Cambria Math" panose="02040503050406030204" pitchFamily="18" charset="0"/>
                            </a:rPr>
                            <m:t>𝑧</m:t>
                          </m:r>
                        </m:sub>
                      </m:sSub>
                      <m:d>
                        <m:dPr>
                          <m:ctrlPr>
                            <a:rPr lang="fi-FI" sz="1200" i="1">
                              <a:latin typeface="Cambria Math" panose="02040503050406030204" pitchFamily="18" charset="0"/>
                            </a:rPr>
                          </m:ctrlPr>
                        </m:dPr>
                        <m:e>
                          <m:r>
                            <a:rPr lang="fi-FI" sz="1200" i="1">
                              <a:latin typeface="Cambria Math" panose="02040503050406030204" pitchFamily="18" charset="0"/>
                            </a:rPr>
                            <m:t>0</m:t>
                          </m:r>
                        </m:e>
                      </m:d>
                      <m:r>
                        <a:rPr lang="fi-FI" sz="1200" i="1">
                          <a:latin typeface="Cambria Math" panose="02040503050406030204" pitchFamily="18" charset="0"/>
                        </a:rPr>
                        <m:t>∗</m:t>
                      </m:r>
                      <m:r>
                        <a:rPr lang="fi-FI" sz="1200" i="1">
                          <a:latin typeface="Cambria Math" panose="02040503050406030204" pitchFamily="18" charset="0"/>
                        </a:rPr>
                        <m:t>𝑡</m:t>
                      </m:r>
                    </m:oMath>
                  </m:oMathPara>
                </a14:m>
                <a:endParaRPr lang="fi-FI" sz="1200" dirty="0"/>
              </a:p>
            </p:txBody>
          </p:sp>
        </mc:Choice>
        <mc:Fallback xmlns="">
          <p:sp>
            <p:nvSpPr>
              <p:cNvPr id="3" name="Tekstiruutu 2">
                <a:extLst>
                  <a:ext uri="{FF2B5EF4-FFF2-40B4-BE49-F238E27FC236}">
                    <a16:creationId xmlns:a16="http://schemas.microsoft.com/office/drawing/2014/main" id="{6D5C6244-975A-4E95-9734-6BC6882D17E7}"/>
                  </a:ext>
                </a:extLst>
              </p:cNvPr>
              <p:cNvSpPr txBox="1">
                <a:spLocks noRot="1" noChangeAspect="1" noMove="1" noResize="1" noEditPoints="1" noAdjustHandles="1" noChangeArrowheads="1" noChangeShapeType="1" noTextEdit="1"/>
              </p:cNvSpPr>
              <p:nvPr/>
            </p:nvSpPr>
            <p:spPr>
              <a:xfrm>
                <a:off x="7599421" y="2824515"/>
                <a:ext cx="1576970" cy="568617"/>
              </a:xfrm>
              <a:prstGeom prst="rect">
                <a:avLst/>
              </a:prstGeom>
              <a:blipFill>
                <a:blip r:embed="rId2"/>
                <a:stretch>
                  <a:fillRect l="-1938" r="-1550" b="-2128"/>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22" name="Tekstiruutu 21">
                <a:extLst>
                  <a:ext uri="{FF2B5EF4-FFF2-40B4-BE49-F238E27FC236}">
                    <a16:creationId xmlns:a16="http://schemas.microsoft.com/office/drawing/2014/main" id="{F7A93D23-BE78-4A89-B7DB-FF6190ABFCE8}"/>
                  </a:ext>
                </a:extLst>
              </p:cNvPr>
              <p:cNvSpPr txBox="1"/>
              <p:nvPr/>
            </p:nvSpPr>
            <p:spPr>
              <a:xfrm>
                <a:off x="5403678" y="3679238"/>
                <a:ext cx="2253880" cy="169277"/>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sSup>
                        <m:sSupPr>
                          <m:ctrlPr>
                            <a:rPr lang="fi-FI" sz="1100" b="0" i="1" smtClean="0">
                              <a:latin typeface="Cambria Math" panose="02040503050406030204" pitchFamily="18" charset="0"/>
                            </a:rPr>
                          </m:ctrlPr>
                        </m:sSupPr>
                        <m:e>
                          <m:r>
                            <a:rPr lang="fi-FI" sz="1100" b="0" i="1" smtClean="0">
                              <a:latin typeface="Cambria Math" panose="02040503050406030204" pitchFamily="18" charset="0"/>
                            </a:rPr>
                            <m:t>𝑑</m:t>
                          </m:r>
                        </m:e>
                        <m:sup>
                          <m:r>
                            <a:rPr lang="fi-FI" sz="1100" b="0" i="1" smtClean="0">
                              <a:latin typeface="Cambria Math" panose="02040503050406030204" pitchFamily="18" charset="0"/>
                            </a:rPr>
                            <m:t>2</m:t>
                          </m:r>
                        </m:sup>
                      </m:sSup>
                      <m:d>
                        <m:dPr>
                          <m:ctrlPr>
                            <a:rPr lang="fi-FI" sz="1100" b="0" i="1" smtClean="0">
                              <a:latin typeface="Cambria Math" panose="02040503050406030204" pitchFamily="18" charset="0"/>
                            </a:rPr>
                          </m:ctrlPr>
                        </m:dPr>
                        <m:e>
                          <m:r>
                            <a:rPr lang="fi-FI" sz="1100" b="0" i="1" smtClean="0">
                              <a:latin typeface="Cambria Math" panose="02040503050406030204" pitchFamily="18" charset="0"/>
                            </a:rPr>
                            <m:t>𝑡</m:t>
                          </m:r>
                        </m:e>
                      </m:d>
                      <m:r>
                        <a:rPr lang="pt-BR" sz="1100" i="1" smtClean="0">
                          <a:latin typeface="Cambria Math" panose="02040503050406030204" pitchFamily="18" charset="0"/>
                        </a:rPr>
                        <m:t>=</m:t>
                      </m:r>
                      <m:sSup>
                        <m:sSupPr>
                          <m:ctrlPr>
                            <a:rPr lang="pt-BR" sz="1100" i="1" smtClean="0">
                              <a:latin typeface="Cambria Math" panose="02040503050406030204" pitchFamily="18" charset="0"/>
                            </a:rPr>
                          </m:ctrlPr>
                        </m:sSupPr>
                        <m:e>
                          <m:r>
                            <a:rPr lang="fi-FI" sz="1100" b="0" i="1" smtClean="0">
                              <a:latin typeface="Cambria Math" panose="02040503050406030204" pitchFamily="18" charset="0"/>
                            </a:rPr>
                            <m:t>𝑥</m:t>
                          </m:r>
                          <m:r>
                            <a:rPr lang="fi-FI" sz="1100" b="0" i="1" smtClean="0">
                              <a:latin typeface="Cambria Math" panose="02040503050406030204" pitchFamily="18" charset="0"/>
                            </a:rPr>
                            <m:t>(</m:t>
                          </m:r>
                          <m:r>
                            <a:rPr lang="fi-FI" sz="1100" b="0" i="1" smtClean="0">
                              <a:latin typeface="Cambria Math" panose="02040503050406030204" pitchFamily="18" charset="0"/>
                            </a:rPr>
                            <m:t>𝑡</m:t>
                          </m:r>
                          <m:r>
                            <a:rPr lang="fi-FI" sz="1100" b="0" i="1" smtClean="0">
                              <a:latin typeface="Cambria Math" panose="02040503050406030204" pitchFamily="18" charset="0"/>
                            </a:rPr>
                            <m:t>)</m:t>
                          </m:r>
                        </m:e>
                        <m:sup>
                          <m:r>
                            <a:rPr lang="fi-FI" sz="1100" b="0" i="1" smtClean="0">
                              <a:latin typeface="Cambria Math" panose="02040503050406030204" pitchFamily="18" charset="0"/>
                            </a:rPr>
                            <m:t>2</m:t>
                          </m:r>
                        </m:sup>
                      </m:sSup>
                      <m:r>
                        <a:rPr lang="fi-FI" sz="1100" b="0" i="1" smtClean="0">
                          <a:latin typeface="Cambria Math" panose="02040503050406030204" pitchFamily="18" charset="0"/>
                        </a:rPr>
                        <m:t>+</m:t>
                      </m:r>
                      <m:sSup>
                        <m:sSupPr>
                          <m:ctrlPr>
                            <a:rPr lang="pt-BR" sz="1100" i="1">
                              <a:latin typeface="Cambria Math" panose="02040503050406030204" pitchFamily="18" charset="0"/>
                            </a:rPr>
                          </m:ctrlPr>
                        </m:sSupPr>
                        <m:e>
                          <m:r>
                            <a:rPr lang="fi-FI" sz="1100" b="0" i="1" smtClean="0">
                              <a:latin typeface="Cambria Math" panose="02040503050406030204" pitchFamily="18" charset="0"/>
                            </a:rPr>
                            <m:t>𝑦</m:t>
                          </m:r>
                          <m:r>
                            <a:rPr lang="fi-FI" sz="1100" i="1">
                              <a:latin typeface="Cambria Math" panose="02040503050406030204" pitchFamily="18" charset="0"/>
                            </a:rPr>
                            <m:t>(</m:t>
                          </m:r>
                          <m:r>
                            <a:rPr lang="fi-FI" sz="1100" i="1">
                              <a:latin typeface="Cambria Math" panose="02040503050406030204" pitchFamily="18" charset="0"/>
                            </a:rPr>
                            <m:t>𝑡</m:t>
                          </m:r>
                          <m:r>
                            <a:rPr lang="fi-FI" sz="1100" i="1">
                              <a:latin typeface="Cambria Math" panose="02040503050406030204" pitchFamily="18" charset="0"/>
                            </a:rPr>
                            <m:t>)</m:t>
                          </m:r>
                        </m:e>
                        <m:sup>
                          <m:r>
                            <a:rPr lang="fi-FI" sz="1100" i="1">
                              <a:latin typeface="Cambria Math" panose="02040503050406030204" pitchFamily="18" charset="0"/>
                            </a:rPr>
                            <m:t>2</m:t>
                          </m:r>
                        </m:sup>
                      </m:sSup>
                      <m:r>
                        <a:rPr lang="fi-FI" sz="1100" i="1">
                          <a:latin typeface="Cambria Math" panose="02040503050406030204" pitchFamily="18" charset="0"/>
                        </a:rPr>
                        <m:t>+</m:t>
                      </m:r>
                      <m:sSup>
                        <m:sSupPr>
                          <m:ctrlPr>
                            <a:rPr lang="pt-BR" sz="1100" i="1">
                              <a:latin typeface="Cambria Math" panose="02040503050406030204" pitchFamily="18" charset="0"/>
                            </a:rPr>
                          </m:ctrlPr>
                        </m:sSupPr>
                        <m:e>
                          <m:r>
                            <a:rPr lang="fi-FI" sz="1100" b="0" i="1" smtClean="0">
                              <a:latin typeface="Cambria Math" panose="02040503050406030204" pitchFamily="18" charset="0"/>
                            </a:rPr>
                            <m:t>𝑧</m:t>
                          </m:r>
                          <m:r>
                            <a:rPr lang="fi-FI" sz="1100" i="1">
                              <a:latin typeface="Cambria Math" panose="02040503050406030204" pitchFamily="18" charset="0"/>
                            </a:rPr>
                            <m:t>(</m:t>
                          </m:r>
                          <m:r>
                            <a:rPr lang="fi-FI" sz="1100" i="1">
                              <a:latin typeface="Cambria Math" panose="02040503050406030204" pitchFamily="18" charset="0"/>
                            </a:rPr>
                            <m:t>𝑡</m:t>
                          </m:r>
                          <m:r>
                            <a:rPr lang="fi-FI" sz="1100" i="1">
                              <a:latin typeface="Cambria Math" panose="02040503050406030204" pitchFamily="18" charset="0"/>
                            </a:rPr>
                            <m:t>)</m:t>
                          </m:r>
                        </m:e>
                        <m:sup>
                          <m:r>
                            <a:rPr lang="fi-FI" sz="1100" i="1">
                              <a:latin typeface="Cambria Math" panose="02040503050406030204" pitchFamily="18" charset="0"/>
                            </a:rPr>
                            <m:t>2</m:t>
                          </m:r>
                        </m:sup>
                      </m:sSup>
                    </m:oMath>
                  </m:oMathPara>
                </a14:m>
                <a:endParaRPr lang="fi-FI" sz="1100" i="1" dirty="0">
                  <a:latin typeface="Cambria Math" panose="02040503050406030204" pitchFamily="18" charset="0"/>
                </a:endParaRPr>
              </a:p>
            </p:txBody>
          </p:sp>
        </mc:Choice>
        <mc:Fallback>
          <p:sp>
            <p:nvSpPr>
              <p:cNvPr id="22" name="Tekstiruutu 21">
                <a:extLst>
                  <a:ext uri="{FF2B5EF4-FFF2-40B4-BE49-F238E27FC236}">
                    <a16:creationId xmlns:a16="http://schemas.microsoft.com/office/drawing/2014/main" id="{F7A93D23-BE78-4A89-B7DB-FF6190ABFCE8}"/>
                  </a:ext>
                </a:extLst>
              </p:cNvPr>
              <p:cNvSpPr txBox="1">
                <a:spLocks noRot="1" noChangeAspect="1" noMove="1" noResize="1" noEditPoints="1" noAdjustHandles="1" noChangeArrowheads="1" noChangeShapeType="1" noTextEdit="1"/>
              </p:cNvSpPr>
              <p:nvPr/>
            </p:nvSpPr>
            <p:spPr>
              <a:xfrm>
                <a:off x="5403678" y="3679238"/>
                <a:ext cx="2253880" cy="169277"/>
              </a:xfrm>
              <a:prstGeom prst="rect">
                <a:avLst/>
              </a:prstGeom>
              <a:blipFill>
                <a:blip r:embed="rId3"/>
                <a:stretch>
                  <a:fillRect l="-2162" t="-3704" b="-40741"/>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27" name="Tekstiruutu 26">
                <a:extLst>
                  <a:ext uri="{FF2B5EF4-FFF2-40B4-BE49-F238E27FC236}">
                    <a16:creationId xmlns:a16="http://schemas.microsoft.com/office/drawing/2014/main" id="{891090D8-B162-496F-8E4C-6DAF30E4929C}"/>
                  </a:ext>
                </a:extLst>
              </p:cNvPr>
              <p:cNvSpPr txBox="1"/>
              <p:nvPr/>
            </p:nvSpPr>
            <p:spPr>
              <a:xfrm>
                <a:off x="5403678" y="3961853"/>
                <a:ext cx="6158538" cy="186077"/>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sSup>
                        <m:sSupPr>
                          <m:ctrlPr>
                            <a:rPr lang="fi-FI" sz="1100" b="0" i="1" smtClean="0">
                              <a:latin typeface="Cambria Math" panose="02040503050406030204" pitchFamily="18" charset="0"/>
                            </a:rPr>
                          </m:ctrlPr>
                        </m:sSupPr>
                        <m:e>
                          <m:r>
                            <a:rPr lang="fi-FI" sz="1100" b="0" i="1" smtClean="0">
                              <a:latin typeface="Cambria Math" panose="02040503050406030204" pitchFamily="18" charset="0"/>
                            </a:rPr>
                            <m:t>𝑑</m:t>
                          </m:r>
                        </m:e>
                        <m:sup>
                          <m:r>
                            <a:rPr lang="fi-FI" sz="1100" b="0" i="1" smtClean="0">
                              <a:latin typeface="Cambria Math" panose="02040503050406030204" pitchFamily="18" charset="0"/>
                            </a:rPr>
                            <m:t>2</m:t>
                          </m:r>
                        </m:sup>
                      </m:sSup>
                      <m:r>
                        <a:rPr lang="pt-BR" sz="1100" i="1" smtClean="0">
                          <a:latin typeface="Cambria Math" panose="02040503050406030204" pitchFamily="18" charset="0"/>
                        </a:rPr>
                        <m:t>=</m:t>
                      </m:r>
                      <m:sSup>
                        <m:sSupPr>
                          <m:ctrlPr>
                            <a:rPr lang="pt-BR" sz="1100" i="1" smtClean="0">
                              <a:latin typeface="Cambria Math" panose="02040503050406030204" pitchFamily="18" charset="0"/>
                            </a:rPr>
                          </m:ctrlPr>
                        </m:sSupPr>
                        <m:e>
                          <m:r>
                            <a:rPr lang="fi-FI" sz="1100" i="1">
                              <a:latin typeface="Cambria Math" panose="02040503050406030204" pitchFamily="18" charset="0"/>
                            </a:rPr>
                            <m:t>(</m:t>
                          </m:r>
                          <m:r>
                            <a:rPr lang="fi-FI" sz="1100" i="1">
                              <a:latin typeface="Cambria Math" panose="02040503050406030204" pitchFamily="18" charset="0"/>
                            </a:rPr>
                            <m:t>𝑥</m:t>
                          </m:r>
                          <m:d>
                            <m:dPr>
                              <m:ctrlPr>
                                <a:rPr lang="fi-FI" sz="1100" i="1">
                                  <a:latin typeface="Cambria Math" panose="02040503050406030204" pitchFamily="18" charset="0"/>
                                </a:rPr>
                              </m:ctrlPr>
                            </m:dPr>
                            <m:e>
                              <m:r>
                                <a:rPr lang="fi-FI" sz="1100" i="1">
                                  <a:latin typeface="Cambria Math" panose="02040503050406030204" pitchFamily="18" charset="0"/>
                                </a:rPr>
                                <m:t>0</m:t>
                              </m:r>
                            </m:e>
                          </m:d>
                          <m:r>
                            <a:rPr lang="pt-BR" sz="1100" i="1">
                              <a:latin typeface="Cambria Math" panose="02040503050406030204" pitchFamily="18" charset="0"/>
                            </a:rPr>
                            <m:t>+</m:t>
                          </m:r>
                          <m:sSub>
                            <m:sSubPr>
                              <m:ctrlPr>
                                <a:rPr lang="pt-BR" sz="1100" i="1">
                                  <a:latin typeface="Cambria Math" panose="02040503050406030204" pitchFamily="18" charset="0"/>
                                </a:rPr>
                              </m:ctrlPr>
                            </m:sSubPr>
                            <m:e>
                              <m:r>
                                <a:rPr lang="fi-FI" sz="1100" i="1">
                                  <a:latin typeface="Cambria Math" panose="02040503050406030204" pitchFamily="18" charset="0"/>
                                </a:rPr>
                                <m:t>𝑣</m:t>
                              </m:r>
                            </m:e>
                            <m:sub>
                              <m:r>
                                <a:rPr lang="fi-FI" sz="1100" i="1">
                                  <a:latin typeface="Cambria Math" panose="02040503050406030204" pitchFamily="18" charset="0"/>
                                </a:rPr>
                                <m:t>𝑥</m:t>
                              </m:r>
                            </m:sub>
                          </m:sSub>
                          <m:d>
                            <m:dPr>
                              <m:ctrlPr>
                                <a:rPr lang="fi-FI" sz="1100" i="1">
                                  <a:latin typeface="Cambria Math" panose="02040503050406030204" pitchFamily="18" charset="0"/>
                                </a:rPr>
                              </m:ctrlPr>
                            </m:dPr>
                            <m:e>
                              <m:r>
                                <a:rPr lang="fi-FI" sz="1100" i="1">
                                  <a:latin typeface="Cambria Math" panose="02040503050406030204" pitchFamily="18" charset="0"/>
                                </a:rPr>
                                <m:t>0</m:t>
                              </m:r>
                            </m:e>
                          </m:d>
                          <m:r>
                            <a:rPr lang="fi-FI" sz="1100" i="1">
                              <a:latin typeface="Cambria Math" panose="02040503050406030204" pitchFamily="18" charset="0"/>
                            </a:rPr>
                            <m:t>∗</m:t>
                          </m:r>
                          <m:r>
                            <a:rPr lang="fi-FI" sz="1100" i="1">
                              <a:latin typeface="Cambria Math" panose="02040503050406030204" pitchFamily="18" charset="0"/>
                            </a:rPr>
                            <m:t>𝑡</m:t>
                          </m:r>
                          <m:r>
                            <m:rPr>
                              <m:nor/>
                            </m:rPr>
                            <a:rPr lang="fi-FI" sz="1100" dirty="0"/>
                            <m:t> </m:t>
                          </m:r>
                          <m:r>
                            <a:rPr lang="fi-FI" sz="1100" b="0" i="1" smtClean="0">
                              <a:latin typeface="Cambria Math" panose="02040503050406030204" pitchFamily="18" charset="0"/>
                            </a:rPr>
                            <m:t>)</m:t>
                          </m:r>
                        </m:e>
                        <m:sup>
                          <m:r>
                            <a:rPr lang="fi-FI" sz="1100" b="0" i="1" smtClean="0">
                              <a:latin typeface="Cambria Math" panose="02040503050406030204" pitchFamily="18" charset="0"/>
                            </a:rPr>
                            <m:t>2</m:t>
                          </m:r>
                        </m:sup>
                      </m:sSup>
                      <m:r>
                        <a:rPr lang="fi-FI" sz="1100" b="0" i="1" smtClean="0">
                          <a:latin typeface="Cambria Math" panose="02040503050406030204" pitchFamily="18" charset="0"/>
                        </a:rPr>
                        <m:t>+</m:t>
                      </m:r>
                      <m:sSup>
                        <m:sSupPr>
                          <m:ctrlPr>
                            <a:rPr lang="pt-BR" sz="1100" i="1">
                              <a:latin typeface="Cambria Math" panose="02040503050406030204" pitchFamily="18" charset="0"/>
                            </a:rPr>
                          </m:ctrlPr>
                        </m:sSupPr>
                        <m:e>
                          <m:r>
                            <a:rPr lang="fi-FI" sz="1100" i="1">
                              <a:latin typeface="Cambria Math" panose="02040503050406030204" pitchFamily="18" charset="0"/>
                            </a:rPr>
                            <m:t>(</m:t>
                          </m:r>
                          <m:r>
                            <a:rPr lang="fi-FI" sz="1100" i="1">
                              <a:latin typeface="Cambria Math" panose="02040503050406030204" pitchFamily="18" charset="0"/>
                            </a:rPr>
                            <m:t>𝑦</m:t>
                          </m:r>
                          <m:d>
                            <m:dPr>
                              <m:ctrlPr>
                                <a:rPr lang="fi-FI" sz="1100" i="1">
                                  <a:latin typeface="Cambria Math" panose="02040503050406030204" pitchFamily="18" charset="0"/>
                                </a:rPr>
                              </m:ctrlPr>
                            </m:dPr>
                            <m:e>
                              <m:r>
                                <a:rPr lang="fi-FI" sz="1100" i="1">
                                  <a:latin typeface="Cambria Math" panose="02040503050406030204" pitchFamily="18" charset="0"/>
                                </a:rPr>
                                <m:t>0</m:t>
                              </m:r>
                            </m:e>
                          </m:d>
                          <m:r>
                            <a:rPr lang="pt-BR" sz="1100" i="1">
                              <a:latin typeface="Cambria Math" panose="02040503050406030204" pitchFamily="18" charset="0"/>
                            </a:rPr>
                            <m:t>+</m:t>
                          </m:r>
                          <m:sSub>
                            <m:sSubPr>
                              <m:ctrlPr>
                                <a:rPr lang="pt-BR" sz="1100" i="1">
                                  <a:latin typeface="Cambria Math" panose="02040503050406030204" pitchFamily="18" charset="0"/>
                                </a:rPr>
                              </m:ctrlPr>
                            </m:sSubPr>
                            <m:e>
                              <m:r>
                                <a:rPr lang="fi-FI" sz="1100" i="1">
                                  <a:latin typeface="Cambria Math" panose="02040503050406030204" pitchFamily="18" charset="0"/>
                                </a:rPr>
                                <m:t>𝑣</m:t>
                              </m:r>
                            </m:e>
                            <m:sub>
                              <m:r>
                                <a:rPr lang="fi-FI" sz="1100" i="1">
                                  <a:latin typeface="Cambria Math" panose="02040503050406030204" pitchFamily="18" charset="0"/>
                                </a:rPr>
                                <m:t>𝑦</m:t>
                              </m:r>
                            </m:sub>
                          </m:sSub>
                          <m:d>
                            <m:dPr>
                              <m:ctrlPr>
                                <a:rPr lang="fi-FI" sz="1100" i="1">
                                  <a:latin typeface="Cambria Math" panose="02040503050406030204" pitchFamily="18" charset="0"/>
                                </a:rPr>
                              </m:ctrlPr>
                            </m:dPr>
                            <m:e>
                              <m:r>
                                <a:rPr lang="fi-FI" sz="1100" i="1">
                                  <a:latin typeface="Cambria Math" panose="02040503050406030204" pitchFamily="18" charset="0"/>
                                </a:rPr>
                                <m:t>0</m:t>
                              </m:r>
                            </m:e>
                          </m:d>
                          <m:r>
                            <a:rPr lang="fi-FI" sz="1100" i="1">
                              <a:latin typeface="Cambria Math" panose="02040503050406030204" pitchFamily="18" charset="0"/>
                            </a:rPr>
                            <m:t>∗</m:t>
                          </m:r>
                          <m:r>
                            <a:rPr lang="fi-FI" sz="1100" i="1">
                              <a:latin typeface="Cambria Math" panose="02040503050406030204" pitchFamily="18" charset="0"/>
                            </a:rPr>
                            <m:t>𝑡</m:t>
                          </m:r>
                          <m:r>
                            <m:rPr>
                              <m:nor/>
                            </m:rPr>
                            <a:rPr lang="fi-FI" sz="1100" dirty="0"/>
                            <m:t> </m:t>
                          </m:r>
                          <m:r>
                            <a:rPr lang="fi-FI" sz="1100" i="1">
                              <a:latin typeface="Cambria Math" panose="02040503050406030204" pitchFamily="18" charset="0"/>
                            </a:rPr>
                            <m:t>)</m:t>
                          </m:r>
                        </m:e>
                        <m:sup>
                          <m:r>
                            <a:rPr lang="fi-FI" sz="1100" i="1">
                              <a:latin typeface="Cambria Math" panose="02040503050406030204" pitchFamily="18" charset="0"/>
                            </a:rPr>
                            <m:t>2</m:t>
                          </m:r>
                        </m:sup>
                      </m:sSup>
                      <m:r>
                        <a:rPr lang="fi-FI" sz="1100" i="1">
                          <a:latin typeface="Cambria Math" panose="02040503050406030204" pitchFamily="18" charset="0"/>
                        </a:rPr>
                        <m:t>+</m:t>
                      </m:r>
                      <m:sSup>
                        <m:sSupPr>
                          <m:ctrlPr>
                            <a:rPr lang="pt-BR" sz="1100" i="1">
                              <a:latin typeface="Cambria Math" panose="02040503050406030204" pitchFamily="18" charset="0"/>
                            </a:rPr>
                          </m:ctrlPr>
                        </m:sSupPr>
                        <m:e>
                          <m:r>
                            <a:rPr lang="fi-FI" sz="1100" i="1">
                              <a:latin typeface="Cambria Math" panose="02040503050406030204" pitchFamily="18" charset="0"/>
                            </a:rPr>
                            <m:t>(</m:t>
                          </m:r>
                          <m:r>
                            <a:rPr lang="fi-FI" sz="1100" i="1">
                              <a:latin typeface="Cambria Math" panose="02040503050406030204" pitchFamily="18" charset="0"/>
                            </a:rPr>
                            <m:t>𝑧</m:t>
                          </m:r>
                          <m:d>
                            <m:dPr>
                              <m:ctrlPr>
                                <a:rPr lang="fi-FI" sz="1100" i="1">
                                  <a:latin typeface="Cambria Math" panose="02040503050406030204" pitchFamily="18" charset="0"/>
                                </a:rPr>
                              </m:ctrlPr>
                            </m:dPr>
                            <m:e>
                              <m:r>
                                <a:rPr lang="fi-FI" sz="1100" i="1">
                                  <a:latin typeface="Cambria Math" panose="02040503050406030204" pitchFamily="18" charset="0"/>
                                </a:rPr>
                                <m:t>0</m:t>
                              </m:r>
                            </m:e>
                          </m:d>
                          <m:r>
                            <a:rPr lang="pt-BR" sz="1100" i="1">
                              <a:latin typeface="Cambria Math" panose="02040503050406030204" pitchFamily="18" charset="0"/>
                            </a:rPr>
                            <m:t>+</m:t>
                          </m:r>
                          <m:sSub>
                            <m:sSubPr>
                              <m:ctrlPr>
                                <a:rPr lang="pt-BR" sz="1100" i="1">
                                  <a:latin typeface="Cambria Math" panose="02040503050406030204" pitchFamily="18" charset="0"/>
                                </a:rPr>
                              </m:ctrlPr>
                            </m:sSubPr>
                            <m:e>
                              <m:r>
                                <a:rPr lang="fi-FI" sz="1100" i="1">
                                  <a:latin typeface="Cambria Math" panose="02040503050406030204" pitchFamily="18" charset="0"/>
                                </a:rPr>
                                <m:t>𝑣</m:t>
                              </m:r>
                            </m:e>
                            <m:sub>
                              <m:r>
                                <a:rPr lang="fi-FI" sz="1100" i="1">
                                  <a:latin typeface="Cambria Math" panose="02040503050406030204" pitchFamily="18" charset="0"/>
                                </a:rPr>
                                <m:t>𝑧</m:t>
                              </m:r>
                            </m:sub>
                          </m:sSub>
                          <m:d>
                            <m:dPr>
                              <m:ctrlPr>
                                <a:rPr lang="fi-FI" sz="1100" i="1">
                                  <a:latin typeface="Cambria Math" panose="02040503050406030204" pitchFamily="18" charset="0"/>
                                </a:rPr>
                              </m:ctrlPr>
                            </m:dPr>
                            <m:e>
                              <m:r>
                                <a:rPr lang="fi-FI" sz="1100" i="1">
                                  <a:latin typeface="Cambria Math" panose="02040503050406030204" pitchFamily="18" charset="0"/>
                                </a:rPr>
                                <m:t>0</m:t>
                              </m:r>
                            </m:e>
                          </m:d>
                          <m:r>
                            <a:rPr lang="fi-FI" sz="1100" i="1">
                              <a:latin typeface="Cambria Math" panose="02040503050406030204" pitchFamily="18" charset="0"/>
                            </a:rPr>
                            <m:t>∗</m:t>
                          </m:r>
                          <m:r>
                            <a:rPr lang="fi-FI" sz="1100" i="1">
                              <a:latin typeface="Cambria Math" panose="02040503050406030204" pitchFamily="18" charset="0"/>
                            </a:rPr>
                            <m:t>𝑡</m:t>
                          </m:r>
                          <m:r>
                            <a:rPr lang="fi-FI" sz="1100" i="1">
                              <a:latin typeface="Cambria Math" panose="02040503050406030204" pitchFamily="18" charset="0"/>
                            </a:rPr>
                            <m:t>)</m:t>
                          </m:r>
                        </m:e>
                        <m:sup>
                          <m:r>
                            <a:rPr lang="fi-FI" sz="1100" i="1">
                              <a:latin typeface="Cambria Math" panose="02040503050406030204" pitchFamily="18" charset="0"/>
                            </a:rPr>
                            <m:t>2</m:t>
                          </m:r>
                        </m:sup>
                      </m:sSup>
                    </m:oMath>
                  </m:oMathPara>
                </a14:m>
                <a:endParaRPr lang="fi-FI" sz="1100" i="1" dirty="0">
                  <a:latin typeface="Cambria Math" panose="02040503050406030204" pitchFamily="18" charset="0"/>
                </a:endParaRPr>
              </a:p>
            </p:txBody>
          </p:sp>
        </mc:Choice>
        <mc:Fallback>
          <p:sp>
            <p:nvSpPr>
              <p:cNvPr id="27" name="Tekstiruutu 26">
                <a:extLst>
                  <a:ext uri="{FF2B5EF4-FFF2-40B4-BE49-F238E27FC236}">
                    <a16:creationId xmlns:a16="http://schemas.microsoft.com/office/drawing/2014/main" id="{891090D8-B162-496F-8E4C-6DAF30E4929C}"/>
                  </a:ext>
                </a:extLst>
              </p:cNvPr>
              <p:cNvSpPr txBox="1">
                <a:spLocks noRot="1" noChangeAspect="1" noMove="1" noResize="1" noEditPoints="1" noAdjustHandles="1" noChangeArrowheads="1" noChangeShapeType="1" noTextEdit="1"/>
              </p:cNvSpPr>
              <p:nvPr/>
            </p:nvSpPr>
            <p:spPr>
              <a:xfrm>
                <a:off x="5403678" y="3961853"/>
                <a:ext cx="6158538" cy="186077"/>
              </a:xfrm>
              <a:prstGeom prst="rect">
                <a:avLst/>
              </a:prstGeom>
              <a:blipFill>
                <a:blip r:embed="rId4"/>
                <a:stretch>
                  <a:fillRect l="-791" b="-26667"/>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29" name="Tekstiruutu 28">
                <a:extLst>
                  <a:ext uri="{FF2B5EF4-FFF2-40B4-BE49-F238E27FC236}">
                    <a16:creationId xmlns:a16="http://schemas.microsoft.com/office/drawing/2014/main" id="{9E108A1B-5684-42B6-81C6-D546CB7E9CA2}"/>
                  </a:ext>
                </a:extLst>
              </p:cNvPr>
              <p:cNvSpPr txBox="1"/>
              <p:nvPr/>
            </p:nvSpPr>
            <p:spPr>
              <a:xfrm>
                <a:off x="5403678" y="4285277"/>
                <a:ext cx="6543100" cy="263918"/>
              </a:xfrm>
              <a:prstGeom prst="rect">
                <a:avLst/>
              </a:prstGeom>
              <a:noFill/>
            </p:spPr>
            <p:txBody>
              <a:bodyPr wrap="square" lIns="0" tIns="0" rIns="0" bIns="0" rtlCol="0">
                <a:spAutoFit/>
              </a:bodyPr>
              <a:lstStyle/>
              <a:p>
                <a:pPr/>
                <a14:m>
                  <m:oMath xmlns:m="http://schemas.openxmlformats.org/officeDocument/2006/math">
                    <m:f>
                      <m:fPr>
                        <m:ctrlPr>
                          <a:rPr lang="fi-FI" sz="1100" i="1" smtClean="0">
                            <a:latin typeface="Cambria Math" panose="02040503050406030204" pitchFamily="18" charset="0"/>
                          </a:rPr>
                        </m:ctrlPr>
                      </m:fPr>
                      <m:num>
                        <m:r>
                          <a:rPr lang="fi-FI" sz="1100" i="1">
                            <a:latin typeface="Cambria Math" panose="02040503050406030204" pitchFamily="18" charset="0"/>
                          </a:rPr>
                          <m:t>𝑑</m:t>
                        </m:r>
                        <m:r>
                          <a:rPr lang="fi-FI" sz="1100" i="1">
                            <a:latin typeface="Cambria Math" panose="02040503050406030204" pitchFamily="18" charset="0"/>
                          </a:rPr>
                          <m:t>(</m:t>
                        </m:r>
                        <m:sSup>
                          <m:sSupPr>
                            <m:ctrlPr>
                              <a:rPr lang="fi-FI" sz="1100" i="1">
                                <a:latin typeface="Cambria Math" panose="02040503050406030204" pitchFamily="18" charset="0"/>
                              </a:rPr>
                            </m:ctrlPr>
                          </m:sSupPr>
                          <m:e>
                            <m:r>
                              <a:rPr lang="fi-FI" sz="1100" i="1">
                                <a:latin typeface="Cambria Math" panose="02040503050406030204" pitchFamily="18" charset="0"/>
                              </a:rPr>
                              <m:t>𝑑</m:t>
                            </m:r>
                            <m:r>
                              <a:rPr lang="fi-FI" sz="1100" i="1">
                                <a:latin typeface="Cambria Math" panose="02040503050406030204" pitchFamily="18" charset="0"/>
                              </a:rPr>
                              <m:t>(</m:t>
                            </m:r>
                            <m:r>
                              <a:rPr lang="fi-FI" sz="1100" i="1">
                                <a:latin typeface="Cambria Math" panose="02040503050406030204" pitchFamily="18" charset="0"/>
                              </a:rPr>
                              <m:t>𝑡</m:t>
                            </m:r>
                            <m:r>
                              <a:rPr lang="fi-FI" sz="1100" i="1">
                                <a:latin typeface="Cambria Math" panose="02040503050406030204" pitchFamily="18" charset="0"/>
                              </a:rPr>
                              <m:t>)</m:t>
                            </m:r>
                          </m:e>
                          <m:sup>
                            <m:r>
                              <a:rPr lang="fi-FI" sz="1100" i="1">
                                <a:latin typeface="Cambria Math" panose="02040503050406030204" pitchFamily="18" charset="0"/>
                              </a:rPr>
                              <m:t>2</m:t>
                            </m:r>
                          </m:sup>
                        </m:sSup>
                        <m:r>
                          <a:rPr lang="fi-FI" sz="1100" i="1">
                            <a:latin typeface="Cambria Math" panose="02040503050406030204" pitchFamily="18" charset="0"/>
                          </a:rPr>
                          <m:t>)</m:t>
                        </m:r>
                      </m:num>
                      <m:den>
                        <m:r>
                          <a:rPr lang="fi-FI" sz="1100" i="1">
                            <a:latin typeface="Cambria Math" panose="02040503050406030204" pitchFamily="18" charset="0"/>
                          </a:rPr>
                          <m:t>𝑑𝑡</m:t>
                        </m:r>
                      </m:den>
                    </m:f>
                    <m:r>
                      <a:rPr lang="fi-FI" sz="1100" b="0" i="1" smtClean="0">
                        <a:latin typeface="Cambria Math" panose="02040503050406030204" pitchFamily="18" charset="0"/>
                      </a:rPr>
                      <m:t>=2∗</m:t>
                    </m:r>
                    <m:d>
                      <m:dPr>
                        <m:ctrlPr>
                          <a:rPr lang="fi-FI" sz="1100" i="1">
                            <a:latin typeface="Cambria Math" panose="02040503050406030204" pitchFamily="18" charset="0"/>
                          </a:rPr>
                        </m:ctrlPr>
                      </m:dPr>
                      <m:e>
                        <m:r>
                          <a:rPr lang="fi-FI" sz="1100" i="1">
                            <a:latin typeface="Cambria Math" panose="02040503050406030204" pitchFamily="18" charset="0"/>
                          </a:rPr>
                          <m:t>𝑥</m:t>
                        </m:r>
                        <m:d>
                          <m:dPr>
                            <m:ctrlPr>
                              <a:rPr lang="fi-FI" sz="1100" i="1">
                                <a:latin typeface="Cambria Math" panose="02040503050406030204" pitchFamily="18" charset="0"/>
                              </a:rPr>
                            </m:ctrlPr>
                          </m:dPr>
                          <m:e>
                            <m:r>
                              <a:rPr lang="fi-FI" sz="1100" i="1">
                                <a:latin typeface="Cambria Math" panose="02040503050406030204" pitchFamily="18" charset="0"/>
                              </a:rPr>
                              <m:t>0</m:t>
                            </m:r>
                          </m:e>
                        </m:d>
                        <m:r>
                          <a:rPr lang="pt-BR" sz="1100" i="1">
                            <a:latin typeface="Cambria Math" panose="02040503050406030204" pitchFamily="18" charset="0"/>
                          </a:rPr>
                          <m:t>+</m:t>
                        </m:r>
                        <m:sSub>
                          <m:sSubPr>
                            <m:ctrlPr>
                              <a:rPr lang="pt-BR" sz="1100" i="1">
                                <a:latin typeface="Cambria Math" panose="02040503050406030204" pitchFamily="18" charset="0"/>
                              </a:rPr>
                            </m:ctrlPr>
                          </m:sSubPr>
                          <m:e>
                            <m:r>
                              <a:rPr lang="fi-FI" sz="1100" i="1">
                                <a:latin typeface="Cambria Math" panose="02040503050406030204" pitchFamily="18" charset="0"/>
                              </a:rPr>
                              <m:t>𝑣</m:t>
                            </m:r>
                          </m:e>
                          <m:sub>
                            <m:r>
                              <a:rPr lang="fi-FI" sz="1100" i="1">
                                <a:latin typeface="Cambria Math" panose="02040503050406030204" pitchFamily="18" charset="0"/>
                              </a:rPr>
                              <m:t>𝑥</m:t>
                            </m:r>
                          </m:sub>
                        </m:sSub>
                        <m:d>
                          <m:dPr>
                            <m:ctrlPr>
                              <a:rPr lang="fi-FI" sz="1100" i="1">
                                <a:latin typeface="Cambria Math" panose="02040503050406030204" pitchFamily="18" charset="0"/>
                              </a:rPr>
                            </m:ctrlPr>
                          </m:dPr>
                          <m:e>
                            <m:r>
                              <a:rPr lang="fi-FI" sz="1100" i="1">
                                <a:latin typeface="Cambria Math" panose="02040503050406030204" pitchFamily="18" charset="0"/>
                              </a:rPr>
                              <m:t>0</m:t>
                            </m:r>
                          </m:e>
                        </m:d>
                        <m:r>
                          <a:rPr lang="fi-FI" sz="1100" i="1">
                            <a:latin typeface="Cambria Math" panose="02040503050406030204" pitchFamily="18" charset="0"/>
                          </a:rPr>
                          <m:t>∗</m:t>
                        </m:r>
                        <m:r>
                          <a:rPr lang="fi-FI" sz="1100" i="1">
                            <a:latin typeface="Cambria Math" panose="02040503050406030204" pitchFamily="18" charset="0"/>
                          </a:rPr>
                          <m:t>𝑡</m:t>
                        </m:r>
                        <m:r>
                          <m:rPr>
                            <m:nor/>
                          </m:rPr>
                          <a:rPr lang="fi-FI" sz="1100" dirty="0"/>
                          <m:t> </m:t>
                        </m:r>
                      </m:e>
                    </m:d>
                    <m:r>
                      <a:rPr lang="fi-FI" sz="1100" b="0" i="1" smtClean="0">
                        <a:latin typeface="Cambria Math" panose="02040503050406030204" pitchFamily="18" charset="0"/>
                      </a:rPr>
                      <m:t>∗</m:t>
                    </m:r>
                    <m:sSub>
                      <m:sSubPr>
                        <m:ctrlPr>
                          <a:rPr lang="pt-BR" sz="1100" i="1">
                            <a:latin typeface="Cambria Math" panose="02040503050406030204" pitchFamily="18" charset="0"/>
                          </a:rPr>
                        </m:ctrlPr>
                      </m:sSubPr>
                      <m:e>
                        <m:r>
                          <a:rPr lang="fi-FI" sz="1100" i="1">
                            <a:latin typeface="Cambria Math" panose="02040503050406030204" pitchFamily="18" charset="0"/>
                          </a:rPr>
                          <m:t>𝑣</m:t>
                        </m:r>
                      </m:e>
                      <m:sub>
                        <m:r>
                          <a:rPr lang="fi-FI" sz="1100" i="1">
                            <a:latin typeface="Cambria Math" panose="02040503050406030204" pitchFamily="18" charset="0"/>
                          </a:rPr>
                          <m:t>𝑥</m:t>
                        </m:r>
                      </m:sub>
                    </m:sSub>
                    <m:d>
                      <m:dPr>
                        <m:ctrlPr>
                          <a:rPr lang="fi-FI" sz="1100" i="1">
                            <a:latin typeface="Cambria Math" panose="02040503050406030204" pitchFamily="18" charset="0"/>
                          </a:rPr>
                        </m:ctrlPr>
                      </m:dPr>
                      <m:e>
                        <m:r>
                          <a:rPr lang="fi-FI" sz="1100" i="1">
                            <a:latin typeface="Cambria Math" panose="02040503050406030204" pitchFamily="18" charset="0"/>
                          </a:rPr>
                          <m:t>0</m:t>
                        </m:r>
                      </m:e>
                    </m:d>
                    <m:r>
                      <a:rPr lang="fi-FI" sz="1100" b="0" i="1" smtClean="0">
                        <a:latin typeface="Cambria Math" panose="02040503050406030204" pitchFamily="18" charset="0"/>
                      </a:rPr>
                      <m:t>+</m:t>
                    </m:r>
                  </m:oMath>
                </a14:m>
                <a:r>
                  <a:rPr lang="fi-FI" sz="1100" dirty="0"/>
                  <a:t> </a:t>
                </a:r>
                <a14:m>
                  <m:oMath xmlns:m="http://schemas.openxmlformats.org/officeDocument/2006/math">
                    <m:r>
                      <a:rPr lang="fi-FI" sz="1100" i="1">
                        <a:latin typeface="Cambria Math" panose="02040503050406030204" pitchFamily="18" charset="0"/>
                      </a:rPr>
                      <m:t>2∗</m:t>
                    </m:r>
                    <m:d>
                      <m:dPr>
                        <m:ctrlPr>
                          <a:rPr lang="fi-FI" sz="1100" i="1">
                            <a:latin typeface="Cambria Math" panose="02040503050406030204" pitchFamily="18" charset="0"/>
                          </a:rPr>
                        </m:ctrlPr>
                      </m:dPr>
                      <m:e>
                        <m:r>
                          <a:rPr lang="fi-FI" sz="1100" b="0" i="1" smtClean="0">
                            <a:latin typeface="Cambria Math" panose="02040503050406030204" pitchFamily="18" charset="0"/>
                          </a:rPr>
                          <m:t>𝑦</m:t>
                        </m:r>
                        <m:d>
                          <m:dPr>
                            <m:ctrlPr>
                              <a:rPr lang="fi-FI" sz="1100" i="1">
                                <a:latin typeface="Cambria Math" panose="02040503050406030204" pitchFamily="18" charset="0"/>
                              </a:rPr>
                            </m:ctrlPr>
                          </m:dPr>
                          <m:e>
                            <m:r>
                              <a:rPr lang="fi-FI" sz="1100" i="1">
                                <a:latin typeface="Cambria Math" panose="02040503050406030204" pitchFamily="18" charset="0"/>
                              </a:rPr>
                              <m:t>0</m:t>
                            </m:r>
                          </m:e>
                        </m:d>
                        <m:r>
                          <a:rPr lang="pt-BR" sz="1100" i="1">
                            <a:latin typeface="Cambria Math" panose="02040503050406030204" pitchFamily="18" charset="0"/>
                          </a:rPr>
                          <m:t>+</m:t>
                        </m:r>
                        <m:sSub>
                          <m:sSubPr>
                            <m:ctrlPr>
                              <a:rPr lang="pt-BR" sz="1100" i="1">
                                <a:latin typeface="Cambria Math" panose="02040503050406030204" pitchFamily="18" charset="0"/>
                              </a:rPr>
                            </m:ctrlPr>
                          </m:sSubPr>
                          <m:e>
                            <m:r>
                              <a:rPr lang="fi-FI" sz="1100" i="1">
                                <a:latin typeface="Cambria Math" panose="02040503050406030204" pitchFamily="18" charset="0"/>
                              </a:rPr>
                              <m:t>𝑣</m:t>
                            </m:r>
                          </m:e>
                          <m:sub>
                            <m:r>
                              <a:rPr lang="fi-FI" sz="1100" b="0" i="1" smtClean="0">
                                <a:latin typeface="Cambria Math" panose="02040503050406030204" pitchFamily="18" charset="0"/>
                              </a:rPr>
                              <m:t>𝑦</m:t>
                            </m:r>
                          </m:sub>
                        </m:sSub>
                        <m:d>
                          <m:dPr>
                            <m:ctrlPr>
                              <a:rPr lang="fi-FI" sz="1100" i="1">
                                <a:latin typeface="Cambria Math" panose="02040503050406030204" pitchFamily="18" charset="0"/>
                              </a:rPr>
                            </m:ctrlPr>
                          </m:dPr>
                          <m:e>
                            <m:r>
                              <a:rPr lang="fi-FI" sz="1100" i="1">
                                <a:latin typeface="Cambria Math" panose="02040503050406030204" pitchFamily="18" charset="0"/>
                              </a:rPr>
                              <m:t>0</m:t>
                            </m:r>
                          </m:e>
                        </m:d>
                        <m:r>
                          <a:rPr lang="fi-FI" sz="1100" i="1">
                            <a:latin typeface="Cambria Math" panose="02040503050406030204" pitchFamily="18" charset="0"/>
                          </a:rPr>
                          <m:t>∗</m:t>
                        </m:r>
                        <m:r>
                          <a:rPr lang="fi-FI" sz="1100" i="1">
                            <a:latin typeface="Cambria Math" panose="02040503050406030204" pitchFamily="18" charset="0"/>
                          </a:rPr>
                          <m:t>𝑡</m:t>
                        </m:r>
                        <m:r>
                          <m:rPr>
                            <m:nor/>
                          </m:rPr>
                          <a:rPr lang="fi-FI" sz="1100" dirty="0"/>
                          <m:t> </m:t>
                        </m:r>
                      </m:e>
                    </m:d>
                    <m:r>
                      <a:rPr lang="fi-FI" sz="1100" i="1">
                        <a:latin typeface="Cambria Math" panose="02040503050406030204" pitchFamily="18" charset="0"/>
                      </a:rPr>
                      <m:t>∗</m:t>
                    </m:r>
                    <m:sSub>
                      <m:sSubPr>
                        <m:ctrlPr>
                          <a:rPr lang="pt-BR" sz="1100" i="1">
                            <a:latin typeface="Cambria Math" panose="02040503050406030204" pitchFamily="18" charset="0"/>
                          </a:rPr>
                        </m:ctrlPr>
                      </m:sSubPr>
                      <m:e>
                        <m:r>
                          <a:rPr lang="fi-FI" sz="1100" i="1">
                            <a:latin typeface="Cambria Math" panose="02040503050406030204" pitchFamily="18" charset="0"/>
                          </a:rPr>
                          <m:t>𝑣</m:t>
                        </m:r>
                      </m:e>
                      <m:sub>
                        <m:r>
                          <a:rPr lang="fi-FI" sz="1100" b="0" i="1" smtClean="0">
                            <a:latin typeface="Cambria Math" panose="02040503050406030204" pitchFamily="18" charset="0"/>
                          </a:rPr>
                          <m:t>𝑦</m:t>
                        </m:r>
                      </m:sub>
                    </m:sSub>
                    <m:d>
                      <m:dPr>
                        <m:ctrlPr>
                          <a:rPr lang="fi-FI" sz="1100" i="1">
                            <a:latin typeface="Cambria Math" panose="02040503050406030204" pitchFamily="18" charset="0"/>
                          </a:rPr>
                        </m:ctrlPr>
                      </m:dPr>
                      <m:e>
                        <m:r>
                          <a:rPr lang="fi-FI" sz="1100" i="1">
                            <a:latin typeface="Cambria Math" panose="02040503050406030204" pitchFamily="18" charset="0"/>
                          </a:rPr>
                          <m:t>0</m:t>
                        </m:r>
                      </m:e>
                    </m:d>
                    <m:r>
                      <a:rPr lang="fi-FI" sz="1100" b="0" i="1" smtClean="0">
                        <a:latin typeface="Cambria Math" panose="02040503050406030204" pitchFamily="18" charset="0"/>
                      </a:rPr>
                      <m:t>+</m:t>
                    </m:r>
                  </m:oMath>
                </a14:m>
                <a:r>
                  <a:rPr lang="fi-FI" sz="1100" dirty="0"/>
                  <a:t> </a:t>
                </a:r>
                <a14:m>
                  <m:oMath xmlns:m="http://schemas.openxmlformats.org/officeDocument/2006/math">
                    <m:r>
                      <a:rPr lang="fi-FI" sz="1100" i="1">
                        <a:latin typeface="Cambria Math" panose="02040503050406030204" pitchFamily="18" charset="0"/>
                      </a:rPr>
                      <m:t>2∗</m:t>
                    </m:r>
                    <m:d>
                      <m:dPr>
                        <m:ctrlPr>
                          <a:rPr lang="fi-FI" sz="1100" i="1">
                            <a:latin typeface="Cambria Math" panose="02040503050406030204" pitchFamily="18" charset="0"/>
                          </a:rPr>
                        </m:ctrlPr>
                      </m:dPr>
                      <m:e>
                        <m:r>
                          <a:rPr lang="fi-FI" sz="1100" b="0" i="1" smtClean="0">
                            <a:latin typeface="Cambria Math" panose="02040503050406030204" pitchFamily="18" charset="0"/>
                          </a:rPr>
                          <m:t>𝑧</m:t>
                        </m:r>
                        <m:d>
                          <m:dPr>
                            <m:ctrlPr>
                              <a:rPr lang="fi-FI" sz="1100" i="1">
                                <a:latin typeface="Cambria Math" panose="02040503050406030204" pitchFamily="18" charset="0"/>
                              </a:rPr>
                            </m:ctrlPr>
                          </m:dPr>
                          <m:e>
                            <m:r>
                              <a:rPr lang="fi-FI" sz="1100" i="1">
                                <a:latin typeface="Cambria Math" panose="02040503050406030204" pitchFamily="18" charset="0"/>
                              </a:rPr>
                              <m:t>0</m:t>
                            </m:r>
                          </m:e>
                        </m:d>
                        <m:r>
                          <a:rPr lang="pt-BR" sz="1100" i="1">
                            <a:latin typeface="Cambria Math" panose="02040503050406030204" pitchFamily="18" charset="0"/>
                          </a:rPr>
                          <m:t>+</m:t>
                        </m:r>
                        <m:sSub>
                          <m:sSubPr>
                            <m:ctrlPr>
                              <a:rPr lang="pt-BR" sz="1100" i="1">
                                <a:latin typeface="Cambria Math" panose="02040503050406030204" pitchFamily="18" charset="0"/>
                              </a:rPr>
                            </m:ctrlPr>
                          </m:sSubPr>
                          <m:e>
                            <m:r>
                              <a:rPr lang="fi-FI" sz="1100" i="1">
                                <a:latin typeface="Cambria Math" panose="02040503050406030204" pitchFamily="18" charset="0"/>
                              </a:rPr>
                              <m:t>𝑣</m:t>
                            </m:r>
                          </m:e>
                          <m:sub>
                            <m:r>
                              <a:rPr lang="fi-FI" sz="1100" b="0" i="1" smtClean="0">
                                <a:latin typeface="Cambria Math" panose="02040503050406030204" pitchFamily="18" charset="0"/>
                              </a:rPr>
                              <m:t>𝑧</m:t>
                            </m:r>
                          </m:sub>
                        </m:sSub>
                        <m:d>
                          <m:dPr>
                            <m:ctrlPr>
                              <a:rPr lang="fi-FI" sz="1100" i="1">
                                <a:latin typeface="Cambria Math" panose="02040503050406030204" pitchFamily="18" charset="0"/>
                              </a:rPr>
                            </m:ctrlPr>
                          </m:dPr>
                          <m:e>
                            <m:r>
                              <a:rPr lang="fi-FI" sz="1100" i="1">
                                <a:latin typeface="Cambria Math" panose="02040503050406030204" pitchFamily="18" charset="0"/>
                              </a:rPr>
                              <m:t>0</m:t>
                            </m:r>
                          </m:e>
                        </m:d>
                        <m:r>
                          <a:rPr lang="fi-FI" sz="1100" i="1">
                            <a:latin typeface="Cambria Math" panose="02040503050406030204" pitchFamily="18" charset="0"/>
                          </a:rPr>
                          <m:t>∗</m:t>
                        </m:r>
                        <m:r>
                          <a:rPr lang="fi-FI" sz="1100" i="1">
                            <a:latin typeface="Cambria Math" panose="02040503050406030204" pitchFamily="18" charset="0"/>
                          </a:rPr>
                          <m:t>𝑡</m:t>
                        </m:r>
                        <m:r>
                          <m:rPr>
                            <m:nor/>
                          </m:rPr>
                          <a:rPr lang="fi-FI" sz="1100" dirty="0"/>
                          <m:t> </m:t>
                        </m:r>
                      </m:e>
                    </m:d>
                    <m:r>
                      <a:rPr lang="fi-FI" sz="1100" i="1">
                        <a:latin typeface="Cambria Math" panose="02040503050406030204" pitchFamily="18" charset="0"/>
                      </a:rPr>
                      <m:t>∗</m:t>
                    </m:r>
                    <m:sSub>
                      <m:sSubPr>
                        <m:ctrlPr>
                          <a:rPr lang="pt-BR" sz="1100" i="1">
                            <a:latin typeface="Cambria Math" panose="02040503050406030204" pitchFamily="18" charset="0"/>
                          </a:rPr>
                        </m:ctrlPr>
                      </m:sSubPr>
                      <m:e>
                        <m:r>
                          <a:rPr lang="fi-FI" sz="1100" i="1">
                            <a:latin typeface="Cambria Math" panose="02040503050406030204" pitchFamily="18" charset="0"/>
                          </a:rPr>
                          <m:t>𝑣</m:t>
                        </m:r>
                      </m:e>
                      <m:sub>
                        <m:r>
                          <a:rPr lang="fi-FI" sz="1100" b="0" i="1" smtClean="0">
                            <a:latin typeface="Cambria Math" panose="02040503050406030204" pitchFamily="18" charset="0"/>
                          </a:rPr>
                          <m:t>𝑧</m:t>
                        </m:r>
                      </m:sub>
                    </m:sSub>
                    <m:d>
                      <m:dPr>
                        <m:ctrlPr>
                          <a:rPr lang="fi-FI" sz="1100" i="1">
                            <a:latin typeface="Cambria Math" panose="02040503050406030204" pitchFamily="18" charset="0"/>
                          </a:rPr>
                        </m:ctrlPr>
                      </m:dPr>
                      <m:e>
                        <m:r>
                          <a:rPr lang="fi-FI" sz="1100" i="1">
                            <a:latin typeface="Cambria Math" panose="02040503050406030204" pitchFamily="18" charset="0"/>
                          </a:rPr>
                          <m:t>0</m:t>
                        </m:r>
                      </m:e>
                    </m:d>
                    <m:r>
                      <a:rPr lang="fi-FI" sz="1100" b="0" i="1" smtClean="0">
                        <a:latin typeface="Cambria Math" panose="02040503050406030204" pitchFamily="18" charset="0"/>
                      </a:rPr>
                      <m:t>=0</m:t>
                    </m:r>
                  </m:oMath>
                </a14:m>
                <a:endParaRPr lang="fi-FI" sz="1100" i="1" dirty="0">
                  <a:latin typeface="Cambria Math" panose="02040503050406030204" pitchFamily="18" charset="0"/>
                </a:endParaRPr>
              </a:p>
            </p:txBody>
          </p:sp>
        </mc:Choice>
        <mc:Fallback>
          <p:sp>
            <p:nvSpPr>
              <p:cNvPr id="29" name="Tekstiruutu 28">
                <a:extLst>
                  <a:ext uri="{FF2B5EF4-FFF2-40B4-BE49-F238E27FC236}">
                    <a16:creationId xmlns:a16="http://schemas.microsoft.com/office/drawing/2014/main" id="{9E108A1B-5684-42B6-81C6-D546CB7E9CA2}"/>
                  </a:ext>
                </a:extLst>
              </p:cNvPr>
              <p:cNvSpPr txBox="1">
                <a:spLocks noRot="1" noChangeAspect="1" noMove="1" noResize="1" noEditPoints="1" noAdjustHandles="1" noChangeArrowheads="1" noChangeShapeType="1" noTextEdit="1"/>
              </p:cNvSpPr>
              <p:nvPr/>
            </p:nvSpPr>
            <p:spPr>
              <a:xfrm>
                <a:off x="5403678" y="4285277"/>
                <a:ext cx="6543100" cy="263918"/>
              </a:xfrm>
              <a:prstGeom prst="rect">
                <a:avLst/>
              </a:prstGeom>
              <a:blipFill>
                <a:blip r:embed="rId5"/>
                <a:stretch>
                  <a:fillRect l="-559" b="-13953"/>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31" name="Tekstiruutu 30">
                <a:extLst>
                  <a:ext uri="{FF2B5EF4-FFF2-40B4-BE49-F238E27FC236}">
                    <a16:creationId xmlns:a16="http://schemas.microsoft.com/office/drawing/2014/main" id="{85677714-5FF2-49C5-86B3-C2B6DF85C217}"/>
                  </a:ext>
                </a:extLst>
              </p:cNvPr>
              <p:cNvSpPr txBox="1"/>
              <p:nvPr/>
            </p:nvSpPr>
            <p:spPr>
              <a:xfrm>
                <a:off x="6610302" y="5013200"/>
                <a:ext cx="2954109" cy="382284"/>
              </a:xfrm>
              <a:prstGeom prst="rect">
                <a:avLst/>
              </a:prstGeom>
              <a:noFill/>
            </p:spPr>
            <p:txBody>
              <a:bodyPr wrap="square" lIns="0" tIns="0" rIns="0" bIns="0" rtlCol="0">
                <a:spAutoFit/>
              </a:bodyPr>
              <a:lstStyle/>
              <a:p>
                <a:pPr/>
                <a14:m>
                  <m:oMath xmlns:m="http://schemas.openxmlformats.org/officeDocument/2006/math">
                    <m:sSup>
                      <m:sSupPr>
                        <m:ctrlPr>
                          <a:rPr lang="fi-FI" sz="1400" b="0" i="1" smtClean="0">
                            <a:latin typeface="Cambria Math" panose="02040503050406030204" pitchFamily="18" charset="0"/>
                          </a:rPr>
                        </m:ctrlPr>
                      </m:sSupPr>
                      <m:e>
                        <m:r>
                          <a:rPr lang="fi-FI" sz="1400" b="0" i="1" smtClean="0">
                            <a:latin typeface="Cambria Math" panose="02040503050406030204" pitchFamily="18" charset="0"/>
                          </a:rPr>
                          <m:t>𝑡</m:t>
                        </m:r>
                      </m:e>
                      <m:sup>
                        <m:r>
                          <a:rPr lang="fi-FI" sz="1400" b="0" i="1" smtClean="0">
                            <a:latin typeface="Cambria Math" panose="02040503050406030204" pitchFamily="18" charset="0"/>
                          </a:rPr>
                          <m:t>′</m:t>
                        </m:r>
                      </m:sup>
                    </m:sSup>
                    <m:r>
                      <a:rPr lang="pt-BR" sz="1400" i="1" smtClean="0">
                        <a:latin typeface="Cambria Math" panose="02040503050406030204" pitchFamily="18" charset="0"/>
                      </a:rPr>
                      <m:t>=</m:t>
                    </m:r>
                  </m:oMath>
                </a14:m>
                <a:r>
                  <a:rPr lang="fi-FI" sz="1400" dirty="0"/>
                  <a:t> </a:t>
                </a:r>
                <a14:m>
                  <m:oMath xmlns:m="http://schemas.openxmlformats.org/officeDocument/2006/math">
                    <m:r>
                      <a:rPr lang="fi-FI" sz="1400" b="0" i="0" smtClean="0">
                        <a:latin typeface="Cambria Math" panose="02040503050406030204" pitchFamily="18" charset="0"/>
                      </a:rPr>
                      <m:t>−</m:t>
                    </m:r>
                    <m:f>
                      <m:fPr>
                        <m:ctrlPr>
                          <a:rPr lang="fi-FI" sz="1400" i="1">
                            <a:latin typeface="Cambria Math" panose="02040503050406030204" pitchFamily="18" charset="0"/>
                          </a:rPr>
                        </m:ctrlPr>
                      </m:fPr>
                      <m:num>
                        <m:r>
                          <a:rPr lang="fi-FI" sz="1400" i="1">
                            <a:latin typeface="Cambria Math" panose="02040503050406030204" pitchFamily="18" charset="0"/>
                          </a:rPr>
                          <m:t>𝑥</m:t>
                        </m:r>
                        <m:d>
                          <m:dPr>
                            <m:ctrlPr>
                              <a:rPr lang="fi-FI" sz="1400" i="1">
                                <a:latin typeface="Cambria Math" panose="02040503050406030204" pitchFamily="18" charset="0"/>
                              </a:rPr>
                            </m:ctrlPr>
                          </m:dPr>
                          <m:e>
                            <m:r>
                              <a:rPr lang="fi-FI" sz="1400" i="1">
                                <a:latin typeface="Cambria Math" panose="02040503050406030204" pitchFamily="18" charset="0"/>
                              </a:rPr>
                              <m:t>0</m:t>
                            </m:r>
                          </m:e>
                        </m:d>
                        <m:r>
                          <a:rPr lang="fi-FI" sz="1400" b="0" i="1" smtClean="0">
                            <a:latin typeface="Cambria Math" panose="02040503050406030204" pitchFamily="18" charset="0"/>
                          </a:rPr>
                          <m:t>∗</m:t>
                        </m:r>
                        <m:sSub>
                          <m:sSubPr>
                            <m:ctrlPr>
                              <a:rPr lang="pt-BR" sz="1400" i="1">
                                <a:latin typeface="Cambria Math" panose="02040503050406030204" pitchFamily="18" charset="0"/>
                              </a:rPr>
                            </m:ctrlPr>
                          </m:sSubPr>
                          <m:e>
                            <m:r>
                              <a:rPr lang="fi-FI" sz="1400" i="1">
                                <a:latin typeface="Cambria Math" panose="02040503050406030204" pitchFamily="18" charset="0"/>
                              </a:rPr>
                              <m:t>𝑣</m:t>
                            </m:r>
                          </m:e>
                          <m:sub>
                            <m:r>
                              <a:rPr lang="fi-FI" sz="1400" i="1">
                                <a:latin typeface="Cambria Math" panose="02040503050406030204" pitchFamily="18" charset="0"/>
                              </a:rPr>
                              <m:t>𝑥</m:t>
                            </m:r>
                          </m:sub>
                        </m:sSub>
                        <m:d>
                          <m:dPr>
                            <m:ctrlPr>
                              <a:rPr lang="fi-FI" sz="1400" i="1">
                                <a:latin typeface="Cambria Math" panose="02040503050406030204" pitchFamily="18" charset="0"/>
                              </a:rPr>
                            </m:ctrlPr>
                          </m:dPr>
                          <m:e>
                            <m:r>
                              <a:rPr lang="fi-FI" sz="1400" i="1">
                                <a:latin typeface="Cambria Math" panose="02040503050406030204" pitchFamily="18" charset="0"/>
                              </a:rPr>
                              <m:t>0</m:t>
                            </m:r>
                          </m:e>
                        </m:d>
                        <m:r>
                          <a:rPr lang="fi-FI" sz="1400" b="0" i="1" smtClean="0">
                            <a:latin typeface="Cambria Math" panose="02040503050406030204" pitchFamily="18" charset="0"/>
                          </a:rPr>
                          <m:t>+</m:t>
                        </m:r>
                        <m:r>
                          <a:rPr lang="fi-FI" sz="1400" b="0" i="1" smtClean="0">
                            <a:latin typeface="Cambria Math" panose="02040503050406030204" pitchFamily="18" charset="0"/>
                          </a:rPr>
                          <m:t>𝑦</m:t>
                        </m:r>
                        <m:d>
                          <m:dPr>
                            <m:ctrlPr>
                              <a:rPr lang="fi-FI" sz="1400" i="1">
                                <a:latin typeface="Cambria Math" panose="02040503050406030204" pitchFamily="18" charset="0"/>
                              </a:rPr>
                            </m:ctrlPr>
                          </m:dPr>
                          <m:e>
                            <m:r>
                              <a:rPr lang="fi-FI" sz="1400" i="1">
                                <a:latin typeface="Cambria Math" panose="02040503050406030204" pitchFamily="18" charset="0"/>
                              </a:rPr>
                              <m:t>0</m:t>
                            </m:r>
                          </m:e>
                        </m:d>
                        <m:r>
                          <a:rPr lang="fi-FI" sz="1400" i="1">
                            <a:latin typeface="Cambria Math" panose="02040503050406030204" pitchFamily="18" charset="0"/>
                          </a:rPr>
                          <m:t>∗</m:t>
                        </m:r>
                        <m:sSub>
                          <m:sSubPr>
                            <m:ctrlPr>
                              <a:rPr lang="pt-BR" sz="1400" i="1">
                                <a:latin typeface="Cambria Math" panose="02040503050406030204" pitchFamily="18" charset="0"/>
                              </a:rPr>
                            </m:ctrlPr>
                          </m:sSubPr>
                          <m:e>
                            <m:r>
                              <a:rPr lang="fi-FI" sz="1400" i="1">
                                <a:latin typeface="Cambria Math" panose="02040503050406030204" pitchFamily="18" charset="0"/>
                              </a:rPr>
                              <m:t>𝑣</m:t>
                            </m:r>
                          </m:e>
                          <m:sub>
                            <m:r>
                              <a:rPr lang="fi-FI" sz="1400" b="0" i="1" smtClean="0">
                                <a:latin typeface="Cambria Math" panose="02040503050406030204" pitchFamily="18" charset="0"/>
                              </a:rPr>
                              <m:t>𝑦</m:t>
                            </m:r>
                          </m:sub>
                        </m:sSub>
                        <m:d>
                          <m:dPr>
                            <m:ctrlPr>
                              <a:rPr lang="fi-FI" sz="1400" i="1">
                                <a:latin typeface="Cambria Math" panose="02040503050406030204" pitchFamily="18" charset="0"/>
                              </a:rPr>
                            </m:ctrlPr>
                          </m:dPr>
                          <m:e>
                            <m:r>
                              <a:rPr lang="fi-FI" sz="1400" i="1">
                                <a:latin typeface="Cambria Math" panose="02040503050406030204" pitchFamily="18" charset="0"/>
                              </a:rPr>
                              <m:t>0</m:t>
                            </m:r>
                          </m:e>
                        </m:d>
                        <m:r>
                          <a:rPr lang="fi-FI" sz="1400" b="0" i="1" smtClean="0">
                            <a:latin typeface="Cambria Math" panose="02040503050406030204" pitchFamily="18" charset="0"/>
                          </a:rPr>
                          <m:t>+</m:t>
                        </m:r>
                        <m:r>
                          <a:rPr lang="fi-FI" sz="1400" b="0" i="1" smtClean="0">
                            <a:latin typeface="Cambria Math" panose="02040503050406030204" pitchFamily="18" charset="0"/>
                          </a:rPr>
                          <m:t>𝑧</m:t>
                        </m:r>
                        <m:d>
                          <m:dPr>
                            <m:ctrlPr>
                              <a:rPr lang="fi-FI" sz="1400" i="1">
                                <a:latin typeface="Cambria Math" panose="02040503050406030204" pitchFamily="18" charset="0"/>
                              </a:rPr>
                            </m:ctrlPr>
                          </m:dPr>
                          <m:e>
                            <m:r>
                              <a:rPr lang="fi-FI" sz="1400" i="1">
                                <a:latin typeface="Cambria Math" panose="02040503050406030204" pitchFamily="18" charset="0"/>
                              </a:rPr>
                              <m:t>0</m:t>
                            </m:r>
                          </m:e>
                        </m:d>
                        <m:r>
                          <a:rPr lang="fi-FI" sz="1400" i="1">
                            <a:latin typeface="Cambria Math" panose="02040503050406030204" pitchFamily="18" charset="0"/>
                          </a:rPr>
                          <m:t>∗</m:t>
                        </m:r>
                        <m:sSub>
                          <m:sSubPr>
                            <m:ctrlPr>
                              <a:rPr lang="pt-BR" sz="1400" i="1">
                                <a:latin typeface="Cambria Math" panose="02040503050406030204" pitchFamily="18" charset="0"/>
                              </a:rPr>
                            </m:ctrlPr>
                          </m:sSubPr>
                          <m:e>
                            <m:r>
                              <a:rPr lang="fi-FI" sz="1400" i="1">
                                <a:latin typeface="Cambria Math" panose="02040503050406030204" pitchFamily="18" charset="0"/>
                              </a:rPr>
                              <m:t>𝑣</m:t>
                            </m:r>
                          </m:e>
                          <m:sub>
                            <m:r>
                              <a:rPr lang="fi-FI" sz="1400" b="0" i="1" smtClean="0">
                                <a:latin typeface="Cambria Math" panose="02040503050406030204" pitchFamily="18" charset="0"/>
                              </a:rPr>
                              <m:t>𝑧</m:t>
                            </m:r>
                          </m:sub>
                        </m:sSub>
                        <m:d>
                          <m:dPr>
                            <m:ctrlPr>
                              <a:rPr lang="fi-FI" sz="1400" i="1">
                                <a:latin typeface="Cambria Math" panose="02040503050406030204" pitchFamily="18" charset="0"/>
                              </a:rPr>
                            </m:ctrlPr>
                          </m:dPr>
                          <m:e>
                            <m:r>
                              <a:rPr lang="fi-FI" sz="1400" i="1">
                                <a:latin typeface="Cambria Math" panose="02040503050406030204" pitchFamily="18" charset="0"/>
                              </a:rPr>
                              <m:t>0</m:t>
                            </m:r>
                          </m:e>
                        </m:d>
                      </m:num>
                      <m:den>
                        <m:sSup>
                          <m:sSupPr>
                            <m:ctrlPr>
                              <a:rPr lang="fi-FI" sz="1400" i="1" smtClean="0">
                                <a:latin typeface="Cambria Math" panose="02040503050406030204" pitchFamily="18" charset="0"/>
                              </a:rPr>
                            </m:ctrlPr>
                          </m:sSupPr>
                          <m:e>
                            <m:sSub>
                              <m:sSubPr>
                                <m:ctrlPr>
                                  <a:rPr lang="pt-BR" sz="1400" i="1">
                                    <a:latin typeface="Cambria Math" panose="02040503050406030204" pitchFamily="18" charset="0"/>
                                  </a:rPr>
                                </m:ctrlPr>
                              </m:sSubPr>
                              <m:e>
                                <m:r>
                                  <a:rPr lang="fi-FI" sz="1400" i="1">
                                    <a:latin typeface="Cambria Math" panose="02040503050406030204" pitchFamily="18" charset="0"/>
                                  </a:rPr>
                                  <m:t>𝑣</m:t>
                                </m:r>
                              </m:e>
                              <m:sub>
                                <m:r>
                                  <a:rPr lang="fi-FI" sz="1400" i="1">
                                    <a:latin typeface="Cambria Math" panose="02040503050406030204" pitchFamily="18" charset="0"/>
                                  </a:rPr>
                                  <m:t>𝑥</m:t>
                                </m:r>
                              </m:sub>
                            </m:sSub>
                            <m:d>
                              <m:dPr>
                                <m:ctrlPr>
                                  <a:rPr lang="fi-FI" sz="1400" i="1">
                                    <a:latin typeface="Cambria Math" panose="02040503050406030204" pitchFamily="18" charset="0"/>
                                  </a:rPr>
                                </m:ctrlPr>
                              </m:dPr>
                              <m:e>
                                <m:r>
                                  <a:rPr lang="fi-FI" sz="1400" i="1">
                                    <a:latin typeface="Cambria Math" panose="02040503050406030204" pitchFamily="18" charset="0"/>
                                  </a:rPr>
                                  <m:t>0</m:t>
                                </m:r>
                              </m:e>
                            </m:d>
                          </m:e>
                          <m:sup>
                            <m:r>
                              <a:rPr lang="fi-FI" sz="1400" b="0" i="1" smtClean="0">
                                <a:latin typeface="Cambria Math" panose="02040503050406030204" pitchFamily="18" charset="0"/>
                              </a:rPr>
                              <m:t>2</m:t>
                            </m:r>
                          </m:sup>
                        </m:sSup>
                        <m:r>
                          <a:rPr lang="fi-FI" sz="1400" b="0" i="1" smtClean="0">
                            <a:latin typeface="Cambria Math" panose="02040503050406030204" pitchFamily="18" charset="0"/>
                          </a:rPr>
                          <m:t>+</m:t>
                        </m:r>
                        <m:sSup>
                          <m:sSupPr>
                            <m:ctrlPr>
                              <a:rPr lang="fi-FI" sz="1400" i="1">
                                <a:latin typeface="Cambria Math" panose="02040503050406030204" pitchFamily="18" charset="0"/>
                              </a:rPr>
                            </m:ctrlPr>
                          </m:sSupPr>
                          <m:e>
                            <m:sSub>
                              <m:sSubPr>
                                <m:ctrlPr>
                                  <a:rPr lang="pt-BR" sz="1400" i="1">
                                    <a:latin typeface="Cambria Math" panose="02040503050406030204" pitchFamily="18" charset="0"/>
                                  </a:rPr>
                                </m:ctrlPr>
                              </m:sSubPr>
                              <m:e>
                                <m:r>
                                  <a:rPr lang="fi-FI" sz="1400" i="1">
                                    <a:latin typeface="Cambria Math" panose="02040503050406030204" pitchFamily="18" charset="0"/>
                                  </a:rPr>
                                  <m:t>𝑣</m:t>
                                </m:r>
                              </m:e>
                              <m:sub>
                                <m:r>
                                  <a:rPr lang="fi-FI" sz="1400" b="0" i="1" smtClean="0">
                                    <a:latin typeface="Cambria Math" panose="02040503050406030204" pitchFamily="18" charset="0"/>
                                  </a:rPr>
                                  <m:t>𝑦</m:t>
                                </m:r>
                              </m:sub>
                            </m:sSub>
                            <m:d>
                              <m:dPr>
                                <m:ctrlPr>
                                  <a:rPr lang="fi-FI" sz="1400" i="1">
                                    <a:latin typeface="Cambria Math" panose="02040503050406030204" pitchFamily="18" charset="0"/>
                                  </a:rPr>
                                </m:ctrlPr>
                              </m:dPr>
                              <m:e>
                                <m:r>
                                  <a:rPr lang="fi-FI" sz="1400" i="1">
                                    <a:latin typeface="Cambria Math" panose="02040503050406030204" pitchFamily="18" charset="0"/>
                                  </a:rPr>
                                  <m:t>0</m:t>
                                </m:r>
                              </m:e>
                            </m:d>
                          </m:e>
                          <m:sup>
                            <m:r>
                              <a:rPr lang="fi-FI" sz="1400" i="1">
                                <a:latin typeface="Cambria Math" panose="02040503050406030204" pitchFamily="18" charset="0"/>
                              </a:rPr>
                              <m:t>2</m:t>
                            </m:r>
                          </m:sup>
                        </m:sSup>
                        <m:r>
                          <a:rPr lang="fi-FI" sz="1400" b="0" i="1" smtClean="0">
                            <a:latin typeface="Cambria Math" panose="02040503050406030204" pitchFamily="18" charset="0"/>
                          </a:rPr>
                          <m:t>+</m:t>
                        </m:r>
                        <m:sSup>
                          <m:sSupPr>
                            <m:ctrlPr>
                              <a:rPr lang="fi-FI" sz="1400" i="1">
                                <a:latin typeface="Cambria Math" panose="02040503050406030204" pitchFamily="18" charset="0"/>
                              </a:rPr>
                            </m:ctrlPr>
                          </m:sSupPr>
                          <m:e>
                            <m:sSub>
                              <m:sSubPr>
                                <m:ctrlPr>
                                  <a:rPr lang="pt-BR" sz="1400" i="1">
                                    <a:latin typeface="Cambria Math" panose="02040503050406030204" pitchFamily="18" charset="0"/>
                                  </a:rPr>
                                </m:ctrlPr>
                              </m:sSubPr>
                              <m:e>
                                <m:r>
                                  <a:rPr lang="fi-FI" sz="1400" i="1">
                                    <a:latin typeface="Cambria Math" panose="02040503050406030204" pitchFamily="18" charset="0"/>
                                  </a:rPr>
                                  <m:t>𝑣</m:t>
                                </m:r>
                              </m:e>
                              <m:sub>
                                <m:r>
                                  <a:rPr lang="fi-FI" sz="1400" b="0" i="1" smtClean="0">
                                    <a:latin typeface="Cambria Math" panose="02040503050406030204" pitchFamily="18" charset="0"/>
                                  </a:rPr>
                                  <m:t>𝑧</m:t>
                                </m:r>
                              </m:sub>
                            </m:sSub>
                            <m:d>
                              <m:dPr>
                                <m:ctrlPr>
                                  <a:rPr lang="fi-FI" sz="1400" i="1">
                                    <a:latin typeface="Cambria Math" panose="02040503050406030204" pitchFamily="18" charset="0"/>
                                  </a:rPr>
                                </m:ctrlPr>
                              </m:dPr>
                              <m:e>
                                <m:r>
                                  <a:rPr lang="fi-FI" sz="1400" i="1">
                                    <a:latin typeface="Cambria Math" panose="02040503050406030204" pitchFamily="18" charset="0"/>
                                  </a:rPr>
                                  <m:t>0</m:t>
                                </m:r>
                              </m:e>
                            </m:d>
                          </m:e>
                          <m:sup>
                            <m:r>
                              <a:rPr lang="fi-FI" sz="1400" i="1">
                                <a:latin typeface="Cambria Math" panose="02040503050406030204" pitchFamily="18" charset="0"/>
                              </a:rPr>
                              <m:t>2</m:t>
                            </m:r>
                          </m:sup>
                        </m:sSup>
                      </m:den>
                    </m:f>
                  </m:oMath>
                </a14:m>
                <a:endParaRPr lang="fi-FI" sz="1400" i="1" dirty="0">
                  <a:latin typeface="Cambria Math" panose="02040503050406030204" pitchFamily="18" charset="0"/>
                </a:endParaRPr>
              </a:p>
            </p:txBody>
          </p:sp>
        </mc:Choice>
        <mc:Fallback>
          <p:sp>
            <p:nvSpPr>
              <p:cNvPr id="31" name="Tekstiruutu 30">
                <a:extLst>
                  <a:ext uri="{FF2B5EF4-FFF2-40B4-BE49-F238E27FC236}">
                    <a16:creationId xmlns:a16="http://schemas.microsoft.com/office/drawing/2014/main" id="{85677714-5FF2-49C5-86B3-C2B6DF85C217}"/>
                  </a:ext>
                </a:extLst>
              </p:cNvPr>
              <p:cNvSpPr txBox="1">
                <a:spLocks noRot="1" noChangeAspect="1" noMove="1" noResize="1" noEditPoints="1" noAdjustHandles="1" noChangeArrowheads="1" noChangeShapeType="1" noTextEdit="1"/>
              </p:cNvSpPr>
              <p:nvPr/>
            </p:nvSpPr>
            <p:spPr>
              <a:xfrm>
                <a:off x="6610302" y="5013200"/>
                <a:ext cx="2954109" cy="382284"/>
              </a:xfrm>
              <a:prstGeom prst="rect">
                <a:avLst/>
              </a:prstGeom>
              <a:blipFill>
                <a:blip r:embed="rId6"/>
                <a:stretch>
                  <a:fillRect l="-1856" b="-9524"/>
                </a:stretch>
              </a:blipFill>
            </p:spPr>
            <p:txBody>
              <a:bodyPr/>
              <a:lstStyle/>
              <a:p>
                <a:r>
                  <a:rPr lang="en-GB">
                    <a:noFill/>
                  </a:rPr>
                  <a:t> </a:t>
                </a:r>
              </a:p>
            </p:txBody>
          </p:sp>
        </mc:Fallback>
      </mc:AlternateContent>
    </p:spTree>
    <p:extLst>
      <p:ext uri="{BB962C8B-B14F-4D97-AF65-F5344CB8AC3E}">
        <p14:creationId xmlns:p14="http://schemas.microsoft.com/office/powerpoint/2010/main" val="325598601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Freeform 14">
            <a:extLst>
              <a:ext uri="{FF2B5EF4-FFF2-40B4-BE49-F238E27FC236}">
                <a16:creationId xmlns:a16="http://schemas.microsoft.com/office/drawing/2014/main" id="{C66F2F30-5DC0-44A0-BFA6-E12F46ED16D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5920619" cy="2130951"/>
          </a:xfrm>
          <a:custGeom>
            <a:avLst/>
            <a:gdLst>
              <a:gd name="connsiteX0" fmla="*/ 0 w 5920619"/>
              <a:gd name="connsiteY0" fmla="*/ 0 h 2130951"/>
              <a:gd name="connsiteX1" fmla="*/ 3191370 w 5920619"/>
              <a:gd name="connsiteY1" fmla="*/ 0 h 2130951"/>
              <a:gd name="connsiteX2" fmla="*/ 3346315 w 5920619"/>
              <a:gd name="connsiteY2" fmla="*/ 0 h 2130951"/>
              <a:gd name="connsiteX3" fmla="*/ 5920619 w 5920619"/>
              <a:gd name="connsiteY3" fmla="*/ 0 h 2130951"/>
              <a:gd name="connsiteX4" fmla="*/ 4936971 w 5920619"/>
              <a:gd name="connsiteY4" fmla="*/ 2130951 h 2130951"/>
              <a:gd name="connsiteX5" fmla="*/ 0 w 5920619"/>
              <a:gd name="connsiteY5" fmla="*/ 2130951 h 2130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20619" h="2130951">
                <a:moveTo>
                  <a:pt x="0" y="0"/>
                </a:moveTo>
                <a:lnTo>
                  <a:pt x="3191370" y="0"/>
                </a:lnTo>
                <a:lnTo>
                  <a:pt x="3346315" y="0"/>
                </a:lnTo>
                <a:lnTo>
                  <a:pt x="5920619" y="0"/>
                </a:lnTo>
                <a:lnTo>
                  <a:pt x="4936971" y="2130951"/>
                </a:lnTo>
                <a:lnTo>
                  <a:pt x="0" y="2130951"/>
                </a:ln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9" name="Freeform: Shape 8">
            <a:extLst>
              <a:ext uri="{FF2B5EF4-FFF2-40B4-BE49-F238E27FC236}">
                <a16:creationId xmlns:a16="http://schemas.microsoft.com/office/drawing/2014/main" id="{04DC2037-48A0-4F22-B9D4-8EAEBC780AB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49721" y="4682920"/>
            <a:ext cx="4522796" cy="2175080"/>
          </a:xfrm>
          <a:custGeom>
            <a:avLst/>
            <a:gdLst>
              <a:gd name="connsiteX0" fmla="*/ 3515449 w 4522796"/>
              <a:gd name="connsiteY0" fmla="*/ 0 h 2175080"/>
              <a:gd name="connsiteX1" fmla="*/ 0 w 4522796"/>
              <a:gd name="connsiteY1" fmla="*/ 0 h 2175080"/>
              <a:gd name="connsiteX2" fmla="*/ 0 w 4522796"/>
              <a:gd name="connsiteY2" fmla="*/ 2175080 h 2175080"/>
              <a:gd name="connsiteX3" fmla="*/ 4522796 w 4522796"/>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4522796" h="2175080">
                <a:moveTo>
                  <a:pt x="3515449" y="0"/>
                </a:moveTo>
                <a:lnTo>
                  <a:pt x="0" y="0"/>
                </a:lnTo>
                <a:lnTo>
                  <a:pt x="0" y="2175080"/>
                </a:lnTo>
                <a:lnTo>
                  <a:pt x="4522796" y="21750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1"/>
          </a:p>
        </p:txBody>
      </p:sp>
      <p:sp>
        <p:nvSpPr>
          <p:cNvPr id="11" name="Freeform 22">
            <a:extLst>
              <a:ext uri="{FF2B5EF4-FFF2-40B4-BE49-F238E27FC236}">
                <a16:creationId xmlns:a16="http://schemas.microsoft.com/office/drawing/2014/main" id="{0006CBFD-ADA0-43D1-9332-9C34CA1C76E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66810" y="4682920"/>
            <a:ext cx="5925190" cy="2175080"/>
          </a:xfrm>
          <a:custGeom>
            <a:avLst/>
            <a:gdLst>
              <a:gd name="connsiteX0" fmla="*/ 1007347 w 5925190"/>
              <a:gd name="connsiteY0" fmla="*/ 0 h 2175080"/>
              <a:gd name="connsiteX1" fmla="*/ 5925190 w 5925190"/>
              <a:gd name="connsiteY1" fmla="*/ 0 h 2175080"/>
              <a:gd name="connsiteX2" fmla="*/ 5925190 w 5925190"/>
              <a:gd name="connsiteY2" fmla="*/ 2175080 h 2175080"/>
              <a:gd name="connsiteX3" fmla="*/ 0 w 5925190"/>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5925190" h="2175080">
                <a:moveTo>
                  <a:pt x="1007347" y="0"/>
                </a:moveTo>
                <a:lnTo>
                  <a:pt x="5925190" y="0"/>
                </a:lnTo>
                <a:lnTo>
                  <a:pt x="5925190" y="2175080"/>
                </a:lnTo>
                <a:lnTo>
                  <a:pt x="0" y="217508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21">
            <a:extLst>
              <a:ext uri="{FF2B5EF4-FFF2-40B4-BE49-F238E27FC236}">
                <a16:creationId xmlns:a16="http://schemas.microsoft.com/office/drawing/2014/main" id="{85872F57-7F42-4F97-8391-DDC8D0054C03}"/>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97839" y="0"/>
            <a:ext cx="7094160" cy="2130952"/>
          </a:xfrm>
          <a:custGeom>
            <a:avLst/>
            <a:gdLst>
              <a:gd name="connsiteX0" fmla="*/ 4417853 w 7094160"/>
              <a:gd name="connsiteY0" fmla="*/ 0 h 2130952"/>
              <a:gd name="connsiteX1" fmla="*/ 7094160 w 7094160"/>
              <a:gd name="connsiteY1" fmla="*/ 0 h 2130952"/>
              <a:gd name="connsiteX2" fmla="*/ 7094160 w 7094160"/>
              <a:gd name="connsiteY2" fmla="*/ 2130552 h 2130952"/>
              <a:gd name="connsiteX3" fmla="*/ 5920619 w 7094160"/>
              <a:gd name="connsiteY3" fmla="*/ 2130552 h 2130952"/>
              <a:gd name="connsiteX4" fmla="*/ 5920619 w 7094160"/>
              <a:gd name="connsiteY4" fmla="*/ 2130952 h 2130952"/>
              <a:gd name="connsiteX5" fmla="*/ 2729249 w 7094160"/>
              <a:gd name="connsiteY5" fmla="*/ 2130952 h 2130952"/>
              <a:gd name="connsiteX6" fmla="*/ 2574304 w 7094160"/>
              <a:gd name="connsiteY6" fmla="*/ 2130952 h 2130952"/>
              <a:gd name="connsiteX7" fmla="*/ 0 w 7094160"/>
              <a:gd name="connsiteY7" fmla="*/ 2130952 h 2130952"/>
              <a:gd name="connsiteX8" fmla="*/ 983648 w 7094160"/>
              <a:gd name="connsiteY8" fmla="*/ 1 h 2130952"/>
              <a:gd name="connsiteX9" fmla="*/ 4417853 w 7094160"/>
              <a:gd name="connsiteY9" fmla="*/ 1 h 2130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94160" h="2130952">
                <a:moveTo>
                  <a:pt x="4417853" y="0"/>
                </a:moveTo>
                <a:lnTo>
                  <a:pt x="7094160" y="0"/>
                </a:lnTo>
                <a:lnTo>
                  <a:pt x="7094160" y="2130552"/>
                </a:lnTo>
                <a:lnTo>
                  <a:pt x="5920619" y="2130552"/>
                </a:lnTo>
                <a:lnTo>
                  <a:pt x="5920619" y="2130952"/>
                </a:lnTo>
                <a:lnTo>
                  <a:pt x="2729249" y="2130952"/>
                </a:lnTo>
                <a:lnTo>
                  <a:pt x="2574304" y="2130952"/>
                </a:lnTo>
                <a:lnTo>
                  <a:pt x="0" y="2130952"/>
                </a:lnTo>
                <a:lnTo>
                  <a:pt x="983648" y="1"/>
                </a:lnTo>
                <a:lnTo>
                  <a:pt x="4417853" y="1"/>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25">
            <a:extLst>
              <a:ext uri="{FF2B5EF4-FFF2-40B4-BE49-F238E27FC236}">
                <a16:creationId xmlns:a16="http://schemas.microsoft.com/office/drawing/2014/main" id="{2B931666-F28F-45F3-A074-66D2272D580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82920"/>
            <a:ext cx="7114535" cy="2175080"/>
          </a:xfrm>
          <a:custGeom>
            <a:avLst/>
            <a:gdLst>
              <a:gd name="connsiteX0" fmla="*/ 0 w 7114535"/>
              <a:gd name="connsiteY0" fmla="*/ 0 h 2175080"/>
              <a:gd name="connsiteX1" fmla="*/ 1189345 w 7114535"/>
              <a:gd name="connsiteY1" fmla="*/ 0 h 2175080"/>
              <a:gd name="connsiteX2" fmla="*/ 7114535 w 7114535"/>
              <a:gd name="connsiteY2" fmla="*/ 0 h 2175080"/>
              <a:gd name="connsiteX3" fmla="*/ 6107188 w 7114535"/>
              <a:gd name="connsiteY3" fmla="*/ 2175080 h 2175080"/>
              <a:gd name="connsiteX4" fmla="*/ 1189345 w 7114535"/>
              <a:gd name="connsiteY4" fmla="*/ 2175080 h 2175080"/>
              <a:gd name="connsiteX5" fmla="*/ 0 w 7114535"/>
              <a:gd name="connsiteY5" fmla="*/ 2175080 h 2175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14535" h="2175080">
                <a:moveTo>
                  <a:pt x="0" y="0"/>
                </a:moveTo>
                <a:lnTo>
                  <a:pt x="1189345" y="0"/>
                </a:lnTo>
                <a:lnTo>
                  <a:pt x="7114535" y="0"/>
                </a:lnTo>
                <a:lnTo>
                  <a:pt x="6107188" y="2175080"/>
                </a:lnTo>
                <a:lnTo>
                  <a:pt x="1189345" y="2175080"/>
                </a:lnTo>
                <a:lnTo>
                  <a:pt x="0" y="217508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tsikko 1">
            <a:extLst>
              <a:ext uri="{FF2B5EF4-FFF2-40B4-BE49-F238E27FC236}">
                <a16:creationId xmlns:a16="http://schemas.microsoft.com/office/drawing/2014/main" id="{49E609EE-A375-424B-9FE9-E5C311FC51C5}"/>
              </a:ext>
            </a:extLst>
          </p:cNvPr>
          <p:cNvSpPr>
            <a:spLocks noGrp="1"/>
          </p:cNvSpPr>
          <p:nvPr>
            <p:ph type="ctrTitle"/>
          </p:nvPr>
        </p:nvSpPr>
        <p:spPr>
          <a:xfrm>
            <a:off x="1524000" y="2245809"/>
            <a:ext cx="9144000" cy="1564716"/>
          </a:xfrm>
        </p:spPr>
        <p:txBody>
          <a:bodyPr>
            <a:normAutofit/>
          </a:bodyPr>
          <a:lstStyle/>
          <a:p>
            <a:pPr algn="l"/>
            <a:r>
              <a:rPr lang="fi-FI" sz="4800" dirty="0" err="1"/>
              <a:t>Work</a:t>
            </a:r>
            <a:r>
              <a:rPr lang="fi-FI" sz="4800" dirty="0"/>
              <a:t> in </a:t>
            </a:r>
            <a:r>
              <a:rPr lang="fi-FI" sz="4800" dirty="0" err="1"/>
              <a:t>Progress</a:t>
            </a:r>
            <a:endParaRPr lang="en-GB" sz="4800" dirty="0"/>
          </a:p>
        </p:txBody>
      </p:sp>
    </p:spTree>
    <p:extLst>
      <p:ext uri="{BB962C8B-B14F-4D97-AF65-F5344CB8AC3E}">
        <p14:creationId xmlns:p14="http://schemas.microsoft.com/office/powerpoint/2010/main" val="111867783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Perception</a:t>
            </a:r>
          </a:p>
        </p:txBody>
      </p:sp>
      <p:sp>
        <p:nvSpPr>
          <p:cNvPr id="44" name="Tekstiruutu 43">
            <a:extLst>
              <a:ext uri="{FF2B5EF4-FFF2-40B4-BE49-F238E27FC236}">
                <a16:creationId xmlns:a16="http://schemas.microsoft.com/office/drawing/2014/main" id="{A2FDF6B1-AC81-41A7-9D40-341BFEE80CEF}"/>
              </a:ext>
            </a:extLst>
          </p:cNvPr>
          <p:cNvSpPr txBox="1"/>
          <p:nvPr/>
        </p:nvSpPr>
        <p:spPr>
          <a:xfrm>
            <a:off x="5128665" y="2473105"/>
            <a:ext cx="6561338" cy="1569660"/>
          </a:xfrm>
          <a:prstGeom prst="rect">
            <a:avLst/>
          </a:prstGeom>
          <a:noFill/>
        </p:spPr>
        <p:txBody>
          <a:bodyPr wrap="square" rtlCol="0">
            <a:spAutoFit/>
          </a:bodyPr>
          <a:lstStyle/>
          <a:p>
            <a:r>
              <a:rPr lang="en-GB" sz="1600" dirty="0"/>
              <a:t>“The first step in achieving SA is to perceive the status, attributes, and dynamics of relevant elements in the environment. Thus, Level 1 SA, the most basic level of SA, involves the processes of monitoring, cue detection, and simple recognition, which lead to an awareness of multiple situational elements (objects, events, people, systems, environmental factors) and their current states (locations, conditions, modes, actions).”</a:t>
            </a:r>
          </a:p>
        </p:txBody>
      </p:sp>
    </p:spTree>
    <p:extLst>
      <p:ext uri="{BB962C8B-B14F-4D97-AF65-F5344CB8AC3E}">
        <p14:creationId xmlns:p14="http://schemas.microsoft.com/office/powerpoint/2010/main" val="6066531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Image Object Velocity Estimation</a:t>
            </a:r>
            <a:endParaRPr lang="en-US" sz="4800" kern="1200" dirty="0">
              <a:solidFill>
                <a:schemeClr val="bg1"/>
              </a:solidFill>
              <a:latin typeface="+mj-lt"/>
              <a:ea typeface="+mj-ea"/>
              <a:cs typeface="+mj-cs"/>
            </a:endParaRPr>
          </a:p>
        </p:txBody>
      </p:sp>
      <p:sp>
        <p:nvSpPr>
          <p:cNvPr id="8" name="Tekstiruutu 7">
            <a:extLst>
              <a:ext uri="{FF2B5EF4-FFF2-40B4-BE49-F238E27FC236}">
                <a16:creationId xmlns:a16="http://schemas.microsoft.com/office/drawing/2014/main" id="{9B206AA3-16A3-48F3-A1A4-0A4F62824601}"/>
              </a:ext>
            </a:extLst>
          </p:cNvPr>
          <p:cNvSpPr txBox="1"/>
          <p:nvPr/>
        </p:nvSpPr>
        <p:spPr>
          <a:xfrm>
            <a:off x="5210629" y="277635"/>
            <a:ext cx="2012346" cy="369332"/>
          </a:xfrm>
          <a:prstGeom prst="rect">
            <a:avLst/>
          </a:prstGeom>
          <a:noFill/>
        </p:spPr>
        <p:txBody>
          <a:bodyPr wrap="none" rtlCol="0">
            <a:spAutoFit/>
          </a:bodyPr>
          <a:lstStyle/>
          <a:p>
            <a:r>
              <a:rPr lang="fi-FI" dirty="0" err="1"/>
              <a:t>Moving</a:t>
            </a:r>
            <a:r>
              <a:rPr lang="fi-FI" dirty="0"/>
              <a:t> </a:t>
            </a:r>
            <a:r>
              <a:rPr lang="fi-FI" dirty="0" err="1"/>
              <a:t>object</a:t>
            </a:r>
            <a:r>
              <a:rPr lang="fi-FI" dirty="0"/>
              <a:t> (</a:t>
            </a:r>
            <a:r>
              <a:rPr lang="fi-FI" dirty="0" err="1"/>
              <a:t>car</a:t>
            </a:r>
            <a:r>
              <a:rPr lang="fi-FI" dirty="0"/>
              <a:t>)</a:t>
            </a:r>
            <a:endParaRPr lang="en-GB" dirty="0"/>
          </a:p>
        </p:txBody>
      </p:sp>
      <p:pic>
        <p:nvPicPr>
          <p:cNvPr id="2" name="Kuva 1">
            <a:extLst>
              <a:ext uri="{FF2B5EF4-FFF2-40B4-BE49-F238E27FC236}">
                <a16:creationId xmlns:a16="http://schemas.microsoft.com/office/drawing/2014/main" id="{85B2F468-93D9-4C02-91D7-B3A80D2AA1A4}"/>
              </a:ext>
            </a:extLst>
          </p:cNvPr>
          <p:cNvPicPr>
            <a:picLocks noChangeAspect="1"/>
          </p:cNvPicPr>
          <p:nvPr/>
        </p:nvPicPr>
        <p:blipFill>
          <a:blip r:embed="rId2"/>
          <a:stretch>
            <a:fillRect/>
          </a:stretch>
        </p:blipFill>
        <p:spPr>
          <a:xfrm>
            <a:off x="5263491" y="955950"/>
            <a:ext cx="2906732" cy="1999880"/>
          </a:xfrm>
          <a:prstGeom prst="rect">
            <a:avLst/>
          </a:prstGeom>
        </p:spPr>
      </p:pic>
      <p:sp>
        <p:nvSpPr>
          <p:cNvPr id="3" name="Tekstiruutu 2">
            <a:extLst>
              <a:ext uri="{FF2B5EF4-FFF2-40B4-BE49-F238E27FC236}">
                <a16:creationId xmlns:a16="http://schemas.microsoft.com/office/drawing/2014/main" id="{E022C834-D3DD-42C3-A8A3-5F3C71A7619D}"/>
              </a:ext>
            </a:extLst>
          </p:cNvPr>
          <p:cNvSpPr txBox="1"/>
          <p:nvPr/>
        </p:nvSpPr>
        <p:spPr>
          <a:xfrm>
            <a:off x="5356054" y="2939584"/>
            <a:ext cx="2273379" cy="215444"/>
          </a:xfrm>
          <a:prstGeom prst="rect">
            <a:avLst/>
          </a:prstGeom>
          <a:noFill/>
        </p:spPr>
        <p:txBody>
          <a:bodyPr wrap="none" rtlCol="0">
            <a:spAutoFit/>
          </a:bodyPr>
          <a:lstStyle/>
          <a:p>
            <a:r>
              <a:rPr lang="fi-FI" sz="800" dirty="0" err="1"/>
              <a:t>Measured</a:t>
            </a:r>
            <a:r>
              <a:rPr lang="fi-FI" sz="800" dirty="0"/>
              <a:t> and </a:t>
            </a:r>
            <a:r>
              <a:rPr lang="fi-FI" sz="800" dirty="0" err="1"/>
              <a:t>filtered</a:t>
            </a:r>
            <a:r>
              <a:rPr lang="fi-FI" sz="800" dirty="0"/>
              <a:t> </a:t>
            </a:r>
            <a:r>
              <a:rPr lang="fi-FI" sz="800" dirty="0" err="1"/>
              <a:t>location</a:t>
            </a:r>
            <a:r>
              <a:rPr lang="fi-FI" sz="800" dirty="0"/>
              <a:t> (</a:t>
            </a:r>
            <a:r>
              <a:rPr lang="fi-FI" sz="800" dirty="0" err="1"/>
              <a:t>upper</a:t>
            </a:r>
            <a:r>
              <a:rPr lang="fi-FI" sz="800" dirty="0"/>
              <a:t> </a:t>
            </a:r>
            <a:r>
              <a:rPr lang="fi-FI" sz="800" dirty="0" err="1"/>
              <a:t>left</a:t>
            </a:r>
            <a:r>
              <a:rPr lang="fi-FI" sz="800" dirty="0"/>
              <a:t> </a:t>
            </a:r>
            <a:r>
              <a:rPr lang="fi-FI" sz="800" dirty="0" err="1"/>
              <a:t>corner</a:t>
            </a:r>
            <a:r>
              <a:rPr lang="fi-FI" sz="800" dirty="0"/>
              <a:t>)</a:t>
            </a:r>
            <a:endParaRPr lang="en-GB" sz="800" dirty="0"/>
          </a:p>
        </p:txBody>
      </p:sp>
      <p:pic>
        <p:nvPicPr>
          <p:cNvPr id="6" name="Kuva 5">
            <a:extLst>
              <a:ext uri="{FF2B5EF4-FFF2-40B4-BE49-F238E27FC236}">
                <a16:creationId xmlns:a16="http://schemas.microsoft.com/office/drawing/2014/main" id="{8D319349-0F6D-4590-96C3-51318B343936}"/>
              </a:ext>
            </a:extLst>
          </p:cNvPr>
          <p:cNvPicPr>
            <a:picLocks noChangeAspect="1"/>
          </p:cNvPicPr>
          <p:nvPr/>
        </p:nvPicPr>
        <p:blipFill>
          <a:blip r:embed="rId3"/>
          <a:stretch>
            <a:fillRect/>
          </a:stretch>
        </p:blipFill>
        <p:spPr>
          <a:xfrm>
            <a:off x="8342724" y="952761"/>
            <a:ext cx="2924749" cy="1999880"/>
          </a:xfrm>
          <a:prstGeom prst="rect">
            <a:avLst/>
          </a:prstGeom>
        </p:spPr>
      </p:pic>
      <p:sp>
        <p:nvSpPr>
          <p:cNvPr id="14" name="Tekstiruutu 13">
            <a:extLst>
              <a:ext uri="{FF2B5EF4-FFF2-40B4-BE49-F238E27FC236}">
                <a16:creationId xmlns:a16="http://schemas.microsoft.com/office/drawing/2014/main" id="{6D849E38-B2E4-4FC2-85B3-B39442565905}"/>
              </a:ext>
            </a:extLst>
          </p:cNvPr>
          <p:cNvSpPr txBox="1"/>
          <p:nvPr/>
        </p:nvSpPr>
        <p:spPr>
          <a:xfrm>
            <a:off x="8450037" y="2955830"/>
            <a:ext cx="949299" cy="215444"/>
          </a:xfrm>
          <a:prstGeom prst="rect">
            <a:avLst/>
          </a:prstGeom>
          <a:noFill/>
        </p:spPr>
        <p:txBody>
          <a:bodyPr wrap="none" rtlCol="0">
            <a:spAutoFit/>
          </a:bodyPr>
          <a:lstStyle/>
          <a:p>
            <a:r>
              <a:rPr lang="fi-FI" sz="800" dirty="0" err="1"/>
              <a:t>Estimated</a:t>
            </a:r>
            <a:r>
              <a:rPr lang="fi-FI" sz="800" dirty="0"/>
              <a:t> </a:t>
            </a:r>
            <a:r>
              <a:rPr lang="fi-FI" sz="800" dirty="0" err="1"/>
              <a:t>velocity</a:t>
            </a:r>
            <a:endParaRPr lang="en-GB" sz="800" dirty="0"/>
          </a:p>
        </p:txBody>
      </p:sp>
      <p:pic>
        <p:nvPicPr>
          <p:cNvPr id="10" name="Kuva 9">
            <a:extLst>
              <a:ext uri="{FF2B5EF4-FFF2-40B4-BE49-F238E27FC236}">
                <a16:creationId xmlns:a16="http://schemas.microsoft.com/office/drawing/2014/main" id="{A13C760E-BA1B-4FF9-BB89-A2CD5F00DEB9}"/>
              </a:ext>
            </a:extLst>
          </p:cNvPr>
          <p:cNvPicPr>
            <a:picLocks noChangeAspect="1"/>
          </p:cNvPicPr>
          <p:nvPr/>
        </p:nvPicPr>
        <p:blipFill>
          <a:blip r:embed="rId4"/>
          <a:stretch>
            <a:fillRect/>
          </a:stretch>
        </p:blipFill>
        <p:spPr>
          <a:xfrm>
            <a:off x="5263491" y="3628460"/>
            <a:ext cx="2906732" cy="1992322"/>
          </a:xfrm>
          <a:prstGeom prst="rect">
            <a:avLst/>
          </a:prstGeom>
        </p:spPr>
      </p:pic>
      <p:sp>
        <p:nvSpPr>
          <p:cNvPr id="16" name="Tekstiruutu 15">
            <a:extLst>
              <a:ext uri="{FF2B5EF4-FFF2-40B4-BE49-F238E27FC236}">
                <a16:creationId xmlns:a16="http://schemas.microsoft.com/office/drawing/2014/main" id="{65803031-0CCF-453A-B280-A6410B1621CD}"/>
              </a:ext>
            </a:extLst>
          </p:cNvPr>
          <p:cNvSpPr txBox="1"/>
          <p:nvPr/>
        </p:nvSpPr>
        <p:spPr>
          <a:xfrm>
            <a:off x="5356054" y="5752056"/>
            <a:ext cx="918841" cy="215444"/>
          </a:xfrm>
          <a:prstGeom prst="rect">
            <a:avLst/>
          </a:prstGeom>
          <a:noFill/>
        </p:spPr>
        <p:txBody>
          <a:bodyPr wrap="none" rtlCol="0">
            <a:spAutoFit/>
          </a:bodyPr>
          <a:lstStyle/>
          <a:p>
            <a:r>
              <a:rPr lang="fi-FI" sz="800" dirty="0" err="1"/>
              <a:t>Location</a:t>
            </a:r>
            <a:r>
              <a:rPr lang="fi-FI" sz="800" dirty="0"/>
              <a:t> </a:t>
            </a:r>
            <a:r>
              <a:rPr lang="fi-FI" sz="800" dirty="0" err="1"/>
              <a:t>variance</a:t>
            </a:r>
            <a:endParaRPr lang="en-GB" sz="800" dirty="0"/>
          </a:p>
        </p:txBody>
      </p:sp>
      <p:pic>
        <p:nvPicPr>
          <p:cNvPr id="13" name="Kuva 12">
            <a:extLst>
              <a:ext uri="{FF2B5EF4-FFF2-40B4-BE49-F238E27FC236}">
                <a16:creationId xmlns:a16="http://schemas.microsoft.com/office/drawing/2014/main" id="{D8EA34DE-DAA6-484F-A948-BA89448DC6F0}"/>
              </a:ext>
            </a:extLst>
          </p:cNvPr>
          <p:cNvPicPr>
            <a:picLocks noChangeAspect="1"/>
          </p:cNvPicPr>
          <p:nvPr/>
        </p:nvPicPr>
        <p:blipFill>
          <a:blip r:embed="rId5"/>
          <a:stretch>
            <a:fillRect/>
          </a:stretch>
        </p:blipFill>
        <p:spPr>
          <a:xfrm>
            <a:off x="8342724" y="3628460"/>
            <a:ext cx="2935118" cy="1992322"/>
          </a:xfrm>
          <a:prstGeom prst="rect">
            <a:avLst/>
          </a:prstGeom>
        </p:spPr>
      </p:pic>
      <p:sp>
        <p:nvSpPr>
          <p:cNvPr id="18" name="Tekstiruutu 17">
            <a:extLst>
              <a:ext uri="{FF2B5EF4-FFF2-40B4-BE49-F238E27FC236}">
                <a16:creationId xmlns:a16="http://schemas.microsoft.com/office/drawing/2014/main" id="{BD3E7608-9966-4A17-8503-C32F66CAF62D}"/>
              </a:ext>
            </a:extLst>
          </p:cNvPr>
          <p:cNvSpPr txBox="1"/>
          <p:nvPr/>
        </p:nvSpPr>
        <p:spPr>
          <a:xfrm>
            <a:off x="8476486" y="5752056"/>
            <a:ext cx="896399" cy="215444"/>
          </a:xfrm>
          <a:prstGeom prst="rect">
            <a:avLst/>
          </a:prstGeom>
          <a:noFill/>
        </p:spPr>
        <p:txBody>
          <a:bodyPr wrap="none" rtlCol="0">
            <a:spAutoFit/>
          </a:bodyPr>
          <a:lstStyle/>
          <a:p>
            <a:r>
              <a:rPr lang="fi-FI" sz="800" dirty="0" err="1"/>
              <a:t>Velocity</a:t>
            </a:r>
            <a:r>
              <a:rPr lang="fi-FI" sz="800" dirty="0"/>
              <a:t> </a:t>
            </a:r>
            <a:r>
              <a:rPr lang="fi-FI" sz="800" dirty="0" err="1"/>
              <a:t>variance</a:t>
            </a:r>
            <a:endParaRPr lang="en-GB" sz="800" dirty="0"/>
          </a:p>
        </p:txBody>
      </p:sp>
    </p:spTree>
    <p:extLst>
      <p:ext uri="{BB962C8B-B14F-4D97-AF65-F5344CB8AC3E}">
        <p14:creationId xmlns:p14="http://schemas.microsoft.com/office/powerpoint/2010/main" val="47839892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Freeform 14">
            <a:extLst>
              <a:ext uri="{FF2B5EF4-FFF2-40B4-BE49-F238E27FC236}">
                <a16:creationId xmlns:a16="http://schemas.microsoft.com/office/drawing/2014/main" id="{C66F2F30-5DC0-44A0-BFA6-E12F46ED16D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5920619" cy="2130951"/>
          </a:xfrm>
          <a:custGeom>
            <a:avLst/>
            <a:gdLst>
              <a:gd name="connsiteX0" fmla="*/ 0 w 5920619"/>
              <a:gd name="connsiteY0" fmla="*/ 0 h 2130951"/>
              <a:gd name="connsiteX1" fmla="*/ 3191370 w 5920619"/>
              <a:gd name="connsiteY1" fmla="*/ 0 h 2130951"/>
              <a:gd name="connsiteX2" fmla="*/ 3346315 w 5920619"/>
              <a:gd name="connsiteY2" fmla="*/ 0 h 2130951"/>
              <a:gd name="connsiteX3" fmla="*/ 5920619 w 5920619"/>
              <a:gd name="connsiteY3" fmla="*/ 0 h 2130951"/>
              <a:gd name="connsiteX4" fmla="*/ 4936971 w 5920619"/>
              <a:gd name="connsiteY4" fmla="*/ 2130951 h 2130951"/>
              <a:gd name="connsiteX5" fmla="*/ 0 w 5920619"/>
              <a:gd name="connsiteY5" fmla="*/ 2130951 h 2130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20619" h="2130951">
                <a:moveTo>
                  <a:pt x="0" y="0"/>
                </a:moveTo>
                <a:lnTo>
                  <a:pt x="3191370" y="0"/>
                </a:lnTo>
                <a:lnTo>
                  <a:pt x="3346315" y="0"/>
                </a:lnTo>
                <a:lnTo>
                  <a:pt x="5920619" y="0"/>
                </a:lnTo>
                <a:lnTo>
                  <a:pt x="4936971" y="2130951"/>
                </a:lnTo>
                <a:lnTo>
                  <a:pt x="0" y="2130951"/>
                </a:ln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9" name="Freeform: Shape 8">
            <a:extLst>
              <a:ext uri="{FF2B5EF4-FFF2-40B4-BE49-F238E27FC236}">
                <a16:creationId xmlns:a16="http://schemas.microsoft.com/office/drawing/2014/main" id="{04DC2037-48A0-4F22-B9D4-8EAEBC780AB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49721" y="4682920"/>
            <a:ext cx="4522796" cy="2175080"/>
          </a:xfrm>
          <a:custGeom>
            <a:avLst/>
            <a:gdLst>
              <a:gd name="connsiteX0" fmla="*/ 3515449 w 4522796"/>
              <a:gd name="connsiteY0" fmla="*/ 0 h 2175080"/>
              <a:gd name="connsiteX1" fmla="*/ 0 w 4522796"/>
              <a:gd name="connsiteY1" fmla="*/ 0 h 2175080"/>
              <a:gd name="connsiteX2" fmla="*/ 0 w 4522796"/>
              <a:gd name="connsiteY2" fmla="*/ 2175080 h 2175080"/>
              <a:gd name="connsiteX3" fmla="*/ 4522796 w 4522796"/>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4522796" h="2175080">
                <a:moveTo>
                  <a:pt x="3515449" y="0"/>
                </a:moveTo>
                <a:lnTo>
                  <a:pt x="0" y="0"/>
                </a:lnTo>
                <a:lnTo>
                  <a:pt x="0" y="2175080"/>
                </a:lnTo>
                <a:lnTo>
                  <a:pt x="4522796" y="21750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1"/>
          </a:p>
        </p:txBody>
      </p:sp>
      <p:sp>
        <p:nvSpPr>
          <p:cNvPr id="11" name="Freeform 22">
            <a:extLst>
              <a:ext uri="{FF2B5EF4-FFF2-40B4-BE49-F238E27FC236}">
                <a16:creationId xmlns:a16="http://schemas.microsoft.com/office/drawing/2014/main" id="{0006CBFD-ADA0-43D1-9332-9C34CA1C76E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66810" y="4682920"/>
            <a:ext cx="5925190" cy="2175080"/>
          </a:xfrm>
          <a:custGeom>
            <a:avLst/>
            <a:gdLst>
              <a:gd name="connsiteX0" fmla="*/ 1007347 w 5925190"/>
              <a:gd name="connsiteY0" fmla="*/ 0 h 2175080"/>
              <a:gd name="connsiteX1" fmla="*/ 5925190 w 5925190"/>
              <a:gd name="connsiteY1" fmla="*/ 0 h 2175080"/>
              <a:gd name="connsiteX2" fmla="*/ 5925190 w 5925190"/>
              <a:gd name="connsiteY2" fmla="*/ 2175080 h 2175080"/>
              <a:gd name="connsiteX3" fmla="*/ 0 w 5925190"/>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5925190" h="2175080">
                <a:moveTo>
                  <a:pt x="1007347" y="0"/>
                </a:moveTo>
                <a:lnTo>
                  <a:pt x="5925190" y="0"/>
                </a:lnTo>
                <a:lnTo>
                  <a:pt x="5925190" y="2175080"/>
                </a:lnTo>
                <a:lnTo>
                  <a:pt x="0" y="217508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21">
            <a:extLst>
              <a:ext uri="{FF2B5EF4-FFF2-40B4-BE49-F238E27FC236}">
                <a16:creationId xmlns:a16="http://schemas.microsoft.com/office/drawing/2014/main" id="{85872F57-7F42-4F97-8391-DDC8D0054C03}"/>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97839" y="0"/>
            <a:ext cx="7094160" cy="2130952"/>
          </a:xfrm>
          <a:custGeom>
            <a:avLst/>
            <a:gdLst>
              <a:gd name="connsiteX0" fmla="*/ 4417853 w 7094160"/>
              <a:gd name="connsiteY0" fmla="*/ 0 h 2130952"/>
              <a:gd name="connsiteX1" fmla="*/ 7094160 w 7094160"/>
              <a:gd name="connsiteY1" fmla="*/ 0 h 2130952"/>
              <a:gd name="connsiteX2" fmla="*/ 7094160 w 7094160"/>
              <a:gd name="connsiteY2" fmla="*/ 2130552 h 2130952"/>
              <a:gd name="connsiteX3" fmla="*/ 5920619 w 7094160"/>
              <a:gd name="connsiteY3" fmla="*/ 2130552 h 2130952"/>
              <a:gd name="connsiteX4" fmla="*/ 5920619 w 7094160"/>
              <a:gd name="connsiteY4" fmla="*/ 2130952 h 2130952"/>
              <a:gd name="connsiteX5" fmla="*/ 2729249 w 7094160"/>
              <a:gd name="connsiteY5" fmla="*/ 2130952 h 2130952"/>
              <a:gd name="connsiteX6" fmla="*/ 2574304 w 7094160"/>
              <a:gd name="connsiteY6" fmla="*/ 2130952 h 2130952"/>
              <a:gd name="connsiteX7" fmla="*/ 0 w 7094160"/>
              <a:gd name="connsiteY7" fmla="*/ 2130952 h 2130952"/>
              <a:gd name="connsiteX8" fmla="*/ 983648 w 7094160"/>
              <a:gd name="connsiteY8" fmla="*/ 1 h 2130952"/>
              <a:gd name="connsiteX9" fmla="*/ 4417853 w 7094160"/>
              <a:gd name="connsiteY9" fmla="*/ 1 h 2130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94160" h="2130952">
                <a:moveTo>
                  <a:pt x="4417853" y="0"/>
                </a:moveTo>
                <a:lnTo>
                  <a:pt x="7094160" y="0"/>
                </a:lnTo>
                <a:lnTo>
                  <a:pt x="7094160" y="2130552"/>
                </a:lnTo>
                <a:lnTo>
                  <a:pt x="5920619" y="2130552"/>
                </a:lnTo>
                <a:lnTo>
                  <a:pt x="5920619" y="2130952"/>
                </a:lnTo>
                <a:lnTo>
                  <a:pt x="2729249" y="2130952"/>
                </a:lnTo>
                <a:lnTo>
                  <a:pt x="2574304" y="2130952"/>
                </a:lnTo>
                <a:lnTo>
                  <a:pt x="0" y="2130952"/>
                </a:lnTo>
                <a:lnTo>
                  <a:pt x="983648" y="1"/>
                </a:lnTo>
                <a:lnTo>
                  <a:pt x="4417853" y="1"/>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25">
            <a:extLst>
              <a:ext uri="{FF2B5EF4-FFF2-40B4-BE49-F238E27FC236}">
                <a16:creationId xmlns:a16="http://schemas.microsoft.com/office/drawing/2014/main" id="{2B931666-F28F-45F3-A074-66D2272D580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82920"/>
            <a:ext cx="7114535" cy="2175080"/>
          </a:xfrm>
          <a:custGeom>
            <a:avLst/>
            <a:gdLst>
              <a:gd name="connsiteX0" fmla="*/ 0 w 7114535"/>
              <a:gd name="connsiteY0" fmla="*/ 0 h 2175080"/>
              <a:gd name="connsiteX1" fmla="*/ 1189345 w 7114535"/>
              <a:gd name="connsiteY1" fmla="*/ 0 h 2175080"/>
              <a:gd name="connsiteX2" fmla="*/ 7114535 w 7114535"/>
              <a:gd name="connsiteY2" fmla="*/ 0 h 2175080"/>
              <a:gd name="connsiteX3" fmla="*/ 6107188 w 7114535"/>
              <a:gd name="connsiteY3" fmla="*/ 2175080 h 2175080"/>
              <a:gd name="connsiteX4" fmla="*/ 1189345 w 7114535"/>
              <a:gd name="connsiteY4" fmla="*/ 2175080 h 2175080"/>
              <a:gd name="connsiteX5" fmla="*/ 0 w 7114535"/>
              <a:gd name="connsiteY5" fmla="*/ 2175080 h 2175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14535" h="2175080">
                <a:moveTo>
                  <a:pt x="0" y="0"/>
                </a:moveTo>
                <a:lnTo>
                  <a:pt x="1189345" y="0"/>
                </a:lnTo>
                <a:lnTo>
                  <a:pt x="7114535" y="0"/>
                </a:lnTo>
                <a:lnTo>
                  <a:pt x="6107188" y="2175080"/>
                </a:lnTo>
                <a:lnTo>
                  <a:pt x="1189345" y="2175080"/>
                </a:lnTo>
                <a:lnTo>
                  <a:pt x="0" y="217508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tsikko 1">
            <a:extLst>
              <a:ext uri="{FF2B5EF4-FFF2-40B4-BE49-F238E27FC236}">
                <a16:creationId xmlns:a16="http://schemas.microsoft.com/office/drawing/2014/main" id="{49E609EE-A375-424B-9FE9-E5C311FC51C5}"/>
              </a:ext>
            </a:extLst>
          </p:cNvPr>
          <p:cNvSpPr>
            <a:spLocks noGrp="1"/>
          </p:cNvSpPr>
          <p:nvPr>
            <p:ph type="ctrTitle"/>
          </p:nvPr>
        </p:nvSpPr>
        <p:spPr>
          <a:xfrm>
            <a:off x="1524000" y="2245809"/>
            <a:ext cx="9144000" cy="1564716"/>
          </a:xfrm>
        </p:spPr>
        <p:txBody>
          <a:bodyPr>
            <a:normAutofit/>
          </a:bodyPr>
          <a:lstStyle/>
          <a:p>
            <a:pPr algn="l"/>
            <a:r>
              <a:rPr lang="fi-FI" sz="4800" dirty="0"/>
              <a:t>Next </a:t>
            </a:r>
            <a:r>
              <a:rPr lang="fi-FI" sz="4800" dirty="0" err="1"/>
              <a:t>Steps</a:t>
            </a:r>
            <a:endParaRPr lang="en-GB" sz="4800" dirty="0"/>
          </a:p>
        </p:txBody>
      </p:sp>
    </p:spTree>
    <p:extLst>
      <p:ext uri="{BB962C8B-B14F-4D97-AF65-F5344CB8AC3E}">
        <p14:creationId xmlns:p14="http://schemas.microsoft.com/office/powerpoint/2010/main" val="68227883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Next </a:t>
            </a:r>
            <a:r>
              <a:rPr lang="en-US" sz="4800" dirty="0">
                <a:solidFill>
                  <a:schemeClr val="bg1"/>
                </a:solidFill>
                <a:latin typeface="+mj-lt"/>
                <a:ea typeface="+mj-ea"/>
                <a:cs typeface="+mj-cs"/>
              </a:rPr>
              <a:t>steps</a:t>
            </a:r>
            <a:endParaRPr lang="en-US" sz="4800" kern="1200" dirty="0">
              <a:solidFill>
                <a:schemeClr val="bg1"/>
              </a:solidFill>
              <a:latin typeface="+mj-lt"/>
              <a:ea typeface="+mj-ea"/>
              <a:cs typeface="+mj-cs"/>
            </a:endParaRPr>
          </a:p>
        </p:txBody>
      </p:sp>
      <p:sp>
        <p:nvSpPr>
          <p:cNvPr id="2" name="Tekstiruutu 1">
            <a:extLst>
              <a:ext uri="{FF2B5EF4-FFF2-40B4-BE49-F238E27FC236}">
                <a16:creationId xmlns:a16="http://schemas.microsoft.com/office/drawing/2014/main" id="{D65D9A76-79B6-4456-A8A1-C4D9F49FD5D1}"/>
              </a:ext>
            </a:extLst>
          </p:cNvPr>
          <p:cNvSpPr txBox="1"/>
          <p:nvPr/>
        </p:nvSpPr>
        <p:spPr>
          <a:xfrm>
            <a:off x="6406100" y="2226367"/>
            <a:ext cx="3308598" cy="1754326"/>
          </a:xfrm>
          <a:prstGeom prst="rect">
            <a:avLst/>
          </a:prstGeom>
          <a:noFill/>
        </p:spPr>
        <p:txBody>
          <a:bodyPr wrap="none" rtlCol="0">
            <a:spAutoFit/>
          </a:bodyPr>
          <a:lstStyle/>
          <a:p>
            <a:r>
              <a:rPr lang="fi-FI" b="1" dirty="0" err="1"/>
              <a:t>Comprehension</a:t>
            </a:r>
            <a:r>
              <a:rPr lang="fi-FI" b="1" dirty="0"/>
              <a:t>:</a:t>
            </a:r>
            <a:br>
              <a:rPr lang="fi-FI" b="1" dirty="0"/>
            </a:br>
            <a:endParaRPr lang="fi-FI" b="1" dirty="0"/>
          </a:p>
          <a:p>
            <a:pPr marL="342900" indent="-342900">
              <a:buFont typeface="+mj-lt"/>
              <a:buAutoNum type="arabicPeriod"/>
            </a:pPr>
            <a:r>
              <a:rPr lang="fi-FI" dirty="0" err="1"/>
              <a:t>Closing</a:t>
            </a:r>
            <a:r>
              <a:rPr lang="fi-FI" dirty="0"/>
              <a:t> </a:t>
            </a:r>
            <a:r>
              <a:rPr lang="fi-FI" dirty="0" err="1"/>
              <a:t>the</a:t>
            </a:r>
            <a:r>
              <a:rPr lang="fi-FI" dirty="0"/>
              <a:t> open </a:t>
            </a:r>
            <a:r>
              <a:rPr lang="fi-FI" dirty="0" err="1"/>
              <a:t>questions</a:t>
            </a:r>
            <a:endParaRPr lang="fi-FI" dirty="0"/>
          </a:p>
          <a:p>
            <a:pPr marL="342900" indent="-342900">
              <a:buFont typeface="+mj-lt"/>
              <a:buAutoNum type="arabicPeriod"/>
            </a:pPr>
            <a:r>
              <a:rPr lang="fi-FI" dirty="0"/>
              <a:t>2d -&gt; 3d </a:t>
            </a:r>
            <a:r>
              <a:rPr lang="fi-FI" dirty="0" err="1"/>
              <a:t>transformation</a:t>
            </a:r>
            <a:endParaRPr lang="fi-FI" dirty="0"/>
          </a:p>
          <a:p>
            <a:pPr marL="342900" indent="-342900">
              <a:buFont typeface="+mj-lt"/>
              <a:buAutoNum type="arabicPeriod"/>
            </a:pPr>
            <a:r>
              <a:rPr lang="fi-FI" dirty="0"/>
              <a:t>World </a:t>
            </a:r>
            <a:r>
              <a:rPr lang="fi-FI" dirty="0" err="1"/>
              <a:t>object</a:t>
            </a:r>
            <a:r>
              <a:rPr lang="fi-FI" dirty="0"/>
              <a:t> </a:t>
            </a:r>
            <a:r>
              <a:rPr lang="fi-FI" dirty="0" err="1"/>
              <a:t>state</a:t>
            </a:r>
            <a:r>
              <a:rPr lang="fi-FI" dirty="0"/>
              <a:t> </a:t>
            </a:r>
            <a:r>
              <a:rPr lang="fi-FI" dirty="0" err="1"/>
              <a:t>estimation</a:t>
            </a:r>
            <a:endParaRPr lang="fi-FI" dirty="0"/>
          </a:p>
          <a:p>
            <a:pPr marL="342900" indent="-342900">
              <a:buFont typeface="+mj-lt"/>
              <a:buAutoNum type="arabicPeriod"/>
            </a:pPr>
            <a:endParaRPr lang="en-GB" dirty="0"/>
          </a:p>
        </p:txBody>
      </p:sp>
    </p:spTree>
    <p:extLst>
      <p:ext uri="{BB962C8B-B14F-4D97-AF65-F5344CB8AC3E}">
        <p14:creationId xmlns:p14="http://schemas.microsoft.com/office/powerpoint/2010/main" val="43066035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Freeform 14">
            <a:extLst>
              <a:ext uri="{FF2B5EF4-FFF2-40B4-BE49-F238E27FC236}">
                <a16:creationId xmlns:a16="http://schemas.microsoft.com/office/drawing/2014/main" id="{C66F2F30-5DC0-44A0-BFA6-E12F46ED16D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5920619" cy="2130951"/>
          </a:xfrm>
          <a:custGeom>
            <a:avLst/>
            <a:gdLst>
              <a:gd name="connsiteX0" fmla="*/ 0 w 5920619"/>
              <a:gd name="connsiteY0" fmla="*/ 0 h 2130951"/>
              <a:gd name="connsiteX1" fmla="*/ 3191370 w 5920619"/>
              <a:gd name="connsiteY1" fmla="*/ 0 h 2130951"/>
              <a:gd name="connsiteX2" fmla="*/ 3346315 w 5920619"/>
              <a:gd name="connsiteY2" fmla="*/ 0 h 2130951"/>
              <a:gd name="connsiteX3" fmla="*/ 5920619 w 5920619"/>
              <a:gd name="connsiteY3" fmla="*/ 0 h 2130951"/>
              <a:gd name="connsiteX4" fmla="*/ 4936971 w 5920619"/>
              <a:gd name="connsiteY4" fmla="*/ 2130951 h 2130951"/>
              <a:gd name="connsiteX5" fmla="*/ 0 w 5920619"/>
              <a:gd name="connsiteY5" fmla="*/ 2130951 h 2130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20619" h="2130951">
                <a:moveTo>
                  <a:pt x="0" y="0"/>
                </a:moveTo>
                <a:lnTo>
                  <a:pt x="3191370" y="0"/>
                </a:lnTo>
                <a:lnTo>
                  <a:pt x="3346315" y="0"/>
                </a:lnTo>
                <a:lnTo>
                  <a:pt x="5920619" y="0"/>
                </a:lnTo>
                <a:lnTo>
                  <a:pt x="4936971" y="2130951"/>
                </a:lnTo>
                <a:lnTo>
                  <a:pt x="0" y="2130951"/>
                </a:ln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9" name="Freeform: Shape 8">
            <a:extLst>
              <a:ext uri="{FF2B5EF4-FFF2-40B4-BE49-F238E27FC236}">
                <a16:creationId xmlns:a16="http://schemas.microsoft.com/office/drawing/2014/main" id="{04DC2037-48A0-4F22-B9D4-8EAEBC780AB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49721" y="4682920"/>
            <a:ext cx="4522796" cy="2175080"/>
          </a:xfrm>
          <a:custGeom>
            <a:avLst/>
            <a:gdLst>
              <a:gd name="connsiteX0" fmla="*/ 3515449 w 4522796"/>
              <a:gd name="connsiteY0" fmla="*/ 0 h 2175080"/>
              <a:gd name="connsiteX1" fmla="*/ 0 w 4522796"/>
              <a:gd name="connsiteY1" fmla="*/ 0 h 2175080"/>
              <a:gd name="connsiteX2" fmla="*/ 0 w 4522796"/>
              <a:gd name="connsiteY2" fmla="*/ 2175080 h 2175080"/>
              <a:gd name="connsiteX3" fmla="*/ 4522796 w 4522796"/>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4522796" h="2175080">
                <a:moveTo>
                  <a:pt x="3515449" y="0"/>
                </a:moveTo>
                <a:lnTo>
                  <a:pt x="0" y="0"/>
                </a:lnTo>
                <a:lnTo>
                  <a:pt x="0" y="2175080"/>
                </a:lnTo>
                <a:lnTo>
                  <a:pt x="4522796" y="21750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1"/>
          </a:p>
        </p:txBody>
      </p:sp>
      <p:sp>
        <p:nvSpPr>
          <p:cNvPr id="11" name="Freeform 22">
            <a:extLst>
              <a:ext uri="{FF2B5EF4-FFF2-40B4-BE49-F238E27FC236}">
                <a16:creationId xmlns:a16="http://schemas.microsoft.com/office/drawing/2014/main" id="{0006CBFD-ADA0-43D1-9332-9C34CA1C76E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66810" y="4682920"/>
            <a:ext cx="5925190" cy="2175080"/>
          </a:xfrm>
          <a:custGeom>
            <a:avLst/>
            <a:gdLst>
              <a:gd name="connsiteX0" fmla="*/ 1007347 w 5925190"/>
              <a:gd name="connsiteY0" fmla="*/ 0 h 2175080"/>
              <a:gd name="connsiteX1" fmla="*/ 5925190 w 5925190"/>
              <a:gd name="connsiteY1" fmla="*/ 0 h 2175080"/>
              <a:gd name="connsiteX2" fmla="*/ 5925190 w 5925190"/>
              <a:gd name="connsiteY2" fmla="*/ 2175080 h 2175080"/>
              <a:gd name="connsiteX3" fmla="*/ 0 w 5925190"/>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5925190" h="2175080">
                <a:moveTo>
                  <a:pt x="1007347" y="0"/>
                </a:moveTo>
                <a:lnTo>
                  <a:pt x="5925190" y="0"/>
                </a:lnTo>
                <a:lnTo>
                  <a:pt x="5925190" y="2175080"/>
                </a:lnTo>
                <a:lnTo>
                  <a:pt x="0" y="217508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21">
            <a:extLst>
              <a:ext uri="{FF2B5EF4-FFF2-40B4-BE49-F238E27FC236}">
                <a16:creationId xmlns:a16="http://schemas.microsoft.com/office/drawing/2014/main" id="{85872F57-7F42-4F97-8391-DDC8D0054C03}"/>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97839" y="0"/>
            <a:ext cx="7094160" cy="2130952"/>
          </a:xfrm>
          <a:custGeom>
            <a:avLst/>
            <a:gdLst>
              <a:gd name="connsiteX0" fmla="*/ 4417853 w 7094160"/>
              <a:gd name="connsiteY0" fmla="*/ 0 h 2130952"/>
              <a:gd name="connsiteX1" fmla="*/ 7094160 w 7094160"/>
              <a:gd name="connsiteY1" fmla="*/ 0 h 2130952"/>
              <a:gd name="connsiteX2" fmla="*/ 7094160 w 7094160"/>
              <a:gd name="connsiteY2" fmla="*/ 2130552 h 2130952"/>
              <a:gd name="connsiteX3" fmla="*/ 5920619 w 7094160"/>
              <a:gd name="connsiteY3" fmla="*/ 2130552 h 2130952"/>
              <a:gd name="connsiteX4" fmla="*/ 5920619 w 7094160"/>
              <a:gd name="connsiteY4" fmla="*/ 2130952 h 2130952"/>
              <a:gd name="connsiteX5" fmla="*/ 2729249 w 7094160"/>
              <a:gd name="connsiteY5" fmla="*/ 2130952 h 2130952"/>
              <a:gd name="connsiteX6" fmla="*/ 2574304 w 7094160"/>
              <a:gd name="connsiteY6" fmla="*/ 2130952 h 2130952"/>
              <a:gd name="connsiteX7" fmla="*/ 0 w 7094160"/>
              <a:gd name="connsiteY7" fmla="*/ 2130952 h 2130952"/>
              <a:gd name="connsiteX8" fmla="*/ 983648 w 7094160"/>
              <a:gd name="connsiteY8" fmla="*/ 1 h 2130952"/>
              <a:gd name="connsiteX9" fmla="*/ 4417853 w 7094160"/>
              <a:gd name="connsiteY9" fmla="*/ 1 h 2130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94160" h="2130952">
                <a:moveTo>
                  <a:pt x="4417853" y="0"/>
                </a:moveTo>
                <a:lnTo>
                  <a:pt x="7094160" y="0"/>
                </a:lnTo>
                <a:lnTo>
                  <a:pt x="7094160" y="2130552"/>
                </a:lnTo>
                <a:lnTo>
                  <a:pt x="5920619" y="2130552"/>
                </a:lnTo>
                <a:lnTo>
                  <a:pt x="5920619" y="2130952"/>
                </a:lnTo>
                <a:lnTo>
                  <a:pt x="2729249" y="2130952"/>
                </a:lnTo>
                <a:lnTo>
                  <a:pt x="2574304" y="2130952"/>
                </a:lnTo>
                <a:lnTo>
                  <a:pt x="0" y="2130952"/>
                </a:lnTo>
                <a:lnTo>
                  <a:pt x="983648" y="1"/>
                </a:lnTo>
                <a:lnTo>
                  <a:pt x="4417853" y="1"/>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25">
            <a:extLst>
              <a:ext uri="{FF2B5EF4-FFF2-40B4-BE49-F238E27FC236}">
                <a16:creationId xmlns:a16="http://schemas.microsoft.com/office/drawing/2014/main" id="{2B931666-F28F-45F3-A074-66D2272D580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82920"/>
            <a:ext cx="7114535" cy="2175080"/>
          </a:xfrm>
          <a:custGeom>
            <a:avLst/>
            <a:gdLst>
              <a:gd name="connsiteX0" fmla="*/ 0 w 7114535"/>
              <a:gd name="connsiteY0" fmla="*/ 0 h 2175080"/>
              <a:gd name="connsiteX1" fmla="*/ 1189345 w 7114535"/>
              <a:gd name="connsiteY1" fmla="*/ 0 h 2175080"/>
              <a:gd name="connsiteX2" fmla="*/ 7114535 w 7114535"/>
              <a:gd name="connsiteY2" fmla="*/ 0 h 2175080"/>
              <a:gd name="connsiteX3" fmla="*/ 6107188 w 7114535"/>
              <a:gd name="connsiteY3" fmla="*/ 2175080 h 2175080"/>
              <a:gd name="connsiteX4" fmla="*/ 1189345 w 7114535"/>
              <a:gd name="connsiteY4" fmla="*/ 2175080 h 2175080"/>
              <a:gd name="connsiteX5" fmla="*/ 0 w 7114535"/>
              <a:gd name="connsiteY5" fmla="*/ 2175080 h 2175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14535" h="2175080">
                <a:moveTo>
                  <a:pt x="0" y="0"/>
                </a:moveTo>
                <a:lnTo>
                  <a:pt x="1189345" y="0"/>
                </a:lnTo>
                <a:lnTo>
                  <a:pt x="7114535" y="0"/>
                </a:lnTo>
                <a:lnTo>
                  <a:pt x="6107188" y="2175080"/>
                </a:lnTo>
                <a:lnTo>
                  <a:pt x="1189345" y="2175080"/>
                </a:lnTo>
                <a:lnTo>
                  <a:pt x="0" y="217508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tsikko 1">
            <a:extLst>
              <a:ext uri="{FF2B5EF4-FFF2-40B4-BE49-F238E27FC236}">
                <a16:creationId xmlns:a16="http://schemas.microsoft.com/office/drawing/2014/main" id="{49E609EE-A375-424B-9FE9-E5C311FC51C5}"/>
              </a:ext>
            </a:extLst>
          </p:cNvPr>
          <p:cNvSpPr>
            <a:spLocks noGrp="1"/>
          </p:cNvSpPr>
          <p:nvPr>
            <p:ph type="ctrTitle"/>
          </p:nvPr>
        </p:nvSpPr>
        <p:spPr>
          <a:xfrm>
            <a:off x="1524000" y="2245809"/>
            <a:ext cx="9144000" cy="1564716"/>
          </a:xfrm>
        </p:spPr>
        <p:txBody>
          <a:bodyPr>
            <a:normAutofit/>
          </a:bodyPr>
          <a:lstStyle/>
          <a:p>
            <a:pPr algn="l"/>
            <a:r>
              <a:rPr lang="fi-FI" sz="4800" dirty="0"/>
              <a:t>To </a:t>
            </a:r>
            <a:r>
              <a:rPr lang="fi-FI" sz="4800" dirty="0" err="1"/>
              <a:t>Be</a:t>
            </a:r>
            <a:r>
              <a:rPr lang="fi-FI" sz="4800" dirty="0"/>
              <a:t> </a:t>
            </a:r>
            <a:r>
              <a:rPr lang="fi-FI" sz="4800" dirty="0" err="1"/>
              <a:t>Discussed</a:t>
            </a:r>
            <a:endParaRPr lang="en-GB" sz="4800" dirty="0"/>
          </a:p>
        </p:txBody>
      </p:sp>
    </p:spTree>
    <p:extLst>
      <p:ext uri="{BB962C8B-B14F-4D97-AF65-F5344CB8AC3E}">
        <p14:creationId xmlns:p14="http://schemas.microsoft.com/office/powerpoint/2010/main" val="334153509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To Be Discussed</a:t>
            </a:r>
            <a:endParaRPr lang="en-US" sz="4800" kern="1200" dirty="0">
              <a:solidFill>
                <a:schemeClr val="bg1"/>
              </a:solidFill>
              <a:latin typeface="+mj-lt"/>
              <a:ea typeface="+mj-ea"/>
              <a:cs typeface="+mj-cs"/>
            </a:endParaRPr>
          </a:p>
        </p:txBody>
      </p:sp>
      <p:sp>
        <p:nvSpPr>
          <p:cNvPr id="2" name="Tekstiruutu 1">
            <a:extLst>
              <a:ext uri="{FF2B5EF4-FFF2-40B4-BE49-F238E27FC236}">
                <a16:creationId xmlns:a16="http://schemas.microsoft.com/office/drawing/2014/main" id="{6BB30F7A-5F1A-4DE8-836D-D8A2D0BA3F2D}"/>
              </a:ext>
            </a:extLst>
          </p:cNvPr>
          <p:cNvSpPr txBox="1"/>
          <p:nvPr/>
        </p:nvSpPr>
        <p:spPr>
          <a:xfrm>
            <a:off x="6192216" y="2597184"/>
            <a:ext cx="5650265" cy="923330"/>
          </a:xfrm>
          <a:prstGeom prst="rect">
            <a:avLst/>
          </a:prstGeom>
          <a:noFill/>
        </p:spPr>
        <p:txBody>
          <a:bodyPr wrap="none" rtlCol="0">
            <a:spAutoFit/>
          </a:bodyPr>
          <a:lstStyle/>
          <a:p>
            <a:pPr marL="285750" indent="-285750">
              <a:buFont typeface="Arial" panose="020B0604020202020204" pitchFamily="34" charset="0"/>
              <a:buChar char="•"/>
            </a:pPr>
            <a:r>
              <a:rPr lang="fi-FI" dirty="0"/>
              <a:t>Activity </a:t>
            </a:r>
            <a:r>
              <a:rPr lang="fi-FI" dirty="0" err="1"/>
              <a:t>recognition</a:t>
            </a:r>
            <a:r>
              <a:rPr lang="fi-FI" dirty="0"/>
              <a:t>?</a:t>
            </a:r>
          </a:p>
          <a:p>
            <a:pPr marL="285750" indent="-285750">
              <a:buFont typeface="Arial" panose="020B0604020202020204" pitchFamily="34" charset="0"/>
              <a:buChar char="•"/>
            </a:pPr>
            <a:r>
              <a:rPr lang="fi-FI" dirty="0" err="1"/>
              <a:t>Emotion</a:t>
            </a:r>
            <a:r>
              <a:rPr lang="fi-FI" dirty="0"/>
              <a:t> </a:t>
            </a:r>
            <a:r>
              <a:rPr lang="fi-FI" dirty="0" err="1"/>
              <a:t>recognition</a:t>
            </a:r>
            <a:r>
              <a:rPr lang="fi-FI" dirty="0"/>
              <a:t>?</a:t>
            </a:r>
          </a:p>
          <a:p>
            <a:pPr marL="285750" indent="-285750">
              <a:buFont typeface="Arial" panose="020B0604020202020204" pitchFamily="34" charset="0"/>
              <a:buChar char="•"/>
            </a:pPr>
            <a:r>
              <a:rPr lang="fi-FI" dirty="0" err="1"/>
              <a:t>Turning</a:t>
            </a:r>
            <a:r>
              <a:rPr lang="fi-FI" dirty="0"/>
              <a:t> </a:t>
            </a:r>
            <a:r>
              <a:rPr lang="fi-FI" dirty="0" err="1"/>
              <a:t>camera</a:t>
            </a:r>
            <a:r>
              <a:rPr lang="fi-FI" dirty="0"/>
              <a:t>, </a:t>
            </a:r>
            <a:r>
              <a:rPr lang="fi-FI" dirty="0" err="1"/>
              <a:t>estimation</a:t>
            </a:r>
            <a:r>
              <a:rPr lang="fi-FI" dirty="0"/>
              <a:t> </a:t>
            </a:r>
            <a:r>
              <a:rPr lang="fi-FI" dirty="0" err="1"/>
              <a:t>by</a:t>
            </a:r>
            <a:r>
              <a:rPr lang="fi-FI" dirty="0"/>
              <a:t> </a:t>
            </a:r>
            <a:r>
              <a:rPr lang="fi-FI" dirty="0" err="1"/>
              <a:t>background</a:t>
            </a:r>
            <a:r>
              <a:rPr lang="fi-FI" dirty="0"/>
              <a:t> </a:t>
            </a:r>
            <a:r>
              <a:rPr lang="fi-FI" dirty="0" err="1"/>
              <a:t>movement</a:t>
            </a:r>
            <a:r>
              <a:rPr lang="fi-FI" dirty="0"/>
              <a:t>?</a:t>
            </a:r>
          </a:p>
        </p:txBody>
      </p:sp>
    </p:spTree>
    <p:extLst>
      <p:ext uri="{BB962C8B-B14F-4D97-AF65-F5344CB8AC3E}">
        <p14:creationId xmlns:p14="http://schemas.microsoft.com/office/powerpoint/2010/main" val="298015920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49E609EE-A375-424B-9FE9-E5C311FC51C5}"/>
              </a:ext>
            </a:extLst>
          </p:cNvPr>
          <p:cNvSpPr>
            <a:spLocks noGrp="1"/>
          </p:cNvSpPr>
          <p:nvPr>
            <p:ph type="ctrTitle"/>
          </p:nvPr>
        </p:nvSpPr>
        <p:spPr/>
        <p:txBody>
          <a:bodyPr/>
          <a:lstStyle/>
          <a:p>
            <a:r>
              <a:rPr lang="fi-FI" dirty="0" err="1"/>
              <a:t>Thank</a:t>
            </a:r>
            <a:r>
              <a:rPr lang="fi-FI" dirty="0"/>
              <a:t> </a:t>
            </a:r>
            <a:r>
              <a:rPr lang="fi-FI" dirty="0" err="1"/>
              <a:t>you</a:t>
            </a:r>
            <a:r>
              <a:rPr lang="fi-FI" dirty="0"/>
              <a:t>!</a:t>
            </a:r>
            <a:endParaRPr lang="en-GB" dirty="0"/>
          </a:p>
        </p:txBody>
      </p:sp>
      <p:sp>
        <p:nvSpPr>
          <p:cNvPr id="3" name="Tekstiruutu 2">
            <a:extLst>
              <a:ext uri="{FF2B5EF4-FFF2-40B4-BE49-F238E27FC236}">
                <a16:creationId xmlns:a16="http://schemas.microsoft.com/office/drawing/2014/main" id="{1506AA38-8F86-4309-9943-7572D6D5FD0A}"/>
              </a:ext>
            </a:extLst>
          </p:cNvPr>
          <p:cNvSpPr txBox="1"/>
          <p:nvPr/>
        </p:nvSpPr>
        <p:spPr>
          <a:xfrm>
            <a:off x="3872287" y="4812307"/>
            <a:ext cx="4089196" cy="923330"/>
          </a:xfrm>
          <a:prstGeom prst="rect">
            <a:avLst/>
          </a:prstGeom>
          <a:noFill/>
        </p:spPr>
        <p:txBody>
          <a:bodyPr wrap="none" rtlCol="0">
            <a:spAutoFit/>
          </a:bodyPr>
          <a:lstStyle/>
          <a:p>
            <a:pPr algn="ctr"/>
            <a:r>
              <a:rPr lang="fi-FI" dirty="0">
                <a:hlinkClick r:id="rId2"/>
              </a:rPr>
              <a:t>lampola@student.tut.fi</a:t>
            </a:r>
            <a:endParaRPr lang="fi-FI" dirty="0"/>
          </a:p>
          <a:p>
            <a:pPr algn="ctr"/>
            <a:r>
              <a:rPr lang="en-GB" dirty="0">
                <a:hlinkClick r:id="rId3"/>
              </a:rPr>
              <a:t>https://github.com/SakariLampola/Thesis</a:t>
            </a:r>
            <a:endParaRPr lang="en-GB" dirty="0"/>
          </a:p>
          <a:p>
            <a:pPr algn="ctr"/>
            <a:endParaRPr lang="en-GB" dirty="0"/>
          </a:p>
        </p:txBody>
      </p:sp>
    </p:spTree>
    <p:extLst>
      <p:ext uri="{BB962C8B-B14F-4D97-AF65-F5344CB8AC3E}">
        <p14:creationId xmlns:p14="http://schemas.microsoft.com/office/powerpoint/2010/main" val="4154642894"/>
      </p:ext>
    </p:extLst>
  </p:cSld>
  <p:clrMapOvr>
    <a:masterClrMapping/>
  </p:clrMapOvr>
</p:sld>
</file>

<file path=ppt/theme/theme1.xml><?xml version="1.0" encoding="utf-8"?>
<a:theme xmlns:a="http://schemas.openxmlformats.org/drawingml/2006/main" name="Office-te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te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7390</TotalTime>
  <Words>2967</Words>
  <Application>Microsoft Office PowerPoint</Application>
  <PresentationFormat>Laajakuva</PresentationFormat>
  <Paragraphs>673</Paragraphs>
  <Slides>94</Slides>
  <Notes>0</Notes>
  <HiddenSlides>0</HiddenSlides>
  <MMClips>0</MMClips>
  <ScaleCrop>false</ScaleCrop>
  <HeadingPairs>
    <vt:vector size="6" baseType="variant">
      <vt:variant>
        <vt:lpstr>Käytetyt fontit</vt:lpstr>
      </vt:variant>
      <vt:variant>
        <vt:i4>4</vt:i4>
      </vt:variant>
      <vt:variant>
        <vt:lpstr>Teema</vt:lpstr>
      </vt:variant>
      <vt:variant>
        <vt:i4>1</vt:i4>
      </vt:variant>
      <vt:variant>
        <vt:lpstr>Dian otsikot</vt:lpstr>
      </vt:variant>
      <vt:variant>
        <vt:i4>94</vt:i4>
      </vt:variant>
    </vt:vector>
  </HeadingPairs>
  <TitlesOfParts>
    <vt:vector size="99" baseType="lpstr">
      <vt:lpstr>Arial</vt:lpstr>
      <vt:lpstr>Calibri</vt:lpstr>
      <vt:lpstr>Calibri Light</vt:lpstr>
      <vt:lpstr>Cambria Math</vt:lpstr>
      <vt:lpstr>Office-teema</vt:lpstr>
      <vt:lpstr>Image-Based Situation Awareness Audit 28.2.2018</vt:lpstr>
      <vt:lpstr>Previous Audit 11.1.2018</vt:lpstr>
      <vt:lpstr>PowerPoint-esitys</vt:lpstr>
      <vt:lpstr>Project Plan</vt:lpstr>
      <vt:lpstr>PowerPoint-esitys</vt:lpstr>
      <vt:lpstr>Work Done</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Work in Progress</vt:lpstr>
      <vt:lpstr>PowerPoint-esitys</vt:lpstr>
      <vt:lpstr>Next Steps</vt:lpstr>
      <vt:lpstr>PowerPoint-esitys</vt:lpstr>
      <vt:lpstr>To Be Discussed</vt:lpstr>
      <vt:lpstr>PowerPoint-esitys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Image-Based Situation Awareness</dc:title>
  <dc:creator>Sakari Lampola</dc:creator>
  <cp:lastModifiedBy>Sakari Lampola</cp:lastModifiedBy>
  <cp:revision>861</cp:revision>
  <dcterms:created xsi:type="dcterms:W3CDTF">2017-12-07T08:30:07Z</dcterms:created>
  <dcterms:modified xsi:type="dcterms:W3CDTF">2018-02-13T10:02:16Z</dcterms:modified>
</cp:coreProperties>
</file>